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355" r:id="rId5"/>
    <p:sldId id="256" r:id="rId6"/>
    <p:sldId id="620" r:id="rId7"/>
    <p:sldId id="281" r:id="rId8"/>
    <p:sldId id="631" r:id="rId9"/>
    <p:sldId id="758" r:id="rId10"/>
    <p:sldId id="623" r:id="rId11"/>
    <p:sldId id="759" r:id="rId12"/>
    <p:sldId id="722" r:id="rId13"/>
    <p:sldId id="365" r:id="rId14"/>
    <p:sldId id="743" r:id="rId15"/>
    <p:sldId id="638" r:id="rId16"/>
    <p:sldId id="358" r:id="rId17"/>
    <p:sldId id="364" r:id="rId18"/>
    <p:sldId id="357" r:id="rId19"/>
    <p:sldId id="636" r:id="rId20"/>
    <p:sldId id="572" r:id="rId21"/>
    <p:sldId id="629" r:id="rId22"/>
    <p:sldId id="628" r:id="rId23"/>
    <p:sldId id="630" r:id="rId24"/>
    <p:sldId id="633" r:id="rId25"/>
    <p:sldId id="661" r:id="rId26"/>
    <p:sldId id="650" r:id="rId27"/>
    <p:sldId id="624" r:id="rId28"/>
    <p:sldId id="61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Parsons" initials="JP" lastIdx="2" clrIdx="0">
    <p:extLst>
      <p:ext uri="{19B8F6BF-5375-455C-9EA6-DF929625EA0E}">
        <p15:presenceInfo xmlns:p15="http://schemas.microsoft.com/office/powerpoint/2012/main" userId="S::jparsons@nyalliance.org::e90416b9-7bdb-44ec-805d-9fa68257c8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B6E5"/>
    <a:srgbClr val="D1E9F8"/>
    <a:srgbClr val="C9B2D6"/>
    <a:srgbClr val="FCEDC0"/>
    <a:srgbClr val="EBC437"/>
    <a:srgbClr val="DF3D31"/>
    <a:srgbClr val="4C984B"/>
    <a:srgbClr val="63B6DD"/>
    <a:srgbClr val="E46531"/>
    <a:srgbClr val="E05F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6" autoAdjust="0"/>
    <p:restoredTop sz="94660"/>
  </p:normalViewPr>
  <p:slideViewPr>
    <p:cSldViewPr snapToGrid="0">
      <p:cViewPr varScale="1">
        <p:scale>
          <a:sx n="116" d="100"/>
          <a:sy n="116" d="100"/>
        </p:scale>
        <p:origin x="108" y="546"/>
      </p:cViewPr>
      <p:guideLst/>
    </p:cSldViewPr>
  </p:slideViewPr>
  <p:notesTextViewPr>
    <p:cViewPr>
      <p:scale>
        <a:sx n="1" d="1"/>
        <a:sy n="1" d="1"/>
      </p:scale>
      <p:origin x="0" y="0"/>
    </p:cViewPr>
  </p:notesTextViewPr>
  <p:notesViewPr>
    <p:cSldViewPr snapToGrid="0">
      <p:cViewPr varScale="1">
        <p:scale>
          <a:sx n="60" d="100"/>
          <a:sy n="60" d="100"/>
        </p:scale>
        <p:origin x="261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23ACC4-ED1D-4D68-8546-729DAEDAA165}"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CA7D397-33BD-4918-A9A1-D4AAEE0AF444}">
      <dgm:prSet/>
      <dgm:spPr/>
      <dgm:t>
        <a:bodyPr/>
        <a:lstStyle/>
        <a:p>
          <a:r>
            <a:rPr lang="en-US" dirty="0"/>
            <a:t>“If you are going to work with me.. You have to listen to me. And you can’t just listen with your ears because it will go to your head too fast. If you listen slow, with your whole body, some of what I say will enter your heart.”- Christine Meyers </a:t>
          </a:r>
        </a:p>
      </dgm:t>
    </dgm:pt>
    <dgm:pt modelId="{11EC65ED-8534-414A-92FD-0FA6A8918EEF}" type="parTrans" cxnId="{C02306C8-7DAC-4F5C-BBBA-444C1EABBF2C}">
      <dgm:prSet/>
      <dgm:spPr/>
      <dgm:t>
        <a:bodyPr/>
        <a:lstStyle/>
        <a:p>
          <a:endParaRPr lang="en-US"/>
        </a:p>
      </dgm:t>
    </dgm:pt>
    <dgm:pt modelId="{7420ED25-CF73-46D1-874B-2D7B3BCA8C81}" type="sibTrans" cxnId="{C02306C8-7DAC-4F5C-BBBA-444C1EABBF2C}">
      <dgm:prSet/>
      <dgm:spPr/>
      <dgm:t>
        <a:bodyPr/>
        <a:lstStyle/>
        <a:p>
          <a:endParaRPr lang="en-US"/>
        </a:p>
      </dgm:t>
    </dgm:pt>
    <dgm:pt modelId="{38F505D1-0FE9-4148-801A-A53D31CB671A}">
      <dgm:prSet/>
      <dgm:spPr/>
      <dgm:t>
        <a:bodyPr/>
        <a:lstStyle/>
        <a:p>
          <a:endParaRPr lang="en-US" dirty="0"/>
        </a:p>
      </dgm:t>
    </dgm:pt>
    <dgm:pt modelId="{08EFFBAA-1F90-4DD0-B17C-D8E0EDB6A0DC}" type="parTrans" cxnId="{75529584-941D-43A3-9C68-6968219094D7}">
      <dgm:prSet/>
      <dgm:spPr/>
      <dgm:t>
        <a:bodyPr/>
        <a:lstStyle/>
        <a:p>
          <a:endParaRPr lang="en-US"/>
        </a:p>
      </dgm:t>
    </dgm:pt>
    <dgm:pt modelId="{98573CC0-8841-4880-895E-D81BFA0D8DA4}" type="sibTrans" cxnId="{75529584-941D-43A3-9C68-6968219094D7}">
      <dgm:prSet/>
      <dgm:spPr/>
      <dgm:t>
        <a:bodyPr/>
        <a:lstStyle/>
        <a:p>
          <a:endParaRPr lang="en-US"/>
        </a:p>
      </dgm:t>
    </dgm:pt>
    <dgm:pt modelId="{05CD7CB2-2E50-479E-AE44-5DA86AE7EA81}">
      <dgm:prSet/>
      <dgm:spPr/>
      <dgm:t>
        <a:bodyPr/>
        <a:lstStyle/>
        <a:p>
          <a:endParaRPr lang="en-US" dirty="0"/>
        </a:p>
      </dgm:t>
    </dgm:pt>
    <dgm:pt modelId="{1C96F7CB-1D9A-47D6-907A-36CFF5FE95D2}" type="sibTrans" cxnId="{BDAEE674-DB8E-457E-88A1-DE26801CFA2C}">
      <dgm:prSet/>
      <dgm:spPr/>
      <dgm:t>
        <a:bodyPr/>
        <a:lstStyle/>
        <a:p>
          <a:endParaRPr lang="en-US"/>
        </a:p>
      </dgm:t>
    </dgm:pt>
    <dgm:pt modelId="{7622EAA1-49D5-421F-9959-9B164CCB5170}" type="parTrans" cxnId="{BDAEE674-DB8E-457E-88A1-DE26801CFA2C}">
      <dgm:prSet/>
      <dgm:spPr/>
      <dgm:t>
        <a:bodyPr/>
        <a:lstStyle/>
        <a:p>
          <a:endParaRPr lang="en-US"/>
        </a:p>
      </dgm:t>
    </dgm:pt>
    <dgm:pt modelId="{A01F0220-D752-45A0-A899-91A8D5B3C982}" type="pres">
      <dgm:prSet presAssocID="{BF23ACC4-ED1D-4D68-8546-729DAEDAA165}" presName="vert0" presStyleCnt="0">
        <dgm:presLayoutVars>
          <dgm:dir/>
          <dgm:animOne val="branch"/>
          <dgm:animLvl val="lvl"/>
        </dgm:presLayoutVars>
      </dgm:prSet>
      <dgm:spPr/>
    </dgm:pt>
    <dgm:pt modelId="{B82F52F7-B695-47AA-9036-07D66D5C11C2}" type="pres">
      <dgm:prSet presAssocID="{05CD7CB2-2E50-479E-AE44-5DA86AE7EA81}" presName="thickLine" presStyleLbl="alignNode1" presStyleIdx="0" presStyleCnt="3"/>
      <dgm:spPr/>
    </dgm:pt>
    <dgm:pt modelId="{7119C738-BDC1-4BD4-8987-77023C502308}" type="pres">
      <dgm:prSet presAssocID="{05CD7CB2-2E50-479E-AE44-5DA86AE7EA81}" presName="horz1" presStyleCnt="0"/>
      <dgm:spPr/>
    </dgm:pt>
    <dgm:pt modelId="{695D1C4D-5A4D-4DBB-BEFA-8F143923DD0C}" type="pres">
      <dgm:prSet presAssocID="{05CD7CB2-2E50-479E-AE44-5DA86AE7EA81}" presName="tx1" presStyleLbl="revTx" presStyleIdx="0" presStyleCnt="3"/>
      <dgm:spPr/>
    </dgm:pt>
    <dgm:pt modelId="{1BD78EDD-15F8-4180-AB15-380FDF32A05E}" type="pres">
      <dgm:prSet presAssocID="{05CD7CB2-2E50-479E-AE44-5DA86AE7EA81}" presName="vert1" presStyleCnt="0"/>
      <dgm:spPr/>
    </dgm:pt>
    <dgm:pt modelId="{4E34D868-13B6-425F-BE5B-BF2FD1EB6B30}" type="pres">
      <dgm:prSet presAssocID="{0CA7D397-33BD-4918-A9A1-D4AAEE0AF444}" presName="thickLine" presStyleLbl="alignNode1" presStyleIdx="1" presStyleCnt="3"/>
      <dgm:spPr/>
    </dgm:pt>
    <dgm:pt modelId="{FA74FCD4-B70B-4C13-9A20-A98C96438F50}" type="pres">
      <dgm:prSet presAssocID="{0CA7D397-33BD-4918-A9A1-D4AAEE0AF444}" presName="horz1" presStyleCnt="0"/>
      <dgm:spPr/>
    </dgm:pt>
    <dgm:pt modelId="{159910DA-BBBC-4DBE-A9A5-A00DD60DF4AC}" type="pres">
      <dgm:prSet presAssocID="{0CA7D397-33BD-4918-A9A1-D4AAEE0AF444}" presName="tx1" presStyleLbl="revTx" presStyleIdx="1" presStyleCnt="3" custScaleY="202967"/>
      <dgm:spPr/>
    </dgm:pt>
    <dgm:pt modelId="{7A34BD79-75D9-4356-AF1E-9D2ADF2A6B13}" type="pres">
      <dgm:prSet presAssocID="{0CA7D397-33BD-4918-A9A1-D4AAEE0AF444}" presName="vert1" presStyleCnt="0"/>
      <dgm:spPr/>
    </dgm:pt>
    <dgm:pt modelId="{0FF0EA5D-05DB-47EE-99FE-65A45057192C}" type="pres">
      <dgm:prSet presAssocID="{38F505D1-0FE9-4148-801A-A53D31CB671A}" presName="thickLine" presStyleLbl="alignNode1" presStyleIdx="2" presStyleCnt="3"/>
      <dgm:spPr/>
    </dgm:pt>
    <dgm:pt modelId="{2A0CB216-7810-461C-9BFF-D3DC54799787}" type="pres">
      <dgm:prSet presAssocID="{38F505D1-0FE9-4148-801A-A53D31CB671A}" presName="horz1" presStyleCnt="0"/>
      <dgm:spPr/>
    </dgm:pt>
    <dgm:pt modelId="{C1221B73-8D59-4FD8-A78B-318AE45FE991}" type="pres">
      <dgm:prSet presAssocID="{38F505D1-0FE9-4148-801A-A53D31CB671A}" presName="tx1" presStyleLbl="revTx" presStyleIdx="2" presStyleCnt="3"/>
      <dgm:spPr/>
    </dgm:pt>
    <dgm:pt modelId="{618C2BA0-4F50-486E-AC19-1A120A782286}" type="pres">
      <dgm:prSet presAssocID="{38F505D1-0FE9-4148-801A-A53D31CB671A}" presName="vert1" presStyleCnt="0"/>
      <dgm:spPr/>
    </dgm:pt>
  </dgm:ptLst>
  <dgm:cxnLst>
    <dgm:cxn modelId="{E062D616-BD02-48B2-A9E4-F7B912AE5AA8}" type="presOf" srcId="{38F505D1-0FE9-4148-801A-A53D31CB671A}" destId="{C1221B73-8D59-4FD8-A78B-318AE45FE991}" srcOrd="0" destOrd="0" presId="urn:microsoft.com/office/officeart/2008/layout/LinedList"/>
    <dgm:cxn modelId="{0ED66248-1515-48DE-9A5E-219EA2A6955F}" type="presOf" srcId="{BF23ACC4-ED1D-4D68-8546-729DAEDAA165}" destId="{A01F0220-D752-45A0-A899-91A8D5B3C982}" srcOrd="0" destOrd="0" presId="urn:microsoft.com/office/officeart/2008/layout/LinedList"/>
    <dgm:cxn modelId="{BDAEE674-DB8E-457E-88A1-DE26801CFA2C}" srcId="{BF23ACC4-ED1D-4D68-8546-729DAEDAA165}" destId="{05CD7CB2-2E50-479E-AE44-5DA86AE7EA81}" srcOrd="0" destOrd="0" parTransId="{7622EAA1-49D5-421F-9959-9B164CCB5170}" sibTransId="{1C96F7CB-1D9A-47D6-907A-36CFF5FE95D2}"/>
    <dgm:cxn modelId="{9C2BC880-E411-4B74-90F9-1636E13D3BD8}" type="presOf" srcId="{0CA7D397-33BD-4918-A9A1-D4AAEE0AF444}" destId="{159910DA-BBBC-4DBE-A9A5-A00DD60DF4AC}" srcOrd="0" destOrd="0" presId="urn:microsoft.com/office/officeart/2008/layout/LinedList"/>
    <dgm:cxn modelId="{75529584-941D-43A3-9C68-6968219094D7}" srcId="{BF23ACC4-ED1D-4D68-8546-729DAEDAA165}" destId="{38F505D1-0FE9-4148-801A-A53D31CB671A}" srcOrd="2" destOrd="0" parTransId="{08EFFBAA-1F90-4DD0-B17C-D8E0EDB6A0DC}" sibTransId="{98573CC0-8841-4880-895E-D81BFA0D8DA4}"/>
    <dgm:cxn modelId="{05589CA9-138E-440F-BF22-8F0AF7C908FF}" type="presOf" srcId="{05CD7CB2-2E50-479E-AE44-5DA86AE7EA81}" destId="{695D1C4D-5A4D-4DBB-BEFA-8F143923DD0C}" srcOrd="0" destOrd="0" presId="urn:microsoft.com/office/officeart/2008/layout/LinedList"/>
    <dgm:cxn modelId="{C02306C8-7DAC-4F5C-BBBA-444C1EABBF2C}" srcId="{BF23ACC4-ED1D-4D68-8546-729DAEDAA165}" destId="{0CA7D397-33BD-4918-A9A1-D4AAEE0AF444}" srcOrd="1" destOrd="0" parTransId="{11EC65ED-8534-414A-92FD-0FA6A8918EEF}" sibTransId="{7420ED25-CF73-46D1-874B-2D7B3BCA8C81}"/>
    <dgm:cxn modelId="{A012ECCC-EB08-442B-9C70-22D08EBFB22B}" type="presParOf" srcId="{A01F0220-D752-45A0-A899-91A8D5B3C982}" destId="{B82F52F7-B695-47AA-9036-07D66D5C11C2}" srcOrd="0" destOrd="0" presId="urn:microsoft.com/office/officeart/2008/layout/LinedList"/>
    <dgm:cxn modelId="{08CF11AB-39B9-460F-B268-728CD529C6F5}" type="presParOf" srcId="{A01F0220-D752-45A0-A899-91A8D5B3C982}" destId="{7119C738-BDC1-4BD4-8987-77023C502308}" srcOrd="1" destOrd="0" presId="urn:microsoft.com/office/officeart/2008/layout/LinedList"/>
    <dgm:cxn modelId="{3C98C4F7-6BA8-4CF9-A966-05E226C6DC26}" type="presParOf" srcId="{7119C738-BDC1-4BD4-8987-77023C502308}" destId="{695D1C4D-5A4D-4DBB-BEFA-8F143923DD0C}" srcOrd="0" destOrd="0" presId="urn:microsoft.com/office/officeart/2008/layout/LinedList"/>
    <dgm:cxn modelId="{B8370108-CFFF-4923-90C7-980DA8A19C42}" type="presParOf" srcId="{7119C738-BDC1-4BD4-8987-77023C502308}" destId="{1BD78EDD-15F8-4180-AB15-380FDF32A05E}" srcOrd="1" destOrd="0" presId="urn:microsoft.com/office/officeart/2008/layout/LinedList"/>
    <dgm:cxn modelId="{EB12C40A-4C1B-4F63-B216-BEFD9C686CEC}" type="presParOf" srcId="{A01F0220-D752-45A0-A899-91A8D5B3C982}" destId="{4E34D868-13B6-425F-BE5B-BF2FD1EB6B30}" srcOrd="2" destOrd="0" presId="urn:microsoft.com/office/officeart/2008/layout/LinedList"/>
    <dgm:cxn modelId="{1202B5F6-CD73-43A1-86D9-6F6D53994571}" type="presParOf" srcId="{A01F0220-D752-45A0-A899-91A8D5B3C982}" destId="{FA74FCD4-B70B-4C13-9A20-A98C96438F50}" srcOrd="3" destOrd="0" presId="urn:microsoft.com/office/officeart/2008/layout/LinedList"/>
    <dgm:cxn modelId="{174834A3-B1F5-47EF-BF4E-B6913A1E7F59}" type="presParOf" srcId="{FA74FCD4-B70B-4C13-9A20-A98C96438F50}" destId="{159910DA-BBBC-4DBE-A9A5-A00DD60DF4AC}" srcOrd="0" destOrd="0" presId="urn:microsoft.com/office/officeart/2008/layout/LinedList"/>
    <dgm:cxn modelId="{C9DD10C3-A777-4740-BE82-DCF1E8D2EE7F}" type="presParOf" srcId="{FA74FCD4-B70B-4C13-9A20-A98C96438F50}" destId="{7A34BD79-75D9-4356-AF1E-9D2ADF2A6B13}" srcOrd="1" destOrd="0" presId="urn:microsoft.com/office/officeart/2008/layout/LinedList"/>
    <dgm:cxn modelId="{9FB76FB4-1F6B-4847-B3D3-3C414204F623}" type="presParOf" srcId="{A01F0220-D752-45A0-A899-91A8D5B3C982}" destId="{0FF0EA5D-05DB-47EE-99FE-65A45057192C}" srcOrd="4" destOrd="0" presId="urn:microsoft.com/office/officeart/2008/layout/LinedList"/>
    <dgm:cxn modelId="{8AF7AF77-D603-427C-A30A-B08FB7EAE72E}" type="presParOf" srcId="{A01F0220-D752-45A0-A899-91A8D5B3C982}" destId="{2A0CB216-7810-461C-9BFF-D3DC54799787}" srcOrd="5" destOrd="0" presId="urn:microsoft.com/office/officeart/2008/layout/LinedList"/>
    <dgm:cxn modelId="{6BDC6DA5-4609-42A1-B22A-5517299E4224}" type="presParOf" srcId="{2A0CB216-7810-461C-9BFF-D3DC54799787}" destId="{C1221B73-8D59-4FD8-A78B-318AE45FE991}" srcOrd="0" destOrd="0" presId="urn:microsoft.com/office/officeart/2008/layout/LinedList"/>
    <dgm:cxn modelId="{26A3A459-660C-4C66-9E06-1ECDD49EEC7A}" type="presParOf" srcId="{2A0CB216-7810-461C-9BFF-D3DC54799787}" destId="{618C2BA0-4F50-486E-AC19-1A120A78228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732247-CA96-4413-B5A2-FCF7BDBD0BEC}" type="doc">
      <dgm:prSet loTypeId="urn:microsoft.com/office/officeart/2005/8/layout/cycle4" loCatId="cycle" qsTypeId="urn:microsoft.com/office/officeart/2005/8/quickstyle/3d2" qsCatId="3D" csTypeId="urn:microsoft.com/office/officeart/2005/8/colors/colorful3" csCatId="colorful" phldr="1"/>
      <dgm:spPr/>
      <dgm:t>
        <a:bodyPr/>
        <a:lstStyle/>
        <a:p>
          <a:endParaRPr lang="en-US"/>
        </a:p>
      </dgm:t>
    </dgm:pt>
    <dgm:pt modelId="{66B9055E-5355-4E3E-91E2-72FA7887952C}">
      <dgm:prSet phldrT="[Text]"/>
      <dgm:spPr>
        <a:solidFill>
          <a:srgbClr val="92D050"/>
        </a:solidFill>
      </dgm:spPr>
      <dgm:t>
        <a:bodyPr/>
        <a:lstStyle/>
        <a:p>
          <a:r>
            <a:rPr lang="en-US" b="1" dirty="0"/>
            <a:t>Toxic</a:t>
          </a:r>
        </a:p>
      </dgm:t>
    </dgm:pt>
    <dgm:pt modelId="{79D39E31-FD4D-42DA-9858-B4C5464C1E81}" type="parTrans" cxnId="{61DBE9FA-2D63-4106-9E1A-4C8C0CCEFF87}">
      <dgm:prSet/>
      <dgm:spPr/>
      <dgm:t>
        <a:bodyPr/>
        <a:lstStyle/>
        <a:p>
          <a:endParaRPr lang="en-US"/>
        </a:p>
      </dgm:t>
    </dgm:pt>
    <dgm:pt modelId="{96FC7D62-3455-4651-A01A-040D44E7345E}" type="sibTrans" cxnId="{61DBE9FA-2D63-4106-9E1A-4C8C0CCEFF87}">
      <dgm:prSet/>
      <dgm:spPr/>
      <dgm:t>
        <a:bodyPr/>
        <a:lstStyle/>
        <a:p>
          <a:endParaRPr lang="en-US"/>
        </a:p>
      </dgm:t>
    </dgm:pt>
    <dgm:pt modelId="{142575FA-0CC2-42D5-A16A-EFE521F484C4}">
      <dgm:prSet phldrT="[Text]"/>
      <dgm:spPr>
        <a:solidFill>
          <a:srgbClr val="00CC66"/>
        </a:solidFill>
      </dgm:spPr>
      <dgm:t>
        <a:bodyPr/>
        <a:lstStyle/>
        <a:p>
          <a:r>
            <a:rPr lang="en-US" b="1" dirty="0"/>
            <a:t>Tolerated</a:t>
          </a:r>
        </a:p>
      </dgm:t>
    </dgm:pt>
    <dgm:pt modelId="{458C6532-DFBE-4E81-86C4-88B50C7E5754}" type="parTrans" cxnId="{F5916DC6-08CE-46D9-976F-2ADD50DC9FEB}">
      <dgm:prSet/>
      <dgm:spPr/>
      <dgm:t>
        <a:bodyPr/>
        <a:lstStyle/>
        <a:p>
          <a:endParaRPr lang="en-US"/>
        </a:p>
      </dgm:t>
    </dgm:pt>
    <dgm:pt modelId="{6FB6E556-C5FA-402C-93C1-D5D4D0A97ACE}" type="sibTrans" cxnId="{F5916DC6-08CE-46D9-976F-2ADD50DC9FEB}">
      <dgm:prSet/>
      <dgm:spPr/>
      <dgm:t>
        <a:bodyPr/>
        <a:lstStyle/>
        <a:p>
          <a:endParaRPr lang="en-US"/>
        </a:p>
      </dgm:t>
    </dgm:pt>
    <dgm:pt modelId="{14D127E3-366A-4847-B108-554DB62FF2D2}">
      <dgm:prSet phldrT="[Text]"/>
      <dgm:spPr>
        <a:solidFill>
          <a:srgbClr val="00B0F0"/>
        </a:solidFill>
      </dgm:spPr>
      <dgm:t>
        <a:bodyPr/>
        <a:lstStyle/>
        <a:p>
          <a:r>
            <a:rPr lang="en-US" b="1" dirty="0"/>
            <a:t>Healing</a:t>
          </a:r>
        </a:p>
      </dgm:t>
    </dgm:pt>
    <dgm:pt modelId="{BADF9FC4-FA85-4E1C-BEE6-E9F01E24CD22}" type="parTrans" cxnId="{0696A25F-6212-4C44-9366-269E76CD3B31}">
      <dgm:prSet/>
      <dgm:spPr/>
      <dgm:t>
        <a:bodyPr/>
        <a:lstStyle/>
        <a:p>
          <a:endParaRPr lang="en-US"/>
        </a:p>
      </dgm:t>
    </dgm:pt>
    <dgm:pt modelId="{AB839C46-3F5D-466C-A283-DC65C065FF77}" type="sibTrans" cxnId="{0696A25F-6212-4C44-9366-269E76CD3B31}">
      <dgm:prSet/>
      <dgm:spPr/>
      <dgm:t>
        <a:bodyPr/>
        <a:lstStyle/>
        <a:p>
          <a:endParaRPr lang="en-US"/>
        </a:p>
      </dgm:t>
    </dgm:pt>
    <dgm:pt modelId="{7B3C4B87-E26C-420A-8B45-162BF57C82C2}">
      <dgm:prSet phldrT="[Text]"/>
      <dgm:spPr>
        <a:solidFill>
          <a:srgbClr val="7030A0"/>
        </a:solidFill>
      </dgm:spPr>
      <dgm:t>
        <a:bodyPr/>
        <a:lstStyle/>
        <a:p>
          <a:r>
            <a:rPr lang="en-US" b="1" dirty="0"/>
            <a:t>Supportive</a:t>
          </a:r>
        </a:p>
      </dgm:t>
    </dgm:pt>
    <dgm:pt modelId="{BE23A21E-FFF1-45DA-A5F5-13918FFB3257}" type="parTrans" cxnId="{2272BB86-E1DE-4E15-B91D-619FB25E8B5E}">
      <dgm:prSet/>
      <dgm:spPr/>
      <dgm:t>
        <a:bodyPr/>
        <a:lstStyle/>
        <a:p>
          <a:endParaRPr lang="en-US"/>
        </a:p>
      </dgm:t>
    </dgm:pt>
    <dgm:pt modelId="{BE33C040-3F3F-45CF-A7EB-06D9E2A96631}" type="sibTrans" cxnId="{2272BB86-E1DE-4E15-B91D-619FB25E8B5E}">
      <dgm:prSet/>
      <dgm:spPr/>
      <dgm:t>
        <a:bodyPr/>
        <a:lstStyle/>
        <a:p>
          <a:endParaRPr lang="en-US"/>
        </a:p>
      </dgm:t>
    </dgm:pt>
    <dgm:pt modelId="{D5CE55EB-D8E0-4EAB-9D6D-E6D097360087}" type="pres">
      <dgm:prSet presAssocID="{FA732247-CA96-4413-B5A2-FCF7BDBD0BEC}" presName="cycleMatrixDiagram" presStyleCnt="0">
        <dgm:presLayoutVars>
          <dgm:chMax val="1"/>
          <dgm:dir/>
          <dgm:animLvl val="lvl"/>
          <dgm:resizeHandles val="exact"/>
        </dgm:presLayoutVars>
      </dgm:prSet>
      <dgm:spPr/>
    </dgm:pt>
    <dgm:pt modelId="{5FBBFD8A-AAAC-4E8D-B739-B70A703E04BF}" type="pres">
      <dgm:prSet presAssocID="{FA732247-CA96-4413-B5A2-FCF7BDBD0BEC}" presName="children" presStyleCnt="0"/>
      <dgm:spPr/>
    </dgm:pt>
    <dgm:pt modelId="{2421C4B1-6AEE-4CCF-958A-4981B736BE2F}" type="pres">
      <dgm:prSet presAssocID="{FA732247-CA96-4413-B5A2-FCF7BDBD0BEC}" presName="childPlaceholder" presStyleCnt="0"/>
      <dgm:spPr/>
    </dgm:pt>
    <dgm:pt modelId="{F8FA66DE-C82E-428B-9FA0-C468DB7C9670}" type="pres">
      <dgm:prSet presAssocID="{FA732247-CA96-4413-B5A2-FCF7BDBD0BEC}" presName="circle" presStyleCnt="0"/>
      <dgm:spPr/>
    </dgm:pt>
    <dgm:pt modelId="{268B7734-20D0-4136-9FB1-3FC417A90C64}" type="pres">
      <dgm:prSet presAssocID="{FA732247-CA96-4413-B5A2-FCF7BDBD0BEC}" presName="quadrant1" presStyleLbl="node1" presStyleIdx="0" presStyleCnt="4">
        <dgm:presLayoutVars>
          <dgm:chMax val="1"/>
          <dgm:bulletEnabled val="1"/>
        </dgm:presLayoutVars>
      </dgm:prSet>
      <dgm:spPr/>
    </dgm:pt>
    <dgm:pt modelId="{F5C8ED62-2484-4EAA-B819-3BA724DAA7BD}" type="pres">
      <dgm:prSet presAssocID="{FA732247-CA96-4413-B5A2-FCF7BDBD0BEC}" presName="quadrant2" presStyleLbl="node1" presStyleIdx="1" presStyleCnt="4">
        <dgm:presLayoutVars>
          <dgm:chMax val="1"/>
          <dgm:bulletEnabled val="1"/>
        </dgm:presLayoutVars>
      </dgm:prSet>
      <dgm:spPr/>
    </dgm:pt>
    <dgm:pt modelId="{9745A28F-C091-43D8-AD04-930AF5076082}" type="pres">
      <dgm:prSet presAssocID="{FA732247-CA96-4413-B5A2-FCF7BDBD0BEC}" presName="quadrant3" presStyleLbl="node1" presStyleIdx="2" presStyleCnt="4">
        <dgm:presLayoutVars>
          <dgm:chMax val="1"/>
          <dgm:bulletEnabled val="1"/>
        </dgm:presLayoutVars>
      </dgm:prSet>
      <dgm:spPr/>
    </dgm:pt>
    <dgm:pt modelId="{AE704AF3-2656-49BC-92C3-0E49CD2A10E7}" type="pres">
      <dgm:prSet presAssocID="{FA732247-CA96-4413-B5A2-FCF7BDBD0BEC}" presName="quadrant4" presStyleLbl="node1" presStyleIdx="3" presStyleCnt="4">
        <dgm:presLayoutVars>
          <dgm:chMax val="1"/>
          <dgm:bulletEnabled val="1"/>
        </dgm:presLayoutVars>
      </dgm:prSet>
      <dgm:spPr/>
    </dgm:pt>
    <dgm:pt modelId="{86B3376B-3C7C-401E-B82E-350B37F36B4C}" type="pres">
      <dgm:prSet presAssocID="{FA732247-CA96-4413-B5A2-FCF7BDBD0BEC}" presName="quadrantPlaceholder" presStyleCnt="0"/>
      <dgm:spPr/>
    </dgm:pt>
    <dgm:pt modelId="{AABC3429-B6EC-4896-A48B-38C0E222B647}" type="pres">
      <dgm:prSet presAssocID="{FA732247-CA96-4413-B5A2-FCF7BDBD0BEC}" presName="center1" presStyleLbl="fgShp" presStyleIdx="0" presStyleCnt="2" custFlipHor="1" custScaleX="38283" custScaleY="27576" custLinFactNeighborY="33019"/>
      <dgm:spPr/>
    </dgm:pt>
    <dgm:pt modelId="{6048E493-0154-4E92-9251-958F91866E9A}" type="pres">
      <dgm:prSet presAssocID="{FA732247-CA96-4413-B5A2-FCF7BDBD0BEC}" presName="center2" presStyleLbl="fgShp" presStyleIdx="1" presStyleCnt="2" custScaleY="126512" custLinFactNeighborX="2146" custLinFactNeighborY="-19877"/>
      <dgm:spPr>
        <a:prstGeom prst="quadArrow">
          <a:avLst/>
        </a:prstGeom>
      </dgm:spPr>
    </dgm:pt>
  </dgm:ptLst>
  <dgm:cxnLst>
    <dgm:cxn modelId="{1F3A6000-2039-47EB-8A35-3737A1B1560B}" type="presOf" srcId="{14D127E3-366A-4847-B108-554DB62FF2D2}" destId="{9745A28F-C091-43D8-AD04-930AF5076082}" srcOrd="0" destOrd="0" presId="urn:microsoft.com/office/officeart/2005/8/layout/cycle4"/>
    <dgm:cxn modelId="{666A9237-56BB-4A13-B4B0-D93AEBB281E9}" type="presOf" srcId="{142575FA-0CC2-42D5-A16A-EFE521F484C4}" destId="{F5C8ED62-2484-4EAA-B819-3BA724DAA7BD}" srcOrd="0" destOrd="0" presId="urn:microsoft.com/office/officeart/2005/8/layout/cycle4"/>
    <dgm:cxn modelId="{0696A25F-6212-4C44-9366-269E76CD3B31}" srcId="{FA732247-CA96-4413-B5A2-FCF7BDBD0BEC}" destId="{14D127E3-366A-4847-B108-554DB62FF2D2}" srcOrd="2" destOrd="0" parTransId="{BADF9FC4-FA85-4E1C-BEE6-E9F01E24CD22}" sibTransId="{AB839C46-3F5D-466C-A283-DC65C065FF77}"/>
    <dgm:cxn modelId="{2272BB86-E1DE-4E15-B91D-619FB25E8B5E}" srcId="{FA732247-CA96-4413-B5A2-FCF7BDBD0BEC}" destId="{7B3C4B87-E26C-420A-8B45-162BF57C82C2}" srcOrd="3" destOrd="0" parTransId="{BE23A21E-FFF1-45DA-A5F5-13918FFB3257}" sibTransId="{BE33C040-3F3F-45CF-A7EB-06D9E2A96631}"/>
    <dgm:cxn modelId="{F5916DC6-08CE-46D9-976F-2ADD50DC9FEB}" srcId="{FA732247-CA96-4413-B5A2-FCF7BDBD0BEC}" destId="{142575FA-0CC2-42D5-A16A-EFE521F484C4}" srcOrd="1" destOrd="0" parTransId="{458C6532-DFBE-4E81-86C4-88B50C7E5754}" sibTransId="{6FB6E556-C5FA-402C-93C1-D5D4D0A97ACE}"/>
    <dgm:cxn modelId="{4F6940DC-0FE0-4650-BC75-0B95D53A9A90}" type="presOf" srcId="{7B3C4B87-E26C-420A-8B45-162BF57C82C2}" destId="{AE704AF3-2656-49BC-92C3-0E49CD2A10E7}" srcOrd="0" destOrd="0" presId="urn:microsoft.com/office/officeart/2005/8/layout/cycle4"/>
    <dgm:cxn modelId="{E5943CF1-B79D-43DE-8E62-D36B19418A97}" type="presOf" srcId="{FA732247-CA96-4413-B5A2-FCF7BDBD0BEC}" destId="{D5CE55EB-D8E0-4EAB-9D6D-E6D097360087}" srcOrd="0" destOrd="0" presId="urn:microsoft.com/office/officeart/2005/8/layout/cycle4"/>
    <dgm:cxn modelId="{3E9F86F1-5E66-4268-81EC-D2674ABCF5AB}" type="presOf" srcId="{66B9055E-5355-4E3E-91E2-72FA7887952C}" destId="{268B7734-20D0-4136-9FB1-3FC417A90C64}" srcOrd="0" destOrd="0" presId="urn:microsoft.com/office/officeart/2005/8/layout/cycle4"/>
    <dgm:cxn modelId="{61DBE9FA-2D63-4106-9E1A-4C8C0CCEFF87}" srcId="{FA732247-CA96-4413-B5A2-FCF7BDBD0BEC}" destId="{66B9055E-5355-4E3E-91E2-72FA7887952C}" srcOrd="0" destOrd="0" parTransId="{79D39E31-FD4D-42DA-9858-B4C5464C1E81}" sibTransId="{96FC7D62-3455-4651-A01A-040D44E7345E}"/>
    <dgm:cxn modelId="{1454C9D3-3E6A-492F-BAF2-738AB6280C36}" type="presParOf" srcId="{D5CE55EB-D8E0-4EAB-9D6D-E6D097360087}" destId="{5FBBFD8A-AAAC-4E8D-B739-B70A703E04BF}" srcOrd="0" destOrd="0" presId="urn:microsoft.com/office/officeart/2005/8/layout/cycle4"/>
    <dgm:cxn modelId="{260AF2BD-88D0-4651-AC6D-5BA70EE55FDD}" type="presParOf" srcId="{5FBBFD8A-AAAC-4E8D-B739-B70A703E04BF}" destId="{2421C4B1-6AEE-4CCF-958A-4981B736BE2F}" srcOrd="0" destOrd="0" presId="urn:microsoft.com/office/officeart/2005/8/layout/cycle4"/>
    <dgm:cxn modelId="{9DBDE51B-59E0-41BC-82B2-72207D3B17A1}" type="presParOf" srcId="{D5CE55EB-D8E0-4EAB-9D6D-E6D097360087}" destId="{F8FA66DE-C82E-428B-9FA0-C468DB7C9670}" srcOrd="1" destOrd="0" presId="urn:microsoft.com/office/officeart/2005/8/layout/cycle4"/>
    <dgm:cxn modelId="{23F60ABC-4ACE-4E89-8567-2769074E935E}" type="presParOf" srcId="{F8FA66DE-C82E-428B-9FA0-C468DB7C9670}" destId="{268B7734-20D0-4136-9FB1-3FC417A90C64}" srcOrd="0" destOrd="0" presId="urn:microsoft.com/office/officeart/2005/8/layout/cycle4"/>
    <dgm:cxn modelId="{C4756467-DBE7-4E4D-85FC-F55F27E17A3D}" type="presParOf" srcId="{F8FA66DE-C82E-428B-9FA0-C468DB7C9670}" destId="{F5C8ED62-2484-4EAA-B819-3BA724DAA7BD}" srcOrd="1" destOrd="0" presId="urn:microsoft.com/office/officeart/2005/8/layout/cycle4"/>
    <dgm:cxn modelId="{D6D36159-1ACC-4855-A04E-C7E7B0C41E47}" type="presParOf" srcId="{F8FA66DE-C82E-428B-9FA0-C468DB7C9670}" destId="{9745A28F-C091-43D8-AD04-930AF5076082}" srcOrd="2" destOrd="0" presId="urn:microsoft.com/office/officeart/2005/8/layout/cycle4"/>
    <dgm:cxn modelId="{6E45DBFE-74E6-41BB-8C44-B575EA9C4D99}" type="presParOf" srcId="{F8FA66DE-C82E-428B-9FA0-C468DB7C9670}" destId="{AE704AF3-2656-49BC-92C3-0E49CD2A10E7}" srcOrd="3" destOrd="0" presId="urn:microsoft.com/office/officeart/2005/8/layout/cycle4"/>
    <dgm:cxn modelId="{6733B06B-A47C-4CCA-A457-7366DF248609}" type="presParOf" srcId="{F8FA66DE-C82E-428B-9FA0-C468DB7C9670}" destId="{86B3376B-3C7C-401E-B82E-350B37F36B4C}" srcOrd="4" destOrd="0" presId="urn:microsoft.com/office/officeart/2005/8/layout/cycle4"/>
    <dgm:cxn modelId="{6C300879-DD53-44EA-B078-E127C18C7BDC}" type="presParOf" srcId="{D5CE55EB-D8E0-4EAB-9D6D-E6D097360087}" destId="{AABC3429-B6EC-4896-A48B-38C0E222B647}" srcOrd="2" destOrd="0" presId="urn:microsoft.com/office/officeart/2005/8/layout/cycle4"/>
    <dgm:cxn modelId="{F95DDD7C-EC0A-46E3-ADFB-F704DD76D18C}" type="presParOf" srcId="{D5CE55EB-D8E0-4EAB-9D6D-E6D097360087}" destId="{6048E493-0154-4E92-9251-958F91866E9A}"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ADC74F-481A-457F-B904-C807D3DFC623}" type="doc">
      <dgm:prSet loTypeId="urn:microsoft.com/office/officeart/2005/8/layout/vProcess5" loCatId="process" qsTypeId="urn:microsoft.com/office/officeart/2005/8/quickstyle/simple5" qsCatId="simple" csTypeId="urn:microsoft.com/office/officeart/2005/8/colors/accent2_2" csCatId="accent2" phldr="1"/>
      <dgm:spPr/>
    </dgm:pt>
    <dgm:pt modelId="{F5FBE6FC-9637-4F93-8BF9-3C0E6B9236FF}">
      <dgm:prSet phldrT="[Text]"/>
      <dgm:spPr/>
      <dgm:t>
        <a:bodyPr/>
        <a:lstStyle/>
        <a:p>
          <a:r>
            <a:rPr lang="en-US" dirty="0"/>
            <a:t>In </a:t>
          </a:r>
          <a:r>
            <a:rPr lang="en-US" dirty="0">
              <a:latin typeface="Arial"/>
            </a:rPr>
            <a:t>Person-Centered</a:t>
          </a:r>
          <a:r>
            <a:rPr lang="en-US" dirty="0"/>
            <a:t> Practice we avoid making assumptions about people’s preferences related to their culture.</a:t>
          </a:r>
        </a:p>
      </dgm:t>
    </dgm:pt>
    <dgm:pt modelId="{4AB3C547-B2E8-4665-8C8F-F26F5DD77D58}" type="parTrans" cxnId="{3436A948-DAFD-49EA-8D8F-1FACA613B120}">
      <dgm:prSet/>
      <dgm:spPr/>
      <dgm:t>
        <a:bodyPr/>
        <a:lstStyle/>
        <a:p>
          <a:endParaRPr lang="en-US"/>
        </a:p>
      </dgm:t>
    </dgm:pt>
    <dgm:pt modelId="{E82FC4F9-6134-44B9-9A43-DF52C7DA51F3}" type="sibTrans" cxnId="{3436A948-DAFD-49EA-8D8F-1FACA613B120}">
      <dgm:prSet/>
      <dgm:spPr/>
      <dgm:t>
        <a:bodyPr/>
        <a:lstStyle/>
        <a:p>
          <a:endParaRPr lang="en-US"/>
        </a:p>
      </dgm:t>
    </dgm:pt>
    <dgm:pt modelId="{647470B4-70AF-4860-A14C-C3CD85D6DA5A}">
      <dgm:prSet phldrT="[Text]"/>
      <dgm:spPr/>
      <dgm:t>
        <a:bodyPr/>
        <a:lstStyle/>
        <a:p>
          <a:r>
            <a:rPr lang="en-US"/>
            <a:t>Every person has their own beliefs, values, and preferences.</a:t>
          </a:r>
        </a:p>
      </dgm:t>
    </dgm:pt>
    <dgm:pt modelId="{133F30C6-E20E-4B2A-833E-2A3740727D17}" type="parTrans" cxnId="{6D72FE28-6C52-4895-B7C5-13429D129159}">
      <dgm:prSet/>
      <dgm:spPr/>
      <dgm:t>
        <a:bodyPr/>
        <a:lstStyle/>
        <a:p>
          <a:endParaRPr lang="en-US"/>
        </a:p>
      </dgm:t>
    </dgm:pt>
    <dgm:pt modelId="{DCBE1EE3-B041-4EFB-BCEC-F5617F65CC78}" type="sibTrans" cxnId="{6D72FE28-6C52-4895-B7C5-13429D129159}">
      <dgm:prSet/>
      <dgm:spPr/>
      <dgm:t>
        <a:bodyPr/>
        <a:lstStyle/>
        <a:p>
          <a:endParaRPr lang="en-US"/>
        </a:p>
      </dgm:t>
    </dgm:pt>
    <dgm:pt modelId="{E2998A7C-A808-4E48-8810-891722A56533}">
      <dgm:prSet phldrT="[Text]"/>
      <dgm:spPr/>
      <dgm:t>
        <a:bodyPr/>
        <a:lstStyle/>
        <a:p>
          <a:r>
            <a:rPr lang="en-US"/>
            <a:t>Each person has a culture of one (Individual or Family).</a:t>
          </a:r>
        </a:p>
      </dgm:t>
    </dgm:pt>
    <dgm:pt modelId="{69F35A82-A3CF-47AE-A730-BB6F4D8FEE31}" type="parTrans" cxnId="{1C6A6D0C-D9EF-4974-9C90-913261A9E99F}">
      <dgm:prSet/>
      <dgm:spPr/>
      <dgm:t>
        <a:bodyPr/>
        <a:lstStyle/>
        <a:p>
          <a:endParaRPr lang="en-US"/>
        </a:p>
      </dgm:t>
    </dgm:pt>
    <dgm:pt modelId="{533A5EFA-0CE8-4B4C-A90F-91356FCCF862}" type="sibTrans" cxnId="{1C6A6D0C-D9EF-4974-9C90-913261A9E99F}">
      <dgm:prSet/>
      <dgm:spPr/>
      <dgm:t>
        <a:bodyPr/>
        <a:lstStyle/>
        <a:p>
          <a:endParaRPr lang="en-US"/>
        </a:p>
      </dgm:t>
    </dgm:pt>
    <dgm:pt modelId="{48152E76-38EB-4865-AD1C-26C8FA21D1D0}" type="pres">
      <dgm:prSet presAssocID="{C0ADC74F-481A-457F-B904-C807D3DFC623}" presName="outerComposite" presStyleCnt="0">
        <dgm:presLayoutVars>
          <dgm:chMax val="5"/>
          <dgm:dir/>
          <dgm:resizeHandles val="exact"/>
        </dgm:presLayoutVars>
      </dgm:prSet>
      <dgm:spPr/>
    </dgm:pt>
    <dgm:pt modelId="{2B5B32E6-B0D0-4D70-99B7-C97F1BE6D8FE}" type="pres">
      <dgm:prSet presAssocID="{C0ADC74F-481A-457F-B904-C807D3DFC623}" presName="dummyMaxCanvas" presStyleCnt="0">
        <dgm:presLayoutVars/>
      </dgm:prSet>
      <dgm:spPr/>
    </dgm:pt>
    <dgm:pt modelId="{840D495E-2043-4B84-9667-3707FDB4E5BA}" type="pres">
      <dgm:prSet presAssocID="{C0ADC74F-481A-457F-B904-C807D3DFC623}" presName="ThreeNodes_1" presStyleLbl="node1" presStyleIdx="0" presStyleCnt="3">
        <dgm:presLayoutVars>
          <dgm:bulletEnabled val="1"/>
        </dgm:presLayoutVars>
      </dgm:prSet>
      <dgm:spPr/>
    </dgm:pt>
    <dgm:pt modelId="{DACB1A34-888E-44C9-A625-71292F74698B}" type="pres">
      <dgm:prSet presAssocID="{C0ADC74F-481A-457F-B904-C807D3DFC623}" presName="ThreeNodes_2" presStyleLbl="node1" presStyleIdx="1" presStyleCnt="3">
        <dgm:presLayoutVars>
          <dgm:bulletEnabled val="1"/>
        </dgm:presLayoutVars>
      </dgm:prSet>
      <dgm:spPr/>
    </dgm:pt>
    <dgm:pt modelId="{45804026-1E46-4D54-8DFB-5E545768398D}" type="pres">
      <dgm:prSet presAssocID="{C0ADC74F-481A-457F-B904-C807D3DFC623}" presName="ThreeNodes_3" presStyleLbl="node1" presStyleIdx="2" presStyleCnt="3">
        <dgm:presLayoutVars>
          <dgm:bulletEnabled val="1"/>
        </dgm:presLayoutVars>
      </dgm:prSet>
      <dgm:spPr/>
    </dgm:pt>
    <dgm:pt modelId="{5853CBCD-80BA-43CA-9011-92D6657429A8}" type="pres">
      <dgm:prSet presAssocID="{C0ADC74F-481A-457F-B904-C807D3DFC623}" presName="ThreeConn_1-2" presStyleLbl="fgAccFollowNode1" presStyleIdx="0" presStyleCnt="2">
        <dgm:presLayoutVars>
          <dgm:bulletEnabled val="1"/>
        </dgm:presLayoutVars>
      </dgm:prSet>
      <dgm:spPr/>
    </dgm:pt>
    <dgm:pt modelId="{D45FA2F5-9B57-4571-B33E-994D01110F1F}" type="pres">
      <dgm:prSet presAssocID="{C0ADC74F-481A-457F-B904-C807D3DFC623}" presName="ThreeConn_2-3" presStyleLbl="fgAccFollowNode1" presStyleIdx="1" presStyleCnt="2">
        <dgm:presLayoutVars>
          <dgm:bulletEnabled val="1"/>
        </dgm:presLayoutVars>
      </dgm:prSet>
      <dgm:spPr/>
    </dgm:pt>
    <dgm:pt modelId="{AD170B6E-87AE-4DB9-AB9A-20D9293E6021}" type="pres">
      <dgm:prSet presAssocID="{C0ADC74F-481A-457F-B904-C807D3DFC623}" presName="ThreeNodes_1_text" presStyleLbl="node1" presStyleIdx="2" presStyleCnt="3">
        <dgm:presLayoutVars>
          <dgm:bulletEnabled val="1"/>
        </dgm:presLayoutVars>
      </dgm:prSet>
      <dgm:spPr/>
    </dgm:pt>
    <dgm:pt modelId="{2AFEE1B8-0D46-41F4-8279-29F05A698CC4}" type="pres">
      <dgm:prSet presAssocID="{C0ADC74F-481A-457F-B904-C807D3DFC623}" presName="ThreeNodes_2_text" presStyleLbl="node1" presStyleIdx="2" presStyleCnt="3">
        <dgm:presLayoutVars>
          <dgm:bulletEnabled val="1"/>
        </dgm:presLayoutVars>
      </dgm:prSet>
      <dgm:spPr/>
    </dgm:pt>
    <dgm:pt modelId="{93DFD41B-961A-428A-BC35-7543FF68625C}" type="pres">
      <dgm:prSet presAssocID="{C0ADC74F-481A-457F-B904-C807D3DFC623}" presName="ThreeNodes_3_text" presStyleLbl="node1" presStyleIdx="2" presStyleCnt="3">
        <dgm:presLayoutVars>
          <dgm:bulletEnabled val="1"/>
        </dgm:presLayoutVars>
      </dgm:prSet>
      <dgm:spPr/>
    </dgm:pt>
  </dgm:ptLst>
  <dgm:cxnLst>
    <dgm:cxn modelId="{1C6A6D0C-D9EF-4974-9C90-913261A9E99F}" srcId="{C0ADC74F-481A-457F-B904-C807D3DFC623}" destId="{E2998A7C-A808-4E48-8810-891722A56533}" srcOrd="2" destOrd="0" parTransId="{69F35A82-A3CF-47AE-A730-BB6F4D8FEE31}" sibTransId="{533A5EFA-0CE8-4B4C-A90F-91356FCCF862}"/>
    <dgm:cxn modelId="{113BB428-906E-4518-9D87-B8088E203D8B}" type="presOf" srcId="{647470B4-70AF-4860-A14C-C3CD85D6DA5A}" destId="{2AFEE1B8-0D46-41F4-8279-29F05A698CC4}" srcOrd="1" destOrd="0" presId="urn:microsoft.com/office/officeart/2005/8/layout/vProcess5"/>
    <dgm:cxn modelId="{6D72FE28-6C52-4895-B7C5-13429D129159}" srcId="{C0ADC74F-481A-457F-B904-C807D3DFC623}" destId="{647470B4-70AF-4860-A14C-C3CD85D6DA5A}" srcOrd="1" destOrd="0" parTransId="{133F30C6-E20E-4B2A-833E-2A3740727D17}" sibTransId="{DCBE1EE3-B041-4EFB-BCEC-F5617F65CC78}"/>
    <dgm:cxn modelId="{59B48B29-603E-46A3-A4BF-681EF17747D1}" type="presOf" srcId="{647470B4-70AF-4860-A14C-C3CD85D6DA5A}" destId="{DACB1A34-888E-44C9-A625-71292F74698B}" srcOrd="0" destOrd="0" presId="urn:microsoft.com/office/officeart/2005/8/layout/vProcess5"/>
    <dgm:cxn modelId="{DFF09E62-47C7-4B7C-A4F9-B876442D77F7}" type="presOf" srcId="{E82FC4F9-6134-44B9-9A43-DF52C7DA51F3}" destId="{5853CBCD-80BA-43CA-9011-92D6657429A8}" srcOrd="0" destOrd="0" presId="urn:microsoft.com/office/officeart/2005/8/layout/vProcess5"/>
    <dgm:cxn modelId="{3436A948-DAFD-49EA-8D8F-1FACA613B120}" srcId="{C0ADC74F-481A-457F-B904-C807D3DFC623}" destId="{F5FBE6FC-9637-4F93-8BF9-3C0E6B9236FF}" srcOrd="0" destOrd="0" parTransId="{4AB3C547-B2E8-4665-8C8F-F26F5DD77D58}" sibTransId="{E82FC4F9-6134-44B9-9A43-DF52C7DA51F3}"/>
    <dgm:cxn modelId="{609FFC55-6A35-469D-9970-132895DC3AF9}" type="presOf" srcId="{F5FBE6FC-9637-4F93-8BF9-3C0E6B9236FF}" destId="{840D495E-2043-4B84-9667-3707FDB4E5BA}" srcOrd="0" destOrd="0" presId="urn:microsoft.com/office/officeart/2005/8/layout/vProcess5"/>
    <dgm:cxn modelId="{43AFDF7C-11C9-4320-BBCA-681C1B7245B8}" type="presOf" srcId="{E2998A7C-A808-4E48-8810-891722A56533}" destId="{45804026-1E46-4D54-8DFB-5E545768398D}" srcOrd="0" destOrd="0" presId="urn:microsoft.com/office/officeart/2005/8/layout/vProcess5"/>
    <dgm:cxn modelId="{0BA00589-E579-492E-8EF5-9F8FA4AA362C}" type="presOf" srcId="{C0ADC74F-481A-457F-B904-C807D3DFC623}" destId="{48152E76-38EB-4865-AD1C-26C8FA21D1D0}" srcOrd="0" destOrd="0" presId="urn:microsoft.com/office/officeart/2005/8/layout/vProcess5"/>
    <dgm:cxn modelId="{02D8E695-03CB-42FE-8288-24D35DB7D61F}" type="presOf" srcId="{E2998A7C-A808-4E48-8810-891722A56533}" destId="{93DFD41B-961A-428A-BC35-7543FF68625C}" srcOrd="1" destOrd="0" presId="urn:microsoft.com/office/officeart/2005/8/layout/vProcess5"/>
    <dgm:cxn modelId="{5DCCA2D7-2716-4644-A88A-92596E17EB27}" type="presOf" srcId="{DCBE1EE3-B041-4EFB-BCEC-F5617F65CC78}" destId="{D45FA2F5-9B57-4571-B33E-994D01110F1F}" srcOrd="0" destOrd="0" presId="urn:microsoft.com/office/officeart/2005/8/layout/vProcess5"/>
    <dgm:cxn modelId="{B06844F7-39D9-4326-97B0-B9643A187BC9}" type="presOf" srcId="{F5FBE6FC-9637-4F93-8BF9-3C0E6B9236FF}" destId="{AD170B6E-87AE-4DB9-AB9A-20D9293E6021}" srcOrd="1" destOrd="0" presId="urn:microsoft.com/office/officeart/2005/8/layout/vProcess5"/>
    <dgm:cxn modelId="{6BB58D96-903C-4203-A257-BACDFAAF86DE}" type="presParOf" srcId="{48152E76-38EB-4865-AD1C-26C8FA21D1D0}" destId="{2B5B32E6-B0D0-4D70-99B7-C97F1BE6D8FE}" srcOrd="0" destOrd="0" presId="urn:microsoft.com/office/officeart/2005/8/layout/vProcess5"/>
    <dgm:cxn modelId="{F3CD0537-2F16-4967-8E1D-CA0981932309}" type="presParOf" srcId="{48152E76-38EB-4865-AD1C-26C8FA21D1D0}" destId="{840D495E-2043-4B84-9667-3707FDB4E5BA}" srcOrd="1" destOrd="0" presId="urn:microsoft.com/office/officeart/2005/8/layout/vProcess5"/>
    <dgm:cxn modelId="{49FC6B7B-7AFE-497F-A687-47AF2BC59C40}" type="presParOf" srcId="{48152E76-38EB-4865-AD1C-26C8FA21D1D0}" destId="{DACB1A34-888E-44C9-A625-71292F74698B}" srcOrd="2" destOrd="0" presId="urn:microsoft.com/office/officeart/2005/8/layout/vProcess5"/>
    <dgm:cxn modelId="{80254B5C-0EB3-4C08-8B07-BCDF6EE9A785}" type="presParOf" srcId="{48152E76-38EB-4865-AD1C-26C8FA21D1D0}" destId="{45804026-1E46-4D54-8DFB-5E545768398D}" srcOrd="3" destOrd="0" presId="urn:microsoft.com/office/officeart/2005/8/layout/vProcess5"/>
    <dgm:cxn modelId="{7A366AC6-7D80-47CE-9CD1-B0CF6EBF394D}" type="presParOf" srcId="{48152E76-38EB-4865-AD1C-26C8FA21D1D0}" destId="{5853CBCD-80BA-43CA-9011-92D6657429A8}" srcOrd="4" destOrd="0" presId="urn:microsoft.com/office/officeart/2005/8/layout/vProcess5"/>
    <dgm:cxn modelId="{EFE4AF4C-48C8-4245-BEDE-E3AB9753FBD3}" type="presParOf" srcId="{48152E76-38EB-4865-AD1C-26C8FA21D1D0}" destId="{D45FA2F5-9B57-4571-B33E-994D01110F1F}" srcOrd="5" destOrd="0" presId="urn:microsoft.com/office/officeart/2005/8/layout/vProcess5"/>
    <dgm:cxn modelId="{F8FC88A3-30F0-4E88-960F-5854D0592196}" type="presParOf" srcId="{48152E76-38EB-4865-AD1C-26C8FA21D1D0}" destId="{AD170B6E-87AE-4DB9-AB9A-20D9293E6021}" srcOrd="6" destOrd="0" presId="urn:microsoft.com/office/officeart/2005/8/layout/vProcess5"/>
    <dgm:cxn modelId="{46E38A44-3118-4EB5-9E80-47295B36CD7F}" type="presParOf" srcId="{48152E76-38EB-4865-AD1C-26C8FA21D1D0}" destId="{2AFEE1B8-0D46-41F4-8279-29F05A698CC4}" srcOrd="7" destOrd="0" presId="urn:microsoft.com/office/officeart/2005/8/layout/vProcess5"/>
    <dgm:cxn modelId="{5CB331A2-5E45-4EC6-ABD6-11B73748ADA2}" type="presParOf" srcId="{48152E76-38EB-4865-AD1C-26C8FA21D1D0}" destId="{93DFD41B-961A-428A-BC35-7543FF68625C}"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200A78-5AE3-491E-9E04-8A48B91CC144}"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7E3BA745-3798-42F5-9E88-A8C0B5770504}">
      <dgm:prSet/>
      <dgm:spPr/>
      <dgm:t>
        <a:bodyPr/>
        <a:lstStyle/>
        <a:p>
          <a:r>
            <a:rPr lang="en-US" dirty="0"/>
            <a:t>Did you know only 6 to 7 % of people with disabilities graduate from college?</a:t>
          </a:r>
        </a:p>
      </dgm:t>
    </dgm:pt>
    <dgm:pt modelId="{87BF161D-6159-421B-9230-8D614D11E324}" type="parTrans" cxnId="{DC9403F4-B63E-4AEC-846E-47E750BE89DE}">
      <dgm:prSet/>
      <dgm:spPr/>
      <dgm:t>
        <a:bodyPr/>
        <a:lstStyle/>
        <a:p>
          <a:endParaRPr lang="en-US"/>
        </a:p>
      </dgm:t>
    </dgm:pt>
    <dgm:pt modelId="{FF63892A-CA1F-4D94-9CE2-765B5578F0DA}" type="sibTrans" cxnId="{DC9403F4-B63E-4AEC-846E-47E750BE89DE}">
      <dgm:prSet/>
      <dgm:spPr/>
      <dgm:t>
        <a:bodyPr/>
        <a:lstStyle/>
        <a:p>
          <a:endParaRPr lang="en-US"/>
        </a:p>
      </dgm:t>
    </dgm:pt>
    <dgm:pt modelId="{EE870FA4-73B0-4F92-8E10-C2C578243081}">
      <dgm:prSet/>
      <dgm:spPr/>
      <dgm:t>
        <a:bodyPr/>
        <a:lstStyle/>
        <a:p>
          <a:r>
            <a:rPr lang="en-US"/>
            <a:t>Did you know only 65% of students with disabilities graduate high school?</a:t>
          </a:r>
        </a:p>
      </dgm:t>
    </dgm:pt>
    <dgm:pt modelId="{E36748E3-9BDF-44AA-A620-AE7EA0B825C0}" type="parTrans" cxnId="{B34DD7D7-E27A-4BBE-8B37-A694F010DA3A}">
      <dgm:prSet/>
      <dgm:spPr/>
      <dgm:t>
        <a:bodyPr/>
        <a:lstStyle/>
        <a:p>
          <a:endParaRPr lang="en-US"/>
        </a:p>
      </dgm:t>
    </dgm:pt>
    <dgm:pt modelId="{3808869D-8807-41B4-9D0A-3E50E73AB432}" type="sibTrans" cxnId="{B34DD7D7-E27A-4BBE-8B37-A694F010DA3A}">
      <dgm:prSet/>
      <dgm:spPr/>
      <dgm:t>
        <a:bodyPr/>
        <a:lstStyle/>
        <a:p>
          <a:endParaRPr lang="en-US"/>
        </a:p>
      </dgm:t>
    </dgm:pt>
    <dgm:pt modelId="{BAD8F9A6-EC34-4168-839E-F6D675BCFFE5}">
      <dgm:prSet/>
      <dgm:spPr/>
      <dgm:t>
        <a:bodyPr/>
        <a:lstStyle/>
        <a:p>
          <a:r>
            <a:rPr lang="en-US"/>
            <a:t>1 in 3 people with disabilities have a job </a:t>
          </a:r>
        </a:p>
      </dgm:t>
    </dgm:pt>
    <dgm:pt modelId="{EF68C6A4-FC46-4C9E-97B4-F19CCD303F98}" type="parTrans" cxnId="{93B5601E-D2E0-4107-960C-E65A6A20144F}">
      <dgm:prSet/>
      <dgm:spPr/>
      <dgm:t>
        <a:bodyPr/>
        <a:lstStyle/>
        <a:p>
          <a:endParaRPr lang="en-US"/>
        </a:p>
      </dgm:t>
    </dgm:pt>
    <dgm:pt modelId="{D7224360-F3BB-43E6-9E99-9209E9F273A3}" type="sibTrans" cxnId="{93B5601E-D2E0-4107-960C-E65A6A20144F}">
      <dgm:prSet/>
      <dgm:spPr/>
      <dgm:t>
        <a:bodyPr/>
        <a:lstStyle/>
        <a:p>
          <a:endParaRPr lang="en-US"/>
        </a:p>
      </dgm:t>
    </dgm:pt>
    <dgm:pt modelId="{0828E34F-B53C-421E-98A3-CA185D245F5F}" type="pres">
      <dgm:prSet presAssocID="{1D200A78-5AE3-491E-9E04-8A48B91CC144}" presName="linear" presStyleCnt="0">
        <dgm:presLayoutVars>
          <dgm:animLvl val="lvl"/>
          <dgm:resizeHandles val="exact"/>
        </dgm:presLayoutVars>
      </dgm:prSet>
      <dgm:spPr/>
    </dgm:pt>
    <dgm:pt modelId="{0906239D-E1E2-4666-9C35-13B4B934D1C3}" type="pres">
      <dgm:prSet presAssocID="{7E3BA745-3798-42F5-9E88-A8C0B5770504}" presName="parentText" presStyleLbl="node1" presStyleIdx="0" presStyleCnt="3">
        <dgm:presLayoutVars>
          <dgm:chMax val="0"/>
          <dgm:bulletEnabled val="1"/>
        </dgm:presLayoutVars>
      </dgm:prSet>
      <dgm:spPr/>
    </dgm:pt>
    <dgm:pt modelId="{8E33F4F2-6290-424F-86F7-3A7BFC64838B}" type="pres">
      <dgm:prSet presAssocID="{FF63892A-CA1F-4D94-9CE2-765B5578F0DA}" presName="spacer" presStyleCnt="0"/>
      <dgm:spPr/>
    </dgm:pt>
    <dgm:pt modelId="{4F528D8F-66A7-46D7-AB97-7A0B05DEA322}" type="pres">
      <dgm:prSet presAssocID="{EE870FA4-73B0-4F92-8E10-C2C578243081}" presName="parentText" presStyleLbl="node1" presStyleIdx="1" presStyleCnt="3">
        <dgm:presLayoutVars>
          <dgm:chMax val="0"/>
          <dgm:bulletEnabled val="1"/>
        </dgm:presLayoutVars>
      </dgm:prSet>
      <dgm:spPr/>
    </dgm:pt>
    <dgm:pt modelId="{A7553D84-7698-48C3-994A-C13864FDA3F1}" type="pres">
      <dgm:prSet presAssocID="{3808869D-8807-41B4-9D0A-3E50E73AB432}" presName="spacer" presStyleCnt="0"/>
      <dgm:spPr/>
    </dgm:pt>
    <dgm:pt modelId="{DF494469-4A32-4FBF-BBC7-4CF81BF06E4B}" type="pres">
      <dgm:prSet presAssocID="{BAD8F9A6-EC34-4168-839E-F6D675BCFFE5}" presName="parentText" presStyleLbl="node1" presStyleIdx="2" presStyleCnt="3">
        <dgm:presLayoutVars>
          <dgm:chMax val="0"/>
          <dgm:bulletEnabled val="1"/>
        </dgm:presLayoutVars>
      </dgm:prSet>
      <dgm:spPr/>
    </dgm:pt>
  </dgm:ptLst>
  <dgm:cxnLst>
    <dgm:cxn modelId="{422AA212-0DD2-4DA3-B117-E598BA4479FC}" type="presOf" srcId="{EE870FA4-73B0-4F92-8E10-C2C578243081}" destId="{4F528D8F-66A7-46D7-AB97-7A0B05DEA322}" srcOrd="0" destOrd="0" presId="urn:microsoft.com/office/officeart/2005/8/layout/vList2"/>
    <dgm:cxn modelId="{93B5601E-D2E0-4107-960C-E65A6A20144F}" srcId="{1D200A78-5AE3-491E-9E04-8A48B91CC144}" destId="{BAD8F9A6-EC34-4168-839E-F6D675BCFFE5}" srcOrd="2" destOrd="0" parTransId="{EF68C6A4-FC46-4C9E-97B4-F19CCD303F98}" sibTransId="{D7224360-F3BB-43E6-9E99-9209E9F273A3}"/>
    <dgm:cxn modelId="{5503B034-ECAC-4882-BCBF-AFBB482D9355}" type="presOf" srcId="{1D200A78-5AE3-491E-9E04-8A48B91CC144}" destId="{0828E34F-B53C-421E-98A3-CA185D245F5F}" srcOrd="0" destOrd="0" presId="urn:microsoft.com/office/officeart/2005/8/layout/vList2"/>
    <dgm:cxn modelId="{3126B351-5E05-40D5-AA73-69B5C1ADBFD2}" type="presOf" srcId="{BAD8F9A6-EC34-4168-839E-F6D675BCFFE5}" destId="{DF494469-4A32-4FBF-BBC7-4CF81BF06E4B}" srcOrd="0" destOrd="0" presId="urn:microsoft.com/office/officeart/2005/8/layout/vList2"/>
    <dgm:cxn modelId="{B34DD7D7-E27A-4BBE-8B37-A694F010DA3A}" srcId="{1D200A78-5AE3-491E-9E04-8A48B91CC144}" destId="{EE870FA4-73B0-4F92-8E10-C2C578243081}" srcOrd="1" destOrd="0" parTransId="{E36748E3-9BDF-44AA-A620-AE7EA0B825C0}" sibTransId="{3808869D-8807-41B4-9D0A-3E50E73AB432}"/>
    <dgm:cxn modelId="{DC9403F4-B63E-4AEC-846E-47E750BE89DE}" srcId="{1D200A78-5AE3-491E-9E04-8A48B91CC144}" destId="{7E3BA745-3798-42F5-9E88-A8C0B5770504}" srcOrd="0" destOrd="0" parTransId="{87BF161D-6159-421B-9230-8D614D11E324}" sibTransId="{FF63892A-CA1F-4D94-9CE2-765B5578F0DA}"/>
    <dgm:cxn modelId="{08A3D5FA-499B-4BBB-A06A-A118E893C97E}" type="presOf" srcId="{7E3BA745-3798-42F5-9E88-A8C0B5770504}" destId="{0906239D-E1E2-4666-9C35-13B4B934D1C3}" srcOrd="0" destOrd="0" presId="urn:microsoft.com/office/officeart/2005/8/layout/vList2"/>
    <dgm:cxn modelId="{FB7656FE-90FE-46B3-9AF9-9F69DABCBFA3}" type="presParOf" srcId="{0828E34F-B53C-421E-98A3-CA185D245F5F}" destId="{0906239D-E1E2-4666-9C35-13B4B934D1C3}" srcOrd="0" destOrd="0" presId="urn:microsoft.com/office/officeart/2005/8/layout/vList2"/>
    <dgm:cxn modelId="{5A5144ED-4951-451E-BD1B-1A3FC6B54876}" type="presParOf" srcId="{0828E34F-B53C-421E-98A3-CA185D245F5F}" destId="{8E33F4F2-6290-424F-86F7-3A7BFC64838B}" srcOrd="1" destOrd="0" presId="urn:microsoft.com/office/officeart/2005/8/layout/vList2"/>
    <dgm:cxn modelId="{E75AD445-D7DD-44C7-A194-72844EFFD36E}" type="presParOf" srcId="{0828E34F-B53C-421E-98A3-CA185D245F5F}" destId="{4F528D8F-66A7-46D7-AB97-7A0B05DEA322}" srcOrd="2" destOrd="0" presId="urn:microsoft.com/office/officeart/2005/8/layout/vList2"/>
    <dgm:cxn modelId="{2376B0A5-8EE8-4836-86C1-063355E41815}" type="presParOf" srcId="{0828E34F-B53C-421E-98A3-CA185D245F5F}" destId="{A7553D84-7698-48C3-994A-C13864FDA3F1}" srcOrd="3" destOrd="0" presId="urn:microsoft.com/office/officeart/2005/8/layout/vList2"/>
    <dgm:cxn modelId="{661AF8C0-A82D-41F1-91F9-51EA1AC2858C}" type="presParOf" srcId="{0828E34F-B53C-421E-98A3-CA185D245F5F}" destId="{DF494469-4A32-4FBF-BBC7-4CF81BF06E4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F52F7-B695-47AA-9036-07D66D5C11C2}">
      <dsp:nvSpPr>
        <dsp:cNvPr id="0" name=""/>
        <dsp:cNvSpPr/>
      </dsp:nvSpPr>
      <dsp:spPr>
        <a:xfrm>
          <a:off x="0" y="985"/>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5D1C4D-5A4D-4DBB-BEFA-8F143923DD0C}">
      <dsp:nvSpPr>
        <dsp:cNvPr id="0" name=""/>
        <dsp:cNvSpPr/>
      </dsp:nvSpPr>
      <dsp:spPr>
        <a:xfrm>
          <a:off x="0" y="985"/>
          <a:ext cx="10515600" cy="107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endParaRPr lang="en-US" sz="3300" kern="1200" dirty="0"/>
        </a:p>
      </dsp:txBody>
      <dsp:txXfrm>
        <a:off x="0" y="985"/>
        <a:ext cx="10515600" cy="1079335"/>
      </dsp:txXfrm>
    </dsp:sp>
    <dsp:sp modelId="{4E34D868-13B6-425F-BE5B-BF2FD1EB6B30}">
      <dsp:nvSpPr>
        <dsp:cNvPr id="0" name=""/>
        <dsp:cNvSpPr/>
      </dsp:nvSpPr>
      <dsp:spPr>
        <a:xfrm>
          <a:off x="0" y="108032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910DA-BBBC-4DBE-A9A5-A00DD60DF4AC}">
      <dsp:nvSpPr>
        <dsp:cNvPr id="0" name=""/>
        <dsp:cNvSpPr/>
      </dsp:nvSpPr>
      <dsp:spPr>
        <a:xfrm>
          <a:off x="0" y="1080321"/>
          <a:ext cx="10505330" cy="2190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“If you are going to work with me.. You have to listen to me. And you can’t just listen with your ears because it will go to your head too fast. If you listen slow, with your whole body, some of what I say will enter your heart.”- Christine Meyers </a:t>
          </a:r>
        </a:p>
      </dsp:txBody>
      <dsp:txXfrm>
        <a:off x="0" y="1080321"/>
        <a:ext cx="10505330" cy="2190695"/>
      </dsp:txXfrm>
    </dsp:sp>
    <dsp:sp modelId="{0FF0EA5D-05DB-47EE-99FE-65A45057192C}">
      <dsp:nvSpPr>
        <dsp:cNvPr id="0" name=""/>
        <dsp:cNvSpPr/>
      </dsp:nvSpPr>
      <dsp:spPr>
        <a:xfrm>
          <a:off x="0" y="3271016"/>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221B73-8D59-4FD8-A78B-318AE45FE991}">
      <dsp:nvSpPr>
        <dsp:cNvPr id="0" name=""/>
        <dsp:cNvSpPr/>
      </dsp:nvSpPr>
      <dsp:spPr>
        <a:xfrm>
          <a:off x="0" y="3271016"/>
          <a:ext cx="10515600" cy="107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endParaRPr lang="en-US" sz="3300" kern="1200" dirty="0"/>
        </a:p>
      </dsp:txBody>
      <dsp:txXfrm>
        <a:off x="0" y="3271016"/>
        <a:ext cx="10515600" cy="1079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B7734-20D0-4136-9FB1-3FC417A90C64}">
      <dsp:nvSpPr>
        <dsp:cNvPr id="0" name=""/>
        <dsp:cNvSpPr/>
      </dsp:nvSpPr>
      <dsp:spPr>
        <a:xfrm>
          <a:off x="1827859" y="285630"/>
          <a:ext cx="2169793" cy="2169793"/>
        </a:xfrm>
        <a:prstGeom prst="pieWedge">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Toxic</a:t>
          </a:r>
        </a:p>
      </dsp:txBody>
      <dsp:txXfrm>
        <a:off x="2463377" y="921148"/>
        <a:ext cx="1534275" cy="1534275"/>
      </dsp:txXfrm>
    </dsp:sp>
    <dsp:sp modelId="{F5C8ED62-2484-4EAA-B819-3BA724DAA7BD}">
      <dsp:nvSpPr>
        <dsp:cNvPr id="0" name=""/>
        <dsp:cNvSpPr/>
      </dsp:nvSpPr>
      <dsp:spPr>
        <a:xfrm rot="5400000">
          <a:off x="4097874" y="285630"/>
          <a:ext cx="2169793" cy="2169793"/>
        </a:xfrm>
        <a:prstGeom prst="pieWedge">
          <a:avLst/>
        </a:prstGeom>
        <a:solidFill>
          <a:srgbClr val="00CC66"/>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Tolerated</a:t>
          </a:r>
        </a:p>
      </dsp:txBody>
      <dsp:txXfrm rot="-5400000">
        <a:off x="4097874" y="921148"/>
        <a:ext cx="1534275" cy="1534275"/>
      </dsp:txXfrm>
    </dsp:sp>
    <dsp:sp modelId="{9745A28F-C091-43D8-AD04-930AF5076082}">
      <dsp:nvSpPr>
        <dsp:cNvPr id="0" name=""/>
        <dsp:cNvSpPr/>
      </dsp:nvSpPr>
      <dsp:spPr>
        <a:xfrm rot="10800000">
          <a:off x="4097874" y="2555645"/>
          <a:ext cx="2169793" cy="2169793"/>
        </a:xfrm>
        <a:prstGeom prst="pieWedge">
          <a:avLst/>
        </a:prstGeom>
        <a:solidFill>
          <a:srgbClr val="00B0F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Healing</a:t>
          </a:r>
        </a:p>
      </dsp:txBody>
      <dsp:txXfrm rot="10800000">
        <a:off x="4097874" y="2555645"/>
        <a:ext cx="1534275" cy="1534275"/>
      </dsp:txXfrm>
    </dsp:sp>
    <dsp:sp modelId="{AE704AF3-2656-49BC-92C3-0E49CD2A10E7}">
      <dsp:nvSpPr>
        <dsp:cNvPr id="0" name=""/>
        <dsp:cNvSpPr/>
      </dsp:nvSpPr>
      <dsp:spPr>
        <a:xfrm rot="16200000">
          <a:off x="1827859" y="2555645"/>
          <a:ext cx="2169793" cy="2169793"/>
        </a:xfrm>
        <a:prstGeom prst="pieWedge">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Supportive</a:t>
          </a:r>
        </a:p>
      </dsp:txBody>
      <dsp:txXfrm rot="5400000">
        <a:off x="2463377" y="2555645"/>
        <a:ext cx="1534275" cy="1534275"/>
      </dsp:txXfrm>
    </dsp:sp>
    <dsp:sp modelId="{AABC3429-B6EC-4896-A48B-38C0E222B647}">
      <dsp:nvSpPr>
        <dsp:cNvPr id="0" name=""/>
        <dsp:cNvSpPr/>
      </dsp:nvSpPr>
      <dsp:spPr>
        <a:xfrm flipH="1">
          <a:off x="3904364" y="2505536"/>
          <a:ext cx="286798" cy="179640"/>
        </a:xfrm>
        <a:prstGeom prst="circularArrow">
          <a:avLst/>
        </a:prstGeom>
        <a:solidFill>
          <a:schemeClr val="accent3">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048E493-0154-4E92-9251-958F91866E9A}">
      <dsp:nvSpPr>
        <dsp:cNvPr id="0" name=""/>
        <dsp:cNvSpPr/>
      </dsp:nvSpPr>
      <dsp:spPr>
        <a:xfrm rot="10800000">
          <a:off x="3689262" y="2089250"/>
          <a:ext cx="749154" cy="824148"/>
        </a:xfrm>
        <a:prstGeom prst="quadArrow">
          <a:avLst/>
        </a:prstGeom>
        <a:solidFill>
          <a:schemeClr val="accent3">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D495E-2043-4B84-9667-3707FDB4E5BA}">
      <dsp:nvSpPr>
        <dsp:cNvPr id="0" name=""/>
        <dsp:cNvSpPr/>
      </dsp:nvSpPr>
      <dsp:spPr>
        <a:xfrm>
          <a:off x="0" y="0"/>
          <a:ext cx="4497913" cy="122443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 </a:t>
          </a:r>
          <a:r>
            <a:rPr lang="en-US" sz="1800" kern="1200" dirty="0">
              <a:latin typeface="Arial"/>
            </a:rPr>
            <a:t>Person-Centered</a:t>
          </a:r>
          <a:r>
            <a:rPr lang="en-US" sz="1800" kern="1200" dirty="0"/>
            <a:t> Practice we avoid making assumptions about people’s preferences related to their culture.</a:t>
          </a:r>
        </a:p>
      </dsp:txBody>
      <dsp:txXfrm>
        <a:off x="35863" y="35863"/>
        <a:ext cx="3176648" cy="1152712"/>
      </dsp:txXfrm>
    </dsp:sp>
    <dsp:sp modelId="{DACB1A34-888E-44C9-A625-71292F74698B}">
      <dsp:nvSpPr>
        <dsp:cNvPr id="0" name=""/>
        <dsp:cNvSpPr/>
      </dsp:nvSpPr>
      <dsp:spPr>
        <a:xfrm>
          <a:off x="396874" y="1428511"/>
          <a:ext cx="4497913" cy="122443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Every person has their own beliefs, values, and preferences.</a:t>
          </a:r>
        </a:p>
      </dsp:txBody>
      <dsp:txXfrm>
        <a:off x="432737" y="1464374"/>
        <a:ext cx="3233427" cy="1152712"/>
      </dsp:txXfrm>
    </dsp:sp>
    <dsp:sp modelId="{45804026-1E46-4D54-8DFB-5E545768398D}">
      <dsp:nvSpPr>
        <dsp:cNvPr id="0" name=""/>
        <dsp:cNvSpPr/>
      </dsp:nvSpPr>
      <dsp:spPr>
        <a:xfrm>
          <a:off x="793749" y="2857022"/>
          <a:ext cx="4497913" cy="122443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Each person has a culture of one (Individual or Family).</a:t>
          </a:r>
        </a:p>
      </dsp:txBody>
      <dsp:txXfrm>
        <a:off x="829612" y="2892885"/>
        <a:ext cx="3233427" cy="1152712"/>
      </dsp:txXfrm>
    </dsp:sp>
    <dsp:sp modelId="{5853CBCD-80BA-43CA-9011-92D6657429A8}">
      <dsp:nvSpPr>
        <dsp:cNvPr id="0" name=""/>
        <dsp:cNvSpPr/>
      </dsp:nvSpPr>
      <dsp:spPr>
        <a:xfrm>
          <a:off x="3702028" y="928532"/>
          <a:ext cx="795884" cy="795884"/>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881102" y="928532"/>
        <a:ext cx="437736" cy="598903"/>
      </dsp:txXfrm>
    </dsp:sp>
    <dsp:sp modelId="{D45FA2F5-9B57-4571-B33E-994D01110F1F}">
      <dsp:nvSpPr>
        <dsp:cNvPr id="0" name=""/>
        <dsp:cNvSpPr/>
      </dsp:nvSpPr>
      <dsp:spPr>
        <a:xfrm>
          <a:off x="4098903" y="2348880"/>
          <a:ext cx="795884" cy="795884"/>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277977" y="2348880"/>
        <a:ext cx="437736" cy="5989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6239D-E1E2-4666-9C35-13B4B934D1C3}">
      <dsp:nvSpPr>
        <dsp:cNvPr id="0" name=""/>
        <dsp:cNvSpPr/>
      </dsp:nvSpPr>
      <dsp:spPr>
        <a:xfrm>
          <a:off x="0" y="127844"/>
          <a:ext cx="4260272" cy="14847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Did you know only 6 to 7 % of people with disabilities graduate from college?</a:t>
          </a:r>
        </a:p>
      </dsp:txBody>
      <dsp:txXfrm>
        <a:off x="72479" y="200323"/>
        <a:ext cx="4115314" cy="1339772"/>
      </dsp:txXfrm>
    </dsp:sp>
    <dsp:sp modelId="{4F528D8F-66A7-46D7-AB97-7A0B05DEA322}">
      <dsp:nvSpPr>
        <dsp:cNvPr id="0" name=""/>
        <dsp:cNvSpPr/>
      </dsp:nvSpPr>
      <dsp:spPr>
        <a:xfrm>
          <a:off x="0" y="1690334"/>
          <a:ext cx="4260272" cy="14847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Did you know only 65% of students with disabilities graduate high school?</a:t>
          </a:r>
        </a:p>
      </dsp:txBody>
      <dsp:txXfrm>
        <a:off x="72479" y="1762813"/>
        <a:ext cx="4115314" cy="1339772"/>
      </dsp:txXfrm>
    </dsp:sp>
    <dsp:sp modelId="{DF494469-4A32-4FBF-BBC7-4CF81BF06E4B}">
      <dsp:nvSpPr>
        <dsp:cNvPr id="0" name=""/>
        <dsp:cNvSpPr/>
      </dsp:nvSpPr>
      <dsp:spPr>
        <a:xfrm>
          <a:off x="0" y="3252824"/>
          <a:ext cx="4260272" cy="14847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1 in 3 people with disabilities have a job </a:t>
          </a:r>
        </a:p>
      </dsp:txBody>
      <dsp:txXfrm>
        <a:off x="72479" y="3325303"/>
        <a:ext cx="4115314" cy="13397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24574-81F7-4C27-AC0C-B7E8D7484F33}"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40688-ACCC-49F8-9403-08FCB1EBEDF4}" type="slidenum">
              <a:rPr lang="en-US" smtClean="0"/>
              <a:t>‹#›</a:t>
            </a:fld>
            <a:endParaRPr lang="en-US"/>
          </a:p>
        </p:txBody>
      </p:sp>
    </p:spTree>
    <p:extLst>
      <p:ext uri="{BB962C8B-B14F-4D97-AF65-F5344CB8AC3E}">
        <p14:creationId xmlns:p14="http://schemas.microsoft.com/office/powerpoint/2010/main" val="304718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specialbooksbyspecialkid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PCT and PCP trainings throughout</a:t>
            </a:r>
            <a:r>
              <a:rPr lang="en-US" baseline="0" dirty="0"/>
              <a:t> the year</a:t>
            </a:r>
            <a:endParaRPr lang="en-US" dirty="0"/>
          </a:p>
        </p:txBody>
      </p:sp>
      <p:sp>
        <p:nvSpPr>
          <p:cNvPr id="4" name="Footer Placeholder 3"/>
          <p:cNvSpPr>
            <a:spLocks noGrp="1"/>
          </p:cNvSpPr>
          <p:nvPr>
            <p:ph type="ftr" sz="quarter" idx="10"/>
          </p:nvPr>
        </p:nvSpPr>
        <p:spPr/>
        <p:txBody>
          <a:bodyPr/>
          <a:lstStyle/>
          <a:p>
            <a:pPr>
              <a:defRPr/>
            </a:pPr>
            <a:r>
              <a:rPr lang="en-US"/>
              <a:t>TLC-PCP www.learningcommunityus.com </a:t>
            </a:r>
            <a:endParaRPr lang="en-US" dirty="0"/>
          </a:p>
        </p:txBody>
      </p:sp>
      <p:sp>
        <p:nvSpPr>
          <p:cNvPr id="5" name="Slide Number Placeholder 4"/>
          <p:cNvSpPr>
            <a:spLocks noGrp="1"/>
          </p:cNvSpPr>
          <p:nvPr>
            <p:ph type="sldNum" sz="quarter" idx="11"/>
          </p:nvPr>
        </p:nvSpPr>
        <p:spPr/>
        <p:txBody>
          <a:bodyPr/>
          <a:lstStyle/>
          <a:p>
            <a:pPr>
              <a:defRPr/>
            </a:pPr>
            <a:fld id="{8443CC09-3E8D-4D93-BDCA-BCE17182E75E}" type="slidenum">
              <a:rPr lang="en-US" smtClean="0"/>
              <a:pPr>
                <a:defRPr/>
              </a:pPr>
              <a:t>3</a:t>
            </a:fld>
            <a:endParaRPr lang="en-US"/>
          </a:p>
        </p:txBody>
      </p:sp>
    </p:spTree>
    <p:extLst>
      <p:ext uri="{BB962C8B-B14F-4D97-AF65-F5344CB8AC3E}">
        <p14:creationId xmlns:p14="http://schemas.microsoft.com/office/powerpoint/2010/main" val="4008867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Image Placeholder 1"/>
          <p:cNvSpPr>
            <a:spLocks noGrp="1" noRot="1" noChangeAspect="1" noTextEdit="1"/>
          </p:cNvSpPr>
          <p:nvPr>
            <p:ph type="sldImg"/>
          </p:nvPr>
        </p:nvSpPr>
        <p:spPr>
          <a:xfrm>
            <a:off x="17463" y="774700"/>
            <a:ext cx="2168525" cy="1220788"/>
          </a:xfrm>
          <a:ln/>
        </p:spPr>
      </p:sp>
      <p:sp>
        <p:nvSpPr>
          <p:cNvPr id="80899" name="Notes Placeholder 2"/>
          <p:cNvSpPr>
            <a:spLocks noGrp="1"/>
          </p:cNvSpPr>
          <p:nvPr>
            <p:ph type="body" idx="1"/>
          </p:nvPr>
        </p:nvSpPr>
        <p:spPr>
          <a:xfrm>
            <a:off x="311574" y="2169161"/>
            <a:ext cx="6387253" cy="6894830"/>
          </a:xfrm>
        </p:spPr>
        <p:txBody>
          <a:bodyPr>
            <a:noAutofit/>
          </a:bodyPr>
          <a:lstStyle/>
          <a:p>
            <a:pPr eaLnBrk="1" hangingPunct="1">
              <a:spcBef>
                <a:spcPts val="0"/>
              </a:spcBef>
              <a:defRPr/>
            </a:pPr>
            <a:r>
              <a:rPr lang="en-US" sz="1000" b="1" u="sng" dirty="0"/>
              <a:t>SCRIPT:</a:t>
            </a:r>
          </a:p>
          <a:p>
            <a:pPr eaLnBrk="1" hangingPunct="1">
              <a:spcBef>
                <a:spcPts val="0"/>
              </a:spcBef>
              <a:defRPr/>
            </a:pPr>
            <a:endParaRPr lang="en-US" sz="1000" dirty="0"/>
          </a:p>
          <a:p>
            <a:pPr eaLnBrk="1" hangingPunct="1">
              <a:spcBef>
                <a:spcPts val="0"/>
              </a:spcBef>
              <a:defRPr/>
            </a:pPr>
            <a:r>
              <a:rPr lang="en-US" sz="1000" dirty="0"/>
              <a:t>Engage people by asking over and over – how many of you…</a:t>
            </a:r>
          </a:p>
          <a:p>
            <a:pPr eaLnBrk="1" hangingPunct="1">
              <a:spcBef>
                <a:spcPts val="0"/>
              </a:spcBef>
              <a:buFont typeface="Wingdings" charset="2"/>
              <a:buChar char="Ø"/>
              <a:defRPr/>
            </a:pPr>
            <a:r>
              <a:rPr lang="en-US" sz="1000" dirty="0"/>
              <a:t>Going to Bed- …check the door and windows before you go to bed? </a:t>
            </a:r>
          </a:p>
          <a:p>
            <a:pPr eaLnBrk="1" hangingPunct="1">
              <a:spcBef>
                <a:spcPts val="0"/>
              </a:spcBef>
              <a:buFont typeface="Wingdings" charset="2"/>
              <a:buChar char="Ø"/>
              <a:defRPr/>
            </a:pPr>
            <a:r>
              <a:rPr lang="en-US" sz="1000" dirty="0"/>
              <a:t>Mealtimes- …eat dinner at the same time every Sunday? … have a particular way to set the table?</a:t>
            </a:r>
          </a:p>
          <a:p>
            <a:pPr eaLnBrk="1" hangingPunct="1">
              <a:spcBef>
                <a:spcPts val="0"/>
              </a:spcBef>
              <a:buFont typeface="Wingdings" charset="2"/>
              <a:buChar char="Ø"/>
              <a:defRPr/>
            </a:pPr>
            <a:r>
              <a:rPr lang="en-US" sz="1000" dirty="0"/>
              <a:t>Transition – … have to organize your day before it starts? </a:t>
            </a:r>
          </a:p>
          <a:p>
            <a:pPr eaLnBrk="1" hangingPunct="1">
              <a:spcBef>
                <a:spcPts val="0"/>
              </a:spcBef>
              <a:buFont typeface="Wingdings" charset="2"/>
              <a:buChar char="Ø"/>
              <a:defRPr/>
            </a:pPr>
            <a:r>
              <a:rPr lang="en-US" sz="1000" dirty="0"/>
              <a:t>Birthday – … think it should be a national holiday? … hope that no one notices? </a:t>
            </a:r>
          </a:p>
          <a:p>
            <a:pPr eaLnBrk="1" hangingPunct="1">
              <a:spcBef>
                <a:spcPts val="0"/>
              </a:spcBef>
              <a:buFont typeface="Wingdings" charset="2"/>
              <a:buChar char="Ø"/>
              <a:defRPr/>
            </a:pPr>
            <a:r>
              <a:rPr lang="en-US" sz="1000" dirty="0"/>
              <a:t>Cultural/Holiday Traditions – What is your favorite holiday?  What food has to be on the table for it to be that holiday? </a:t>
            </a:r>
          </a:p>
          <a:p>
            <a:pPr eaLnBrk="1" hangingPunct="1">
              <a:spcBef>
                <a:spcPts val="0"/>
              </a:spcBef>
              <a:buFont typeface="Wingdings" charset="2"/>
              <a:buChar char="Ø"/>
              <a:defRPr/>
            </a:pPr>
            <a:r>
              <a:rPr lang="en-US" sz="1000" dirty="0"/>
              <a:t>Spiritual – Are religious services, prayer, or meditation important?</a:t>
            </a:r>
          </a:p>
          <a:p>
            <a:pPr eaLnBrk="1" hangingPunct="1">
              <a:spcBef>
                <a:spcPts val="0"/>
              </a:spcBef>
              <a:buFont typeface="Wingdings" charset="2"/>
              <a:buChar char="Ø"/>
              <a:defRPr/>
            </a:pPr>
            <a:r>
              <a:rPr lang="en-US" sz="1000" dirty="0"/>
              <a:t>Vacation – Are there things that need to be present in order for it to be a real </a:t>
            </a:r>
          </a:p>
          <a:p>
            <a:pPr eaLnBrk="1" hangingPunct="1">
              <a:spcBef>
                <a:spcPts val="0"/>
              </a:spcBef>
              <a:defRPr/>
            </a:pPr>
            <a:r>
              <a:rPr lang="en-US" sz="1000" dirty="0"/>
              <a:t>    vacation?  When does the ritual start – talking and planning in advance or not </a:t>
            </a:r>
          </a:p>
          <a:p>
            <a:pPr eaLnBrk="1" hangingPunct="1">
              <a:spcBef>
                <a:spcPts val="0"/>
              </a:spcBef>
              <a:defRPr/>
            </a:pPr>
            <a:r>
              <a:rPr lang="en-US" sz="1000" dirty="0"/>
              <a:t>    until it actually begins?</a:t>
            </a:r>
          </a:p>
          <a:p>
            <a:pPr eaLnBrk="1" hangingPunct="1">
              <a:spcBef>
                <a:spcPts val="0"/>
              </a:spcBef>
              <a:buFont typeface="Wingdings" charset="2"/>
              <a:buChar char="Ø"/>
              <a:defRPr/>
            </a:pPr>
            <a:r>
              <a:rPr lang="en-US" sz="1000" dirty="0"/>
              <a:t>Comfort for a bad day – What helps you feel better when you are having a bad day? How many of you find… exercise… shopping… chocolate… a drink…comforting. How many of you find cleaning comforting?  How many would find it punishment?    </a:t>
            </a:r>
          </a:p>
          <a:p>
            <a:pPr eaLnBrk="1" hangingPunct="1">
              <a:spcBef>
                <a:spcPts val="0"/>
              </a:spcBef>
              <a:buFont typeface="Wingdings" charset="2"/>
              <a:buChar char="Ø"/>
              <a:defRPr/>
            </a:pPr>
            <a:r>
              <a:rPr lang="en-US" sz="1000" dirty="0"/>
              <a:t>Celebration – What do you enjoy or need to have happen to feel that </a:t>
            </a:r>
          </a:p>
          <a:p>
            <a:pPr eaLnBrk="1" hangingPunct="1">
              <a:spcBef>
                <a:spcPts val="0"/>
              </a:spcBef>
              <a:defRPr/>
            </a:pPr>
            <a:r>
              <a:rPr lang="en-US" sz="1000" dirty="0"/>
              <a:t>   you have celebrated? </a:t>
            </a:r>
          </a:p>
          <a:p>
            <a:pPr>
              <a:spcBef>
                <a:spcPts val="0"/>
              </a:spcBef>
              <a:buFont typeface="Wingdings" charset="2"/>
              <a:buChar char="Ø"/>
              <a:defRPr/>
            </a:pPr>
            <a:r>
              <a:rPr lang="en-US" sz="1000" dirty="0"/>
              <a:t>Not feeling well – How do you cope with not feeling well? How many of you are like a cave bear and hide when you are ill?  Leave me alone and throw food in once in awhile? How many of you want to be taken care of, want to be babied?</a:t>
            </a:r>
          </a:p>
          <a:p>
            <a:pPr eaLnBrk="1" hangingPunct="1">
              <a:spcBef>
                <a:spcPts val="0"/>
              </a:spcBef>
              <a:buFont typeface="Wingdings" charset="2"/>
              <a:buChar char="Ø"/>
              <a:defRPr/>
            </a:pPr>
            <a:r>
              <a:rPr lang="en-US" sz="1000" dirty="0"/>
              <a:t>Grief and loss – When you have experienced a significant loss how long did it take you to work your way through it? </a:t>
            </a:r>
          </a:p>
          <a:p>
            <a:pPr eaLnBrk="1" hangingPunct="1">
              <a:spcBef>
                <a:spcPts val="0"/>
              </a:spcBef>
              <a:buFont typeface="Wingdings" charset="2"/>
              <a:buChar char="Ø"/>
              <a:defRPr/>
            </a:pPr>
            <a:endParaRPr lang="en-US" sz="1000" dirty="0"/>
          </a:p>
          <a:p>
            <a:pPr eaLnBrk="1" hangingPunct="1">
              <a:spcBef>
                <a:spcPts val="0"/>
              </a:spcBef>
              <a:defRPr/>
            </a:pPr>
            <a:r>
              <a:rPr lang="en-US" sz="1000" b="1" u="sng" dirty="0"/>
              <a:t>Tips</a:t>
            </a:r>
            <a:r>
              <a:rPr lang="en-US" sz="1000" b="1" dirty="0"/>
              <a:t>: </a:t>
            </a:r>
            <a:endParaRPr lang="en-US" sz="1000" dirty="0"/>
          </a:p>
          <a:p>
            <a:pPr eaLnBrk="1" hangingPunct="1">
              <a:spcBef>
                <a:spcPts val="0"/>
              </a:spcBef>
              <a:defRPr/>
            </a:pPr>
            <a:r>
              <a:rPr lang="en-US" sz="1000" dirty="0"/>
              <a:t>You could spend all day on this.  You need to move through them within the 6 minutes allotted.  If you have more time  you can go into more detail.  E.G. -</a:t>
            </a:r>
          </a:p>
          <a:p>
            <a:pPr marL="347872" indent="-347872">
              <a:lnSpc>
                <a:spcPct val="90000"/>
              </a:lnSpc>
              <a:defRPr/>
            </a:pPr>
            <a:endParaRPr lang="en-US" sz="1000" dirty="0"/>
          </a:p>
          <a:p>
            <a:pPr marL="347872" indent="-347872">
              <a:lnSpc>
                <a:spcPct val="90000"/>
              </a:lnSpc>
              <a:buFont typeface="Arial" pitchFamily="34" charset="0"/>
              <a:buChar char="•"/>
              <a:defRPr/>
            </a:pPr>
            <a:r>
              <a:rPr lang="en-US" sz="1000" dirty="0"/>
              <a:t> Grief/loss – What are all the rituals for coping with grief and loss- that are in the room? Methodist upbringing –service in the church sanctuary, luncheon in the church basement; as opposed someone who is IRISH Catholic -sit up late tell stories and have an adult beverage (or many)…Jewish -Sitting Shiva…for 7 days…Others -cover the mirrors…stop the clock…bring comfort food when they visit…parade of callers…24 hour candle lite at anniversary of someone's death…</a:t>
            </a:r>
          </a:p>
          <a:p>
            <a:pPr marL="347872" indent="-347872">
              <a:lnSpc>
                <a:spcPct val="90000"/>
              </a:lnSpc>
              <a:buFont typeface="Arial" pitchFamily="34" charset="0"/>
              <a:buChar char="•"/>
              <a:defRPr/>
            </a:pPr>
            <a:endParaRPr lang="en-US" sz="1000" dirty="0"/>
          </a:p>
          <a:p>
            <a:pPr marL="347872" indent="-347872">
              <a:lnSpc>
                <a:spcPct val="90000"/>
              </a:lnSpc>
              <a:defRPr/>
            </a:pPr>
            <a:r>
              <a:rPr lang="en-US" sz="1000" b="1" i="1" u="sng" dirty="0"/>
              <a:t>Time</a:t>
            </a:r>
            <a:r>
              <a:rPr lang="en-US" sz="1000" b="1" i="1" dirty="0"/>
              <a:t>: </a:t>
            </a:r>
            <a:r>
              <a:rPr lang="en-US" sz="1000" i="1" dirty="0"/>
              <a:t>6 minutes</a:t>
            </a:r>
          </a:p>
          <a:p>
            <a:pPr eaLnBrk="1" hangingPunct="1">
              <a:spcBef>
                <a:spcPts val="0"/>
              </a:spcBef>
              <a:defRPr/>
            </a:pPr>
            <a:endParaRPr lang="en-US" sz="1000" i="1" dirty="0"/>
          </a:p>
          <a:p>
            <a:pPr eaLnBrk="1" hangingPunct="1">
              <a:spcBef>
                <a:spcPts val="0"/>
              </a:spcBef>
              <a:defRPr/>
            </a:pPr>
            <a:endParaRPr lang="en-US" sz="1000" i="1" dirty="0"/>
          </a:p>
          <a:p>
            <a:pPr marL="347872" indent="-347872">
              <a:lnSpc>
                <a:spcPct val="90000"/>
              </a:lnSpc>
              <a:defRPr/>
            </a:pPr>
            <a:endParaRPr lang="en-US" sz="1000" dirty="0"/>
          </a:p>
          <a:p>
            <a:pPr marL="347872" indent="-347872">
              <a:lnSpc>
                <a:spcPct val="90000"/>
              </a:lnSpc>
              <a:defRPr/>
            </a:pPr>
            <a:endParaRPr lang="en-US" sz="1000" dirty="0"/>
          </a:p>
        </p:txBody>
      </p:sp>
      <p:sp>
        <p:nvSpPr>
          <p:cNvPr id="519172" name="Slide Number Placeholder 3"/>
          <p:cNvSpPr>
            <a:spLocks noGrp="1"/>
          </p:cNvSpPr>
          <p:nvPr>
            <p:ph type="sldNum" sz="quarter" idx="5"/>
          </p:nvPr>
        </p:nvSpPr>
        <p:spPr>
          <a:noFill/>
        </p:spPr>
        <p:txBody>
          <a:bodyPr/>
          <a:lstStyle/>
          <a:p>
            <a:fld id="{5D8BBEB2-C0EB-4181-B56B-8754A431BE5F}" type="slidenum">
              <a:rPr lang="en-US" smtClean="0">
                <a:solidFill>
                  <a:srgbClr val="000000"/>
                </a:solidFill>
              </a:rPr>
              <a:pPr/>
              <a:t>12</a:t>
            </a:fld>
            <a:endParaRPr lang="en-US">
              <a:solidFill>
                <a:srgbClr val="000000"/>
              </a:solidFill>
            </a:endParaRPr>
          </a:p>
        </p:txBody>
      </p:sp>
      <p:sp>
        <p:nvSpPr>
          <p:cNvPr id="5" name="Rectangle 4"/>
          <p:cNvSpPr/>
          <p:nvPr/>
        </p:nvSpPr>
        <p:spPr>
          <a:xfrm>
            <a:off x="2492588" y="852171"/>
            <a:ext cx="3643136" cy="1079527"/>
          </a:xfrm>
          <a:prstGeom prst="rect">
            <a:avLst/>
          </a:prstGeom>
        </p:spPr>
        <p:txBody>
          <a:bodyPr wrap="square" lIns="92766" tIns="46383" rIns="92766" bIns="46383">
            <a:spAutoFit/>
          </a:bodyPr>
          <a:lstStyle/>
          <a:p>
            <a:pPr>
              <a:lnSpc>
                <a:spcPct val="90000"/>
              </a:lnSpc>
              <a:spcBef>
                <a:spcPct val="30000"/>
              </a:spcBef>
              <a:defRPr/>
            </a:pPr>
            <a:r>
              <a:rPr lang="en-US" sz="1000" u="sng" dirty="0">
                <a:solidFill>
                  <a:srgbClr val="000000"/>
                </a:solidFill>
                <a:latin typeface="Arial" charset="0"/>
              </a:rPr>
              <a:t>PURPOSE</a:t>
            </a:r>
            <a:r>
              <a:rPr lang="en-US" sz="1000" b="0" dirty="0">
                <a:solidFill>
                  <a:srgbClr val="000000"/>
                </a:solidFill>
                <a:latin typeface="Arial" charset="0"/>
              </a:rPr>
              <a:t>: </a:t>
            </a:r>
          </a:p>
          <a:p>
            <a:pPr>
              <a:lnSpc>
                <a:spcPct val="90000"/>
              </a:lnSpc>
              <a:spcBef>
                <a:spcPct val="30000"/>
              </a:spcBef>
              <a:buFont typeface="Wingdings" pitchFamily="2" charset="2"/>
              <a:buChar char="ü"/>
              <a:defRPr/>
            </a:pPr>
            <a:r>
              <a:rPr lang="en-US" sz="1000" b="0" dirty="0">
                <a:solidFill>
                  <a:srgbClr val="000000"/>
                </a:solidFill>
                <a:latin typeface="Arial" charset="0"/>
              </a:rPr>
              <a:t>Remind participants that there are other rituals besides morning rituals</a:t>
            </a:r>
          </a:p>
          <a:p>
            <a:pPr>
              <a:lnSpc>
                <a:spcPct val="90000"/>
              </a:lnSpc>
              <a:spcBef>
                <a:spcPct val="30000"/>
              </a:spcBef>
              <a:buFont typeface="Wingdings" pitchFamily="2" charset="2"/>
              <a:buChar char="ü"/>
              <a:defRPr/>
            </a:pPr>
            <a:r>
              <a:rPr lang="en-US" sz="1000" b="0" dirty="0">
                <a:solidFill>
                  <a:srgbClr val="000000"/>
                </a:solidFill>
                <a:latin typeface="Arial" charset="0"/>
              </a:rPr>
              <a:t>help them close the discussion of routines and rituals </a:t>
            </a:r>
          </a:p>
          <a:p>
            <a:pPr>
              <a:lnSpc>
                <a:spcPct val="90000"/>
              </a:lnSpc>
              <a:spcBef>
                <a:spcPct val="30000"/>
              </a:spcBef>
              <a:buFont typeface="Wingdings" pitchFamily="2" charset="2"/>
              <a:buChar char="ü"/>
              <a:defRPr/>
            </a:pPr>
            <a:r>
              <a:rPr lang="en-US" sz="1000" b="0" dirty="0">
                <a:solidFill>
                  <a:srgbClr val="000000"/>
                </a:solidFill>
                <a:latin typeface="Arial" charset="0"/>
              </a:rPr>
              <a:t>act as a future reference for people who will want to  address another ritual</a:t>
            </a:r>
          </a:p>
        </p:txBody>
      </p:sp>
      <p:sp>
        <p:nvSpPr>
          <p:cNvPr id="6" name="Rectangle 5"/>
          <p:cNvSpPr/>
          <p:nvPr/>
        </p:nvSpPr>
        <p:spPr>
          <a:xfrm>
            <a:off x="2025227" y="9014785"/>
            <a:ext cx="3505200" cy="281616"/>
          </a:xfrm>
          <a:prstGeom prst="rect">
            <a:avLst/>
          </a:prstGeom>
        </p:spPr>
        <p:txBody>
          <a:bodyPr lIns="92766" tIns="46383" rIns="92766" bIns="46383">
            <a:spAutoFit/>
          </a:bodyPr>
          <a:lstStyle/>
          <a:p>
            <a:pPr>
              <a:defRPr/>
            </a:pPr>
            <a:r>
              <a:rPr lang="en-US" sz="1200" b="0" dirty="0">
                <a:solidFill>
                  <a:srgbClr val="000000"/>
                </a:solidFill>
              </a:rPr>
              <a:t>TLC-PCP www.learningcommunity.us</a:t>
            </a:r>
          </a:p>
        </p:txBody>
      </p:sp>
    </p:spTree>
    <p:extLst>
      <p:ext uri="{BB962C8B-B14F-4D97-AF65-F5344CB8AC3E}">
        <p14:creationId xmlns:p14="http://schemas.microsoft.com/office/powerpoint/2010/main" val="157470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Process the Susan story??</a:t>
            </a:r>
          </a:p>
        </p:txBody>
      </p:sp>
      <p:sp>
        <p:nvSpPr>
          <p:cNvPr id="4" name="Slide Number Placeholder 3"/>
          <p:cNvSpPr>
            <a:spLocks noGrp="1"/>
          </p:cNvSpPr>
          <p:nvPr>
            <p:ph type="sldNum" sz="quarter" idx="5"/>
          </p:nvPr>
        </p:nvSpPr>
        <p:spPr/>
        <p:txBody>
          <a:bodyPr/>
          <a:lstStyle/>
          <a:p>
            <a:pPr>
              <a:defRPr/>
            </a:pPr>
            <a:fld id="{C35AC652-A600-41F4-BCD5-44FB03FBFA43}" type="slidenum">
              <a:rPr lang="en-US"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2830320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TLC-PCP www.learningcommunityus.com </a:t>
            </a:r>
            <a:endParaRPr lang="en-US" dirty="0"/>
          </a:p>
        </p:txBody>
      </p:sp>
      <p:sp>
        <p:nvSpPr>
          <p:cNvPr id="5" name="Slide Number Placeholder 4"/>
          <p:cNvSpPr>
            <a:spLocks noGrp="1"/>
          </p:cNvSpPr>
          <p:nvPr>
            <p:ph type="sldNum" sz="quarter" idx="11"/>
          </p:nvPr>
        </p:nvSpPr>
        <p:spPr/>
        <p:txBody>
          <a:bodyPr/>
          <a:lstStyle/>
          <a:p>
            <a:pPr>
              <a:defRPr/>
            </a:pPr>
            <a:fld id="{8443CC09-3E8D-4D93-BDCA-BCE17182E75E}" type="slidenum">
              <a:rPr lang="en-US" smtClean="0"/>
              <a:pPr>
                <a:defRPr/>
              </a:pPr>
              <a:t>23</a:t>
            </a:fld>
            <a:endParaRPr lang="en-US"/>
          </a:p>
        </p:txBody>
      </p:sp>
    </p:spTree>
    <p:extLst>
      <p:ext uri="{BB962C8B-B14F-4D97-AF65-F5344CB8AC3E}">
        <p14:creationId xmlns:p14="http://schemas.microsoft.com/office/powerpoint/2010/main" val="380338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lide Image Placeholder 1"/>
          <p:cNvSpPr>
            <a:spLocks noGrp="1" noRot="1" noChangeAspect="1" noTextEdit="1"/>
          </p:cNvSpPr>
          <p:nvPr>
            <p:ph type="sldImg"/>
          </p:nvPr>
        </p:nvSpPr>
        <p:spPr>
          <a:xfrm>
            <a:off x="-101600" y="774700"/>
            <a:ext cx="3630613" cy="2043113"/>
          </a:xfrm>
          <a:ln/>
        </p:spPr>
      </p:sp>
      <p:sp>
        <p:nvSpPr>
          <p:cNvPr id="564227" name="Notes Placeholder 2"/>
          <p:cNvSpPr>
            <a:spLocks noGrp="1"/>
          </p:cNvSpPr>
          <p:nvPr>
            <p:ph type="body" idx="1"/>
          </p:nvPr>
        </p:nvSpPr>
        <p:spPr>
          <a:noFill/>
          <a:ln/>
        </p:spPr>
        <p:txBody>
          <a:bodyPr/>
          <a:lstStyle/>
          <a:p>
            <a:pPr eaLnBrk="1" hangingPunct="1"/>
            <a:r>
              <a:rPr lang="en-US" b="1" u="sng" dirty="0">
                <a:latin typeface="Arial" pitchFamily="34" charset="0"/>
              </a:rPr>
              <a:t>PURPOSE: </a:t>
            </a:r>
          </a:p>
          <a:p>
            <a:pPr eaLnBrk="1" hangingPunct="1">
              <a:buFont typeface="Wingdings" pitchFamily="2" charset="2"/>
              <a:buChar char="ü"/>
            </a:pPr>
            <a:r>
              <a:rPr lang="en-US" dirty="0">
                <a:latin typeface="Arial" pitchFamily="34" charset="0"/>
              </a:rPr>
              <a:t>Closing slide</a:t>
            </a:r>
          </a:p>
          <a:p>
            <a:pPr eaLnBrk="1" hangingPunct="1">
              <a:buFont typeface="Wingdings" pitchFamily="2" charset="2"/>
              <a:buChar char="ü"/>
            </a:pPr>
            <a:r>
              <a:rPr lang="en-US" dirty="0">
                <a:latin typeface="Arial" pitchFamily="34" charset="0"/>
              </a:rPr>
              <a:t>Provide your contact information to your audience</a:t>
            </a:r>
          </a:p>
          <a:p>
            <a:pPr eaLnBrk="1" hangingPunct="1"/>
            <a:endParaRPr lang="en-US" dirty="0">
              <a:latin typeface="Arial" pitchFamily="34" charset="0"/>
            </a:endParaRPr>
          </a:p>
          <a:p>
            <a:pPr eaLnBrk="1" hangingPunct="1"/>
            <a:r>
              <a:rPr lang="en-US" b="1" u="sng" dirty="0">
                <a:latin typeface="Arial" pitchFamily="34" charset="0"/>
              </a:rPr>
              <a:t>TIPS:</a:t>
            </a:r>
          </a:p>
          <a:p>
            <a:pPr eaLnBrk="1" hangingPunct="1"/>
            <a:r>
              <a:rPr lang="en-US" dirty="0">
                <a:latin typeface="Arial" pitchFamily="34" charset="0"/>
              </a:rPr>
              <a:t>Leave this slide up as people are gathering their belongings and leaving.</a:t>
            </a:r>
          </a:p>
          <a:p>
            <a:pPr eaLnBrk="1" hangingPunct="1"/>
            <a:endParaRPr lang="en-US"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pPr eaLnBrk="1" hangingPunct="1"/>
            <a:endParaRPr lang="en-US" b="1" u="sng" dirty="0">
              <a:latin typeface="Arial" pitchFamily="34" charset="0"/>
            </a:endParaRPr>
          </a:p>
          <a:p>
            <a:endParaRPr lang="en-US" dirty="0">
              <a:latin typeface="Arial" pitchFamily="34" charset="0"/>
            </a:endParaRPr>
          </a:p>
        </p:txBody>
      </p:sp>
      <p:sp>
        <p:nvSpPr>
          <p:cNvPr id="564228" name="Slide Number Placeholder 3"/>
          <p:cNvSpPr>
            <a:spLocks noGrp="1"/>
          </p:cNvSpPr>
          <p:nvPr>
            <p:ph type="sldNum" sz="quarter" idx="5"/>
          </p:nvPr>
        </p:nvSpPr>
        <p:spPr>
          <a:noFill/>
        </p:spPr>
        <p:txBody>
          <a:bodyPr/>
          <a:lstStyle/>
          <a:p>
            <a:fld id="{B34311D1-85D2-46BB-B2B3-4D92AA1254C8}" type="slidenum">
              <a:rPr lang="en-US" smtClean="0"/>
              <a:pPr/>
              <a:t>25</a:t>
            </a:fld>
            <a:endParaRPr lang="en-US"/>
          </a:p>
        </p:txBody>
      </p:sp>
      <p:sp>
        <p:nvSpPr>
          <p:cNvPr id="5" name="Rectangle 4"/>
          <p:cNvSpPr/>
          <p:nvPr/>
        </p:nvSpPr>
        <p:spPr>
          <a:xfrm>
            <a:off x="155787" y="8831581"/>
            <a:ext cx="3505200" cy="281616"/>
          </a:xfrm>
          <a:prstGeom prst="rect">
            <a:avLst/>
          </a:prstGeom>
        </p:spPr>
        <p:txBody>
          <a:bodyPr lIns="92766" tIns="46383" rIns="92766" bIns="46383">
            <a:spAutoFit/>
          </a:bodyPr>
          <a:lstStyle/>
          <a:p>
            <a:pPr>
              <a:defRPr/>
            </a:pPr>
            <a:r>
              <a:rPr lang="en-US" sz="1200" b="0" dirty="0"/>
              <a:t>TLC-PCP www.learningcommunity.us</a:t>
            </a:r>
          </a:p>
        </p:txBody>
      </p:sp>
    </p:spTree>
    <p:extLst>
      <p:ext uri="{BB962C8B-B14F-4D97-AF65-F5344CB8AC3E}">
        <p14:creationId xmlns:p14="http://schemas.microsoft.com/office/powerpoint/2010/main" val="35735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a:solidFill>
                  <a:srgbClr val="000000"/>
                </a:solidFill>
              </a:rPr>
              <a:t>TLC-PCP www.learningcommunityus.com </a:t>
            </a:r>
          </a:p>
        </p:txBody>
      </p:sp>
      <p:sp>
        <p:nvSpPr>
          <p:cNvPr id="5" name="Slide Number Placeholder 4"/>
          <p:cNvSpPr>
            <a:spLocks noGrp="1"/>
          </p:cNvSpPr>
          <p:nvPr>
            <p:ph type="sldNum" sz="quarter" idx="11"/>
          </p:nvPr>
        </p:nvSpPr>
        <p:spPr/>
        <p:txBody>
          <a:bodyPr/>
          <a:lstStyle/>
          <a:p>
            <a:pPr>
              <a:defRPr/>
            </a:pPr>
            <a:fld id="{8443CC09-3E8D-4D93-BDCA-BCE17182E75E}"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2855573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a:xfrm>
            <a:off x="44450" y="231775"/>
            <a:ext cx="2170113" cy="1220788"/>
          </a:xfrm>
          <a:ln/>
        </p:spPr>
      </p:sp>
      <p:sp>
        <p:nvSpPr>
          <p:cNvPr id="510979" name="Notes Placeholder 2"/>
          <p:cNvSpPr>
            <a:spLocks noGrp="1"/>
          </p:cNvSpPr>
          <p:nvPr>
            <p:ph type="body" idx="1"/>
          </p:nvPr>
        </p:nvSpPr>
        <p:spPr>
          <a:xfrm>
            <a:off x="311574" y="1626871"/>
            <a:ext cx="6387253" cy="5732780"/>
          </a:xfrm>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1" dirty="0">
                <a:latin typeface="+mn-lt"/>
              </a:rPr>
              <a:t>PURPOSE:  </a:t>
            </a:r>
            <a:r>
              <a:rPr lang="en-US" sz="1000" b="1" dirty="0">
                <a:latin typeface="Arial" pitchFamily="34" charset="0"/>
              </a:rPr>
              <a:t>Time:  5 Minutes animated slide  </a:t>
            </a:r>
            <a:r>
              <a:rPr kumimoji="0" lang="en-US" sz="1800" b="1" i="0" u="none" strike="noStrike" kern="1200" cap="none" spc="0" normalizeH="0" baseline="0" noProof="0" dirty="0">
                <a:ln>
                  <a:noFill/>
                </a:ln>
                <a:solidFill>
                  <a:prstClr val="black"/>
                </a:solidFill>
                <a:effectLst/>
                <a:uLnTx/>
                <a:uFillTx/>
                <a:latin typeface="Verdana" pitchFamily="34" charset="0"/>
                <a:ea typeface="MS PGothic" pitchFamily="34" charset="-128"/>
                <a:cs typeface="+mn-cs"/>
                <a:hlinkClick r:id="rId3"/>
              </a:rPr>
              <a:t>https://www.facebook.com/specialbooksbyspecialkids</a:t>
            </a:r>
            <a:r>
              <a:rPr kumimoji="0" lang="en-US" sz="1800" b="1" i="0" u="none" strike="noStrike" kern="1200" cap="none" spc="0" normalizeH="0" baseline="0" noProof="0" dirty="0">
                <a:ln>
                  <a:noFill/>
                </a:ln>
                <a:solidFill>
                  <a:prstClr val="black"/>
                </a:solidFill>
                <a:effectLst/>
                <a:uLnTx/>
                <a:uFillTx/>
                <a:latin typeface="Verdana" pitchFamily="34" charset="0"/>
                <a:ea typeface="MS PGothic" pitchFamily="34" charset="-128"/>
                <a:cs typeface="+mn-cs"/>
              </a:rPr>
              <a:t>/</a:t>
            </a:r>
          </a:p>
          <a:p>
            <a:pPr eaLnBrk="1" hangingPunct="1">
              <a:lnSpc>
                <a:spcPct val="80000"/>
              </a:lnSpc>
            </a:pPr>
            <a:endParaRPr lang="en-US" sz="1000" b="1" dirty="0">
              <a:latin typeface="Arial" pitchFamily="34" charset="0"/>
            </a:endParaRPr>
          </a:p>
          <a:p>
            <a:pPr eaLnBrk="1" hangingPunct="1">
              <a:lnSpc>
                <a:spcPct val="80000"/>
              </a:lnSpc>
              <a:buFont typeface="Wingdings" pitchFamily="2" charset="2"/>
              <a:buChar char="ü"/>
            </a:pPr>
            <a:r>
              <a:rPr lang="en-US" sz="1000" dirty="0">
                <a:latin typeface="+mn-lt"/>
              </a:rPr>
              <a:t>To provide a visual while you help people have a conversation about the differences between fixing and supporting.</a:t>
            </a:r>
          </a:p>
          <a:p>
            <a:pPr eaLnBrk="1" hangingPunct="1">
              <a:lnSpc>
                <a:spcPct val="80000"/>
              </a:lnSpc>
              <a:buFont typeface="Wingdings" pitchFamily="2" charset="2"/>
              <a:buChar char="ü"/>
            </a:pPr>
            <a:endParaRPr lang="en-US" sz="1000" dirty="0">
              <a:latin typeface="+mn-lt"/>
            </a:endParaRPr>
          </a:p>
          <a:p>
            <a:pPr eaLnBrk="1" hangingPunct="1">
              <a:lnSpc>
                <a:spcPct val="80000"/>
              </a:lnSpc>
            </a:pPr>
            <a:r>
              <a:rPr lang="en-US" sz="1000" b="1" dirty="0">
                <a:latin typeface="+mn-lt"/>
              </a:rPr>
              <a:t>SCRIPT:</a:t>
            </a:r>
          </a:p>
          <a:p>
            <a:pPr eaLnBrk="1" hangingPunct="1">
              <a:lnSpc>
                <a:spcPct val="80000"/>
              </a:lnSpc>
            </a:pPr>
            <a:r>
              <a:rPr lang="en-US" sz="1000" dirty="0">
                <a:latin typeface="+mn-lt"/>
              </a:rPr>
              <a:t>Yesterday we discussed how to identify what is important to people and for people and the desired balance between.</a:t>
            </a:r>
          </a:p>
          <a:p>
            <a:pPr eaLnBrk="1" hangingPunct="1">
              <a:lnSpc>
                <a:spcPct val="80000"/>
              </a:lnSpc>
            </a:pPr>
            <a:r>
              <a:rPr lang="en-US" sz="1000" dirty="0">
                <a:latin typeface="+mn-lt"/>
              </a:rPr>
              <a:t>Now  we will take some time to think thru what is meant by support. </a:t>
            </a:r>
          </a:p>
          <a:p>
            <a:pPr eaLnBrk="1" hangingPunct="1">
              <a:lnSpc>
                <a:spcPct val="80000"/>
              </a:lnSpc>
            </a:pPr>
            <a:endParaRPr lang="en-US" sz="1000" dirty="0">
              <a:latin typeface="+mn-lt"/>
            </a:endParaRPr>
          </a:p>
          <a:p>
            <a:pPr eaLnBrk="1" hangingPunct="1">
              <a:lnSpc>
                <a:spcPct val="80000"/>
              </a:lnSpc>
            </a:pPr>
            <a:r>
              <a:rPr lang="en-US" sz="1000" dirty="0">
                <a:latin typeface="+mn-lt"/>
              </a:rPr>
              <a:t>Most of us don’t recognized the support we get and the support we need - usually because we have the illusion we are competent adults..and your partner  is more likely to suggest something to fix you rather than support you.  </a:t>
            </a:r>
          </a:p>
          <a:p>
            <a:pPr eaLnBrk="1" hangingPunct="1">
              <a:lnSpc>
                <a:spcPct val="80000"/>
              </a:lnSpc>
            </a:pPr>
            <a:endParaRPr lang="en-US" sz="1000" dirty="0">
              <a:latin typeface="+mn-lt"/>
            </a:endParaRPr>
          </a:p>
          <a:p>
            <a:pPr eaLnBrk="1" hangingPunct="1">
              <a:lnSpc>
                <a:spcPct val="80000"/>
              </a:lnSpc>
            </a:pPr>
            <a:r>
              <a:rPr lang="en-US" sz="1000" b="1" dirty="0">
                <a:latin typeface="+mn-lt"/>
              </a:rPr>
              <a:t>For Example</a:t>
            </a:r>
            <a:r>
              <a:rPr lang="en-US" sz="1000" dirty="0">
                <a:latin typeface="+mn-lt"/>
              </a:rPr>
              <a:t>:</a:t>
            </a:r>
          </a:p>
          <a:p>
            <a:pPr eaLnBrk="1" hangingPunct="1">
              <a:lnSpc>
                <a:spcPct val="80000"/>
              </a:lnSpc>
            </a:pPr>
            <a:r>
              <a:rPr lang="en-US" sz="1000" dirty="0">
                <a:latin typeface="+mn-lt"/>
              </a:rPr>
              <a:t>Some of us probably had not getting up on time as a characteristic of a bad day</a:t>
            </a:r>
          </a:p>
          <a:p>
            <a:pPr eaLnBrk="1" hangingPunct="1">
              <a:lnSpc>
                <a:spcPct val="80000"/>
              </a:lnSpc>
            </a:pPr>
            <a:r>
              <a:rPr lang="en-US" sz="1000" dirty="0">
                <a:latin typeface="+mn-lt"/>
              </a:rPr>
              <a:t>If your partner suggests say setting 3 alarm clocks to go off at 15 minute intervals to ensure you get up...your partner is trying to fix you---</a:t>
            </a:r>
          </a:p>
          <a:p>
            <a:pPr eaLnBrk="1" hangingPunct="1">
              <a:lnSpc>
                <a:spcPct val="80000"/>
              </a:lnSpc>
            </a:pPr>
            <a:endParaRPr lang="en-US" sz="1000" dirty="0">
              <a:latin typeface="+mn-lt"/>
            </a:endParaRPr>
          </a:p>
          <a:p>
            <a:pPr eaLnBrk="1" hangingPunct="1">
              <a:lnSpc>
                <a:spcPct val="80000"/>
              </a:lnSpc>
            </a:pPr>
            <a:r>
              <a:rPr lang="en-US" sz="1000" b="1" dirty="0">
                <a:latin typeface="+mn-lt"/>
              </a:rPr>
              <a:t>Conversation with the group</a:t>
            </a:r>
            <a:r>
              <a:rPr lang="en-US" sz="1000" dirty="0">
                <a:latin typeface="+mn-lt"/>
              </a:rPr>
              <a:t>:</a:t>
            </a:r>
          </a:p>
          <a:p>
            <a:pPr eaLnBrk="1" hangingPunct="1">
              <a:lnSpc>
                <a:spcPct val="80000"/>
              </a:lnSpc>
              <a:buFont typeface="Arial" pitchFamily="34" charset="0"/>
              <a:buChar char="•"/>
            </a:pPr>
            <a:r>
              <a:rPr lang="en-US" sz="1000" dirty="0">
                <a:latin typeface="+mn-lt"/>
              </a:rPr>
              <a:t>How many of you have felt a pressure to address difficult situations as demands to “fix it”?  Where is the power if we are “fixing” ?  Fixing has a coercive quality, it is more about power over than power with. </a:t>
            </a:r>
          </a:p>
          <a:p>
            <a:pPr eaLnBrk="1" hangingPunct="1">
              <a:lnSpc>
                <a:spcPct val="80000"/>
              </a:lnSpc>
            </a:pPr>
            <a:endParaRPr lang="en-US" sz="1000" dirty="0">
              <a:latin typeface="+mn-lt"/>
            </a:endParaRPr>
          </a:p>
          <a:p>
            <a:pPr eaLnBrk="1" hangingPunct="1">
              <a:lnSpc>
                <a:spcPct val="80000"/>
              </a:lnSpc>
            </a:pPr>
            <a:r>
              <a:rPr lang="en-US" sz="1000" dirty="0">
                <a:latin typeface="+mn-lt"/>
              </a:rPr>
              <a:t>For example: Remember yesterday we talked about environments -Toxic; Tolerated: Supportive; Healing. What type of environment would you be most likely to find “fixing” as the predominant form of help? </a:t>
            </a:r>
          </a:p>
          <a:p>
            <a:pPr eaLnBrk="1" hangingPunct="1">
              <a:lnSpc>
                <a:spcPct val="80000"/>
              </a:lnSpc>
            </a:pPr>
            <a:endParaRPr lang="en-US" sz="1000" dirty="0">
              <a:latin typeface="+mn-lt"/>
            </a:endParaRPr>
          </a:p>
          <a:p>
            <a:pPr eaLnBrk="1" hangingPunct="1">
              <a:lnSpc>
                <a:spcPct val="80000"/>
              </a:lnSpc>
              <a:buFont typeface="Arial" pitchFamily="34" charset="0"/>
              <a:buChar char="•"/>
            </a:pPr>
            <a:r>
              <a:rPr lang="en-US" sz="1000" dirty="0">
                <a:latin typeface="+mn-lt"/>
              </a:rPr>
              <a:t>What is most likely to happen to our suggestions that fix it?  Right, they are most likely to be ignored.  People just don’t work this way; good solutions are not found this way. </a:t>
            </a:r>
          </a:p>
          <a:p>
            <a:pPr eaLnBrk="1" hangingPunct="1">
              <a:lnSpc>
                <a:spcPct val="80000"/>
              </a:lnSpc>
            </a:pPr>
            <a:endParaRPr lang="en-US" sz="1000" dirty="0">
              <a:latin typeface="+mn-lt"/>
            </a:endParaRPr>
          </a:p>
          <a:p>
            <a:pPr eaLnBrk="1" hangingPunct="1">
              <a:lnSpc>
                <a:spcPct val="80000"/>
              </a:lnSpc>
              <a:buFont typeface="Arial" pitchFamily="34" charset="0"/>
              <a:buChar char="•"/>
            </a:pPr>
            <a:r>
              <a:rPr lang="en-US" sz="1000" dirty="0">
                <a:latin typeface="+mn-lt"/>
              </a:rPr>
              <a:t>However </a:t>
            </a:r>
            <a:r>
              <a:rPr lang="en-US" sz="1000" u="sng" dirty="0">
                <a:latin typeface="+mn-lt"/>
              </a:rPr>
              <a:t>supporting you when late</a:t>
            </a:r>
            <a:r>
              <a:rPr lang="en-US" sz="1000" dirty="0">
                <a:latin typeface="+mn-lt"/>
              </a:rPr>
              <a:t> means recognizing that support means different things for different people…</a:t>
            </a:r>
          </a:p>
          <a:p>
            <a:pPr eaLnBrk="1" hangingPunct="1">
              <a:lnSpc>
                <a:spcPct val="80000"/>
              </a:lnSpc>
            </a:pPr>
            <a:endParaRPr lang="en-US" sz="1000" dirty="0">
              <a:latin typeface="+mn-lt"/>
            </a:endParaRPr>
          </a:p>
          <a:p>
            <a:pPr eaLnBrk="1" hangingPunct="1">
              <a:lnSpc>
                <a:spcPct val="80000"/>
              </a:lnSpc>
            </a:pPr>
            <a:r>
              <a:rPr lang="en-US" sz="1000" dirty="0">
                <a:latin typeface="+mn-lt"/>
              </a:rPr>
              <a:t>How many of you want people to go aha! Late again!..OR</a:t>
            </a:r>
          </a:p>
          <a:p>
            <a:pPr eaLnBrk="1" hangingPunct="1">
              <a:lnSpc>
                <a:spcPct val="80000"/>
              </a:lnSpc>
            </a:pPr>
            <a:r>
              <a:rPr lang="en-US" sz="1000" dirty="0">
                <a:latin typeface="+mn-lt"/>
              </a:rPr>
              <a:t>Act as if you are not late and let you slide into work-OR</a:t>
            </a:r>
          </a:p>
          <a:p>
            <a:pPr eaLnBrk="1" hangingPunct="1">
              <a:lnSpc>
                <a:spcPct val="80000"/>
              </a:lnSpc>
            </a:pPr>
            <a:r>
              <a:rPr lang="en-US" sz="1000" dirty="0">
                <a:latin typeface="+mn-lt"/>
              </a:rPr>
              <a:t>Give you an opportunity to vent…</a:t>
            </a:r>
          </a:p>
          <a:p>
            <a:pPr eaLnBrk="1" hangingPunct="1">
              <a:lnSpc>
                <a:spcPct val="80000"/>
              </a:lnSpc>
              <a:spcBef>
                <a:spcPct val="0"/>
              </a:spcBef>
            </a:pPr>
            <a:r>
              <a:rPr lang="en-US" sz="1000" dirty="0">
                <a:latin typeface="+mn-lt"/>
              </a:rPr>
              <a:t>Which one feels better?  Which one might help you get thru the frustration?</a:t>
            </a:r>
            <a:r>
              <a:rPr lang="en-US" sz="1000" b="1" dirty="0">
                <a:latin typeface="+mn-lt"/>
                <a:cs typeface="Times New Roman" pitchFamily="18" charset="0"/>
              </a:rPr>
              <a:t> </a:t>
            </a:r>
          </a:p>
          <a:p>
            <a:pPr eaLnBrk="1" hangingPunct="1">
              <a:lnSpc>
                <a:spcPct val="80000"/>
              </a:lnSpc>
            </a:pPr>
            <a:endParaRPr lang="en-US" sz="1000" b="1" dirty="0">
              <a:latin typeface="+mn-lt"/>
            </a:endParaRPr>
          </a:p>
          <a:p>
            <a:pPr eaLnBrk="1" hangingPunct="1">
              <a:lnSpc>
                <a:spcPct val="80000"/>
              </a:lnSpc>
            </a:pPr>
            <a:endParaRPr lang="en-US" sz="1000" dirty="0">
              <a:latin typeface="Arial" pitchFamily="34" charset="0"/>
            </a:endParaRPr>
          </a:p>
        </p:txBody>
      </p:sp>
      <p:sp>
        <p:nvSpPr>
          <p:cNvPr id="510980" name="Slide Number Placeholder 3"/>
          <p:cNvSpPr>
            <a:spLocks noGrp="1"/>
          </p:cNvSpPr>
          <p:nvPr>
            <p:ph type="sldNum" sz="quarter" idx="5"/>
          </p:nvPr>
        </p:nvSpPr>
        <p:spPr>
          <a:noFill/>
        </p:spPr>
        <p:txBody>
          <a:bodyPr/>
          <a:lstStyle/>
          <a:p>
            <a:fld id="{EF396258-3755-4E50-BD7B-A55E936CC942}" type="slidenum">
              <a:rPr lang="en-US" smtClean="0">
                <a:solidFill>
                  <a:srgbClr val="000000"/>
                </a:solidFill>
              </a:rPr>
              <a:pPr/>
              <a:t>6</a:t>
            </a:fld>
            <a:endParaRPr lang="en-US" dirty="0">
              <a:solidFill>
                <a:srgbClr val="000000"/>
              </a:solidFill>
            </a:endParaRPr>
          </a:p>
        </p:txBody>
      </p:sp>
      <p:sp>
        <p:nvSpPr>
          <p:cNvPr id="5" name="Rectangle 4"/>
          <p:cNvSpPr/>
          <p:nvPr/>
        </p:nvSpPr>
        <p:spPr>
          <a:xfrm>
            <a:off x="155787" y="8831581"/>
            <a:ext cx="3505200" cy="281616"/>
          </a:xfrm>
          <a:prstGeom prst="rect">
            <a:avLst/>
          </a:prstGeom>
        </p:spPr>
        <p:txBody>
          <a:bodyPr lIns="92766" tIns="46383" rIns="92766" bIns="46383">
            <a:spAutoFit/>
          </a:bodyPr>
          <a:lstStyle/>
          <a:p>
            <a:pPr>
              <a:defRPr/>
            </a:pPr>
            <a:r>
              <a:rPr lang="en-US" sz="1200" b="0" dirty="0"/>
              <a:t>TLC-PCP www.learningcommunity.us</a:t>
            </a:r>
          </a:p>
        </p:txBody>
      </p:sp>
    </p:spTree>
    <p:extLst>
      <p:ext uri="{BB962C8B-B14F-4D97-AF65-F5344CB8AC3E}">
        <p14:creationId xmlns:p14="http://schemas.microsoft.com/office/powerpoint/2010/main" val="130919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66675" y="311150"/>
            <a:ext cx="3535363" cy="1989138"/>
          </a:xfrm>
          <a:ln/>
        </p:spPr>
      </p:sp>
      <p:sp>
        <p:nvSpPr>
          <p:cNvPr id="152579" name="Notes Placeholder 2"/>
          <p:cNvSpPr>
            <a:spLocks noGrp="1"/>
          </p:cNvSpPr>
          <p:nvPr>
            <p:ph type="body" idx="1"/>
          </p:nvPr>
        </p:nvSpPr>
        <p:spPr>
          <a:xfrm>
            <a:off x="233680" y="2479042"/>
            <a:ext cx="6776720" cy="5991014"/>
          </a:xfrm>
          <a:noFill/>
          <a:ln/>
        </p:spPr>
        <p:txBody>
          <a:bodyPr/>
          <a:lstStyle/>
          <a:p>
            <a:pPr eaLnBrk="1" hangingPunct="1">
              <a:lnSpc>
                <a:spcPct val="85000"/>
              </a:lnSpc>
              <a:spcBef>
                <a:spcPct val="0"/>
              </a:spcBef>
            </a:pPr>
            <a:r>
              <a:rPr lang="en-US" sz="1000" b="1" u="sng" dirty="0">
                <a:latin typeface="Arial" pitchFamily="34" charset="0"/>
              </a:rPr>
              <a:t>Purpose</a:t>
            </a:r>
            <a:r>
              <a:rPr lang="en-US" sz="1000" b="1" dirty="0">
                <a:latin typeface="Arial" pitchFamily="34" charset="0"/>
              </a:rPr>
              <a:t>: Time : 5 minutes </a:t>
            </a:r>
          </a:p>
          <a:p>
            <a:pPr>
              <a:buFont typeface="Wingdings" pitchFamily="2" charset="2"/>
              <a:buChar char="ü"/>
            </a:pPr>
            <a:r>
              <a:rPr lang="en-US" sz="1000" dirty="0">
                <a:latin typeface="Arial" pitchFamily="34" charset="0"/>
              </a:rPr>
              <a:t>To provide a conceptual framework for looking at the relationship between health and safety, having what is important to and dreams</a:t>
            </a:r>
          </a:p>
          <a:p>
            <a:pPr>
              <a:buFont typeface="Wingdings" pitchFamily="2" charset="2"/>
              <a:buChar char="ü"/>
            </a:pPr>
            <a:r>
              <a:rPr lang="en-US" sz="1000" dirty="0">
                <a:latin typeface="Arial" pitchFamily="34" charset="0"/>
              </a:rPr>
              <a:t>A segue to the </a:t>
            </a:r>
            <a:r>
              <a:rPr lang="en-US" altLang="en-US" sz="1000" dirty="0">
                <a:latin typeface="Arial" pitchFamily="34" charset="0"/>
              </a:rPr>
              <a:t>“</a:t>
            </a:r>
            <a:r>
              <a:rPr lang="en-US" sz="1000" dirty="0">
                <a:latin typeface="Arial" pitchFamily="34" charset="0"/>
              </a:rPr>
              <a:t>Terminal Irritation</a:t>
            </a:r>
            <a:r>
              <a:rPr lang="en-US" altLang="en-US" sz="1000" dirty="0">
                <a:latin typeface="Arial" pitchFamily="34" charset="0"/>
              </a:rPr>
              <a:t>”</a:t>
            </a:r>
            <a:r>
              <a:rPr lang="en-US" sz="1000" dirty="0">
                <a:latin typeface="Arial" pitchFamily="34" charset="0"/>
              </a:rPr>
              <a:t> exercise</a:t>
            </a:r>
          </a:p>
          <a:p>
            <a:r>
              <a:rPr lang="en-US" sz="1000" b="1" u="sng" dirty="0">
                <a:latin typeface="Arial" pitchFamily="34" charset="0"/>
              </a:rPr>
              <a:t>SCRIPT</a:t>
            </a:r>
            <a:r>
              <a:rPr lang="en-US" sz="1000" b="1" dirty="0">
                <a:latin typeface="Arial" pitchFamily="34" charset="0"/>
              </a:rPr>
              <a:t>:  </a:t>
            </a:r>
            <a:endParaRPr lang="en-US" sz="1000" dirty="0">
              <a:latin typeface="Arial" pitchFamily="34" charset="0"/>
            </a:endParaRPr>
          </a:p>
          <a:p>
            <a:r>
              <a:rPr lang="en-US" sz="1000" dirty="0">
                <a:latin typeface="Arial" pitchFamily="34" charset="0"/>
              </a:rPr>
              <a:t>This triangle is another way of looking at what we are trying to do </a:t>
            </a:r>
          </a:p>
          <a:p>
            <a:pPr>
              <a:buFont typeface="Wingdings" pitchFamily="2" charset="2"/>
              <a:buChar char="Ø"/>
            </a:pPr>
            <a:r>
              <a:rPr lang="en-US" sz="1000" dirty="0">
                <a:latin typeface="Arial" pitchFamily="34" charset="0"/>
              </a:rPr>
              <a:t>First  - It is about people not </a:t>
            </a:r>
            <a:r>
              <a:rPr lang="en-US" altLang="en-US" sz="1000" dirty="0">
                <a:latin typeface="Arial" pitchFamily="34" charset="0"/>
              </a:rPr>
              <a:t>“</a:t>
            </a:r>
            <a:r>
              <a:rPr lang="en-US" sz="1000" dirty="0">
                <a:latin typeface="Arial" pitchFamily="34" charset="0"/>
              </a:rPr>
              <a:t>disability</a:t>
            </a:r>
            <a:r>
              <a:rPr lang="en-US" altLang="en-US" sz="1000" dirty="0">
                <a:latin typeface="Arial" pitchFamily="34" charset="0"/>
              </a:rPr>
              <a:t>”</a:t>
            </a:r>
            <a:r>
              <a:rPr lang="en-US" sz="1000" dirty="0">
                <a:latin typeface="Arial" pitchFamily="34" charset="0"/>
              </a:rPr>
              <a:t> – it is true for all of us</a:t>
            </a:r>
          </a:p>
          <a:p>
            <a:pPr>
              <a:buFont typeface="Wingdings" pitchFamily="2" charset="2"/>
              <a:buChar char="Ø"/>
            </a:pPr>
            <a:r>
              <a:rPr lang="en-US" sz="1000" dirty="0">
                <a:latin typeface="Arial" pitchFamily="34" charset="0"/>
              </a:rPr>
              <a:t>We all need and receive support</a:t>
            </a:r>
          </a:p>
          <a:p>
            <a:pPr>
              <a:buFont typeface="Wingdings" pitchFamily="2" charset="2"/>
              <a:buChar char="Ø"/>
            </a:pPr>
            <a:r>
              <a:rPr lang="en-US" sz="1000" dirty="0">
                <a:latin typeface="Arial" pitchFamily="34" charset="0"/>
              </a:rPr>
              <a:t>We all contribute, not just via our jobs, but by how we spend time and through relationships</a:t>
            </a:r>
          </a:p>
          <a:p>
            <a:pPr>
              <a:buFont typeface="Wingdings" pitchFamily="2" charset="2"/>
              <a:buChar char="Ø"/>
            </a:pPr>
            <a:r>
              <a:rPr lang="en-US" sz="1000" dirty="0">
                <a:latin typeface="Arial" pitchFamily="34" charset="0"/>
              </a:rPr>
              <a:t>We all want to have control over our lives – to journey towards our dreams. </a:t>
            </a:r>
          </a:p>
          <a:p>
            <a:r>
              <a:rPr lang="en-US" sz="1000" dirty="0">
                <a:latin typeface="Arial" pitchFamily="34" charset="0"/>
              </a:rPr>
              <a:t>How many of you have known someone whose dream is to live in a place where they feel safe?  For some people, the dream at the top of the pyramid and the base level need are one and the same.   Ask how many of you have people with disabilities who you love in your life?  What would happen if they moved away?  Would there be a hole in your life and your heart?  The relationship is the contribution. This is the kind of contribution we are going for. </a:t>
            </a:r>
          </a:p>
          <a:p>
            <a:pPr>
              <a:buFont typeface="Wingdings" pitchFamily="2" charset="2"/>
              <a:buChar char="Ø"/>
            </a:pPr>
            <a:r>
              <a:rPr lang="en-US" sz="1000" b="1" dirty="0">
                <a:latin typeface="Arial" pitchFamily="34" charset="0"/>
              </a:rPr>
              <a:t>The triangle – Walk through from bottom to top</a:t>
            </a:r>
          </a:p>
          <a:p>
            <a:pPr lvl="1"/>
            <a:r>
              <a:rPr lang="en-US" sz="1000" b="1" dirty="0">
                <a:latin typeface="Arial" pitchFamily="34" charset="0"/>
              </a:rPr>
              <a:t>Have any of you ever had a time in your life when you didn</a:t>
            </a:r>
            <a:r>
              <a:rPr lang="en-US" altLang="en-US" sz="1000" b="1" dirty="0">
                <a:latin typeface="Arial" pitchFamily="34" charset="0"/>
              </a:rPr>
              <a:t>’</a:t>
            </a:r>
            <a:r>
              <a:rPr lang="en-US" sz="1000" b="1" dirty="0">
                <a:latin typeface="Arial" pitchFamily="34" charset="0"/>
              </a:rPr>
              <a:t>t feel safe?  The focus of your </a:t>
            </a:r>
            <a:r>
              <a:rPr lang="en-US" altLang="en-US" sz="1000" b="1" dirty="0">
                <a:latin typeface="Arial" pitchFamily="34" charset="0"/>
              </a:rPr>
              <a:t>“</a:t>
            </a:r>
            <a:r>
              <a:rPr lang="en-US" sz="1000" b="1" dirty="0">
                <a:latin typeface="Arial" pitchFamily="34" charset="0"/>
              </a:rPr>
              <a:t>dream</a:t>
            </a:r>
            <a:r>
              <a:rPr lang="en-US" altLang="en-US" sz="1000" b="1" dirty="0">
                <a:latin typeface="Arial" pitchFamily="34" charset="0"/>
              </a:rPr>
              <a:t>”</a:t>
            </a:r>
            <a:r>
              <a:rPr lang="en-US" sz="1000" b="1" dirty="0">
                <a:latin typeface="Arial" pitchFamily="34" charset="0"/>
              </a:rPr>
              <a:t> then was to be safe</a:t>
            </a:r>
          </a:p>
          <a:p>
            <a:pPr lvl="1"/>
            <a:r>
              <a:rPr lang="en-US" sz="1000" b="1" dirty="0">
                <a:latin typeface="Arial" pitchFamily="34" charset="0"/>
              </a:rPr>
              <a:t>Had a sudden health crisis- and getting healthy consumed you? </a:t>
            </a:r>
          </a:p>
          <a:p>
            <a:pPr>
              <a:buFont typeface="Wingdings" pitchFamily="2" charset="2"/>
              <a:buChar char="Ø"/>
            </a:pPr>
            <a:r>
              <a:rPr lang="en-US" sz="1000" dirty="0">
                <a:latin typeface="Arial" pitchFamily="34" charset="0"/>
              </a:rPr>
              <a:t>The segue – Ask these questions (and wait for the answers) –</a:t>
            </a:r>
          </a:p>
          <a:p>
            <a:pPr>
              <a:buFont typeface="Arial" pitchFamily="34" charset="0"/>
              <a:buChar char="•"/>
            </a:pPr>
            <a:r>
              <a:rPr lang="en-US" sz="1000" dirty="0">
                <a:latin typeface="Arial" pitchFamily="34" charset="0"/>
              </a:rPr>
              <a:t>How many of you eat or drink something fattening after you have a bad day?</a:t>
            </a:r>
          </a:p>
          <a:p>
            <a:pPr>
              <a:buFont typeface="Arial" pitchFamily="34" charset="0"/>
              <a:buChar char="•"/>
            </a:pPr>
            <a:r>
              <a:rPr lang="en-US" sz="1000" dirty="0">
                <a:latin typeface="Arial" pitchFamily="34" charset="0"/>
              </a:rPr>
              <a:t>What would happen if you had a bad year?  Would you become a bigger person?</a:t>
            </a:r>
          </a:p>
          <a:p>
            <a:pPr>
              <a:buFont typeface="Arial" pitchFamily="34" charset="0"/>
              <a:buChar char="•"/>
            </a:pPr>
            <a:r>
              <a:rPr lang="en-US" sz="1000" dirty="0">
                <a:latin typeface="Arial" pitchFamily="34" charset="0"/>
              </a:rPr>
              <a:t>What if, in the middle of that bad year, I came and said that we had been graphing your weight and were putting you on a 1,200 calorie diet.  Would the bad year have gotten better or worse?  Would you follow the diet?  We would then move to food restriction.  Things would escalate…</a:t>
            </a:r>
          </a:p>
          <a:p>
            <a:pPr eaLnBrk="1" hangingPunct="1">
              <a:lnSpc>
                <a:spcPct val="85000"/>
              </a:lnSpc>
              <a:spcBef>
                <a:spcPct val="0"/>
              </a:spcBef>
              <a:buFont typeface="Wingdings" pitchFamily="2" charset="2"/>
              <a:buNone/>
            </a:pPr>
            <a:endParaRPr lang="en-US" sz="1000" dirty="0">
              <a:latin typeface="Arial" pitchFamily="34" charset="0"/>
            </a:endParaRPr>
          </a:p>
          <a:p>
            <a:pPr eaLnBrk="1" hangingPunct="1">
              <a:lnSpc>
                <a:spcPct val="85000"/>
              </a:lnSpc>
              <a:spcBef>
                <a:spcPct val="0"/>
              </a:spcBef>
              <a:buFont typeface="Wingdings" pitchFamily="2" charset="2"/>
              <a:buNone/>
            </a:pPr>
            <a:r>
              <a:rPr lang="en-US" sz="1000" b="1" u="sng" dirty="0">
                <a:latin typeface="Arial" pitchFamily="34" charset="0"/>
              </a:rPr>
              <a:t>TIPS</a:t>
            </a:r>
            <a:r>
              <a:rPr lang="en-US" sz="1000" b="1" dirty="0">
                <a:latin typeface="Arial" pitchFamily="34" charset="0"/>
              </a:rPr>
              <a:t>: </a:t>
            </a:r>
            <a:r>
              <a:rPr lang="en-US" sz="1000" dirty="0">
                <a:latin typeface="Arial" pitchFamily="34" charset="0"/>
              </a:rPr>
              <a:t>Emphasize how having what is </a:t>
            </a:r>
            <a:r>
              <a:rPr lang="en-US" altLang="en-US" sz="1000" dirty="0">
                <a:latin typeface="Arial" pitchFamily="34" charset="0"/>
              </a:rPr>
              <a:t>‘</a:t>
            </a:r>
            <a:r>
              <a:rPr lang="en-US" sz="1000" dirty="0">
                <a:latin typeface="Arial" pitchFamily="34" charset="0"/>
              </a:rPr>
              <a:t>important to</a:t>
            </a:r>
            <a:r>
              <a:rPr lang="en-US" altLang="en-US" sz="1000" dirty="0">
                <a:latin typeface="Arial" pitchFamily="34" charset="0"/>
              </a:rPr>
              <a:t>’</a:t>
            </a:r>
            <a:r>
              <a:rPr lang="en-US" sz="1000" dirty="0">
                <a:latin typeface="Arial" pitchFamily="34" charset="0"/>
              </a:rPr>
              <a:t> relates to being healthy and safe. When things that are important to you are missing, we often act in ways contrary to what is important for us.</a:t>
            </a:r>
          </a:p>
          <a:p>
            <a:pPr eaLnBrk="1" hangingPunct="1">
              <a:spcBef>
                <a:spcPct val="0"/>
              </a:spcBef>
              <a:buFont typeface="Wingdings" pitchFamily="2" charset="2"/>
              <a:buNone/>
            </a:pPr>
            <a:endParaRPr lang="en-US" sz="1000" dirty="0">
              <a:latin typeface="Arial" pitchFamily="34" charset="0"/>
            </a:endParaRPr>
          </a:p>
          <a:p>
            <a:pPr eaLnBrk="1" hangingPunct="1">
              <a:spcBef>
                <a:spcPct val="0"/>
              </a:spcBef>
              <a:buFont typeface="Wingdings" pitchFamily="2" charset="2"/>
              <a:buNone/>
            </a:pPr>
            <a:r>
              <a:rPr lang="en-US" sz="1000" dirty="0">
                <a:latin typeface="Arial" pitchFamily="34" charset="0"/>
              </a:rPr>
              <a:t> </a:t>
            </a:r>
          </a:p>
          <a:p>
            <a:pPr eaLnBrk="1" hangingPunct="1">
              <a:spcBef>
                <a:spcPct val="0"/>
              </a:spcBef>
              <a:buFont typeface="Wingdings" pitchFamily="2" charset="2"/>
              <a:buNone/>
            </a:pPr>
            <a:endParaRPr lang="en-US" sz="1000" dirty="0">
              <a:latin typeface="Palatino Linotype" pitchFamily="18" charset="0"/>
            </a:endParaRPr>
          </a:p>
          <a:p>
            <a:pPr eaLnBrk="1" hangingPunct="1">
              <a:spcBef>
                <a:spcPct val="0"/>
              </a:spcBef>
              <a:buFont typeface="Wingdings" pitchFamily="2" charset="2"/>
              <a:buNone/>
            </a:pPr>
            <a:endParaRPr lang="en-US" sz="1000" dirty="0">
              <a:latin typeface="Palatino Linotype" pitchFamily="18" charset="0"/>
            </a:endParaRPr>
          </a:p>
          <a:p>
            <a:endParaRPr lang="en-US" dirty="0">
              <a:latin typeface="Arial" pitchFamily="34" charset="0"/>
            </a:endParaRPr>
          </a:p>
        </p:txBody>
      </p:sp>
      <p:sp>
        <p:nvSpPr>
          <p:cNvPr id="152580" name="Slide Number Placeholder 3"/>
          <p:cNvSpPr>
            <a:spLocks noGrp="1"/>
          </p:cNvSpPr>
          <p:nvPr>
            <p:ph type="sldNum" sz="quarter" idx="5"/>
          </p:nvPr>
        </p:nvSpPr>
        <p:spPr/>
        <p:txBody>
          <a:bodyPr/>
          <a:lstStyle/>
          <a:p>
            <a:pPr>
              <a:defRPr/>
            </a:pPr>
            <a:fld id="{96F1555D-D5DB-4F2C-90CE-AA2B4852943B}" type="slidenum">
              <a:rPr lang="en-US" smtClean="0">
                <a:latin typeface="Arial" charset="0"/>
              </a:rPr>
              <a:pPr>
                <a:defRPr/>
              </a:pPr>
              <a:t>7</a:t>
            </a:fld>
            <a:endParaRPr lang="en-US">
              <a:latin typeface="Arial" charset="0"/>
            </a:endParaRPr>
          </a:p>
        </p:txBody>
      </p:sp>
      <p:sp>
        <p:nvSpPr>
          <p:cNvPr id="2" name="Footer Placeholder 1"/>
          <p:cNvSpPr>
            <a:spLocks noGrp="1"/>
          </p:cNvSpPr>
          <p:nvPr>
            <p:ph type="ftr" sz="quarter" idx="4"/>
          </p:nvPr>
        </p:nvSpPr>
        <p:spPr>
          <a:xfrm>
            <a:off x="1635761" y="8831580"/>
            <a:ext cx="3427307" cy="464820"/>
          </a:xfrm>
        </p:spPr>
        <p:txBody>
          <a:bodyPr/>
          <a:lstStyle/>
          <a:p>
            <a:pPr>
              <a:defRPr/>
            </a:pPr>
            <a:r>
              <a:rPr lang="en-US" dirty="0"/>
              <a:t>TLC-PCP www.learningcommunityus.com</a:t>
            </a:r>
          </a:p>
          <a:p>
            <a:pPr>
              <a:defRPr/>
            </a:pPr>
            <a:endParaRPr lang="en-US" dirty="0"/>
          </a:p>
        </p:txBody>
      </p:sp>
    </p:spTree>
    <p:extLst>
      <p:ext uri="{BB962C8B-B14F-4D97-AF65-F5344CB8AC3E}">
        <p14:creationId xmlns:p14="http://schemas.microsoft.com/office/powerpoint/2010/main" val="201148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5000"/>
              </a:lnSpc>
              <a:spcBef>
                <a:spcPct val="0"/>
              </a:spcBef>
            </a:pPr>
            <a:r>
              <a:rPr lang="en-US" sz="1400" b="1" u="sng" dirty="0">
                <a:latin typeface="Arial" pitchFamily="34" charset="0"/>
              </a:rPr>
              <a:t>SCRIPT</a:t>
            </a:r>
            <a:endParaRPr lang="en-US" sz="1400" b="1" dirty="0">
              <a:latin typeface="Arial" pitchFamily="34" charset="0"/>
            </a:endParaRPr>
          </a:p>
          <a:p>
            <a:pPr>
              <a:buFontTx/>
              <a:buChar char="•"/>
            </a:pPr>
            <a:r>
              <a:rPr lang="en-US" sz="1400" b="1" dirty="0">
                <a:latin typeface="Arial" pitchFamily="34" charset="0"/>
              </a:rPr>
              <a:t>Toxic</a:t>
            </a:r>
            <a:r>
              <a:rPr lang="en-US" sz="1400" dirty="0">
                <a:latin typeface="Arial" pitchFamily="34" charset="0"/>
              </a:rPr>
              <a:t> –</a:t>
            </a:r>
            <a:r>
              <a:rPr lang="en-US" sz="1400" dirty="0"/>
              <a:t>When an environment is toxic (offensive, harmful, extremely unpleasant) what is present or absent causes people to complain about the environment with their behavior.  The typical emotional response to a toxic environment is either anger or depression.  What is seen or observed is aggression or withdrawal and is typically labeled as dysfunctional.  By paying attention to how people react, by listening to their behavior</a:t>
            </a:r>
            <a:r>
              <a:rPr lang="en-US" sz="1400" i="1" dirty="0"/>
              <a:t>, </a:t>
            </a:r>
            <a:r>
              <a:rPr lang="en-US" sz="1400" dirty="0"/>
              <a:t>we can learn about what is dissatisfying and must change.</a:t>
            </a:r>
            <a:r>
              <a:rPr lang="en-US" sz="1400" i="1" dirty="0"/>
              <a:t> W</a:t>
            </a:r>
            <a:r>
              <a:rPr lang="en-US" sz="1400" dirty="0">
                <a:latin typeface="Arial" pitchFamily="34" charset="0"/>
              </a:rPr>
              <a:t>hile there are some things that are toxic to everyone there are other things that are toxic to some people but not others.  Consequently, there are some settings toxic to all (e.g. - places where abuse or violence are common) and there are settings toxic to some individuals but not others.  While one person may find a setting with much commotion, loud talkers, loud music or TV, and constant activity very toxic, another person may find it satisfying, comforting or stimulating.. </a:t>
            </a:r>
          </a:p>
          <a:p>
            <a:r>
              <a:rPr lang="en-US" sz="1400" dirty="0">
                <a:latin typeface="Arial" pitchFamily="34" charset="0"/>
              </a:rPr>
              <a:t> By paying attention to what a person </a:t>
            </a:r>
            <a:r>
              <a:rPr lang="en-US" sz="1400" i="1" dirty="0">
                <a:latin typeface="Arial" pitchFamily="34" charset="0"/>
              </a:rPr>
              <a:t>does, </a:t>
            </a:r>
            <a:r>
              <a:rPr lang="en-US" sz="1400" dirty="0">
                <a:latin typeface="Arial" pitchFamily="34" charset="0"/>
              </a:rPr>
              <a:t>and interpreting it differently,</a:t>
            </a:r>
            <a:r>
              <a:rPr lang="en-US" sz="1400" i="1" dirty="0">
                <a:latin typeface="Arial" pitchFamily="34" charset="0"/>
              </a:rPr>
              <a:t> </a:t>
            </a:r>
            <a:r>
              <a:rPr lang="en-US" sz="1400" dirty="0">
                <a:latin typeface="Arial" pitchFamily="34" charset="0"/>
              </a:rPr>
              <a:t>we can learn about what is dissatisfying and must change.</a:t>
            </a:r>
            <a:r>
              <a:rPr lang="en-US" sz="1400" i="1" dirty="0">
                <a:latin typeface="Arial" pitchFamily="34" charset="0"/>
              </a:rPr>
              <a:t> </a:t>
            </a:r>
            <a:r>
              <a:rPr lang="en-US" sz="1400" dirty="0">
                <a:latin typeface="Arial" pitchFamily="34" charset="0"/>
              </a:rPr>
              <a:t> </a:t>
            </a:r>
          </a:p>
          <a:p>
            <a:r>
              <a:rPr lang="en-US" sz="1400" dirty="0">
                <a:latin typeface="Arial" pitchFamily="34" charset="0"/>
              </a:rPr>
              <a:t>Interventions designed to increase a person</a:t>
            </a:r>
            <a:r>
              <a:rPr lang="en-US" altLang="en-US" sz="1400" dirty="0">
                <a:latin typeface="Arial" pitchFamily="34" charset="0"/>
              </a:rPr>
              <a:t>’</a:t>
            </a:r>
            <a:r>
              <a:rPr lang="en-US" sz="1400" dirty="0">
                <a:latin typeface="Arial" pitchFamily="34" charset="0"/>
              </a:rPr>
              <a:t>s tolerance of toxic settings without changing the setting should be unacceptable (and considered unethical).  Critical aspects of what is important to the person are absent and make the person less healthy and less safe (adversely affects important for). </a:t>
            </a:r>
          </a:p>
          <a:p>
            <a:pPr>
              <a:buFontTx/>
              <a:buChar char="•"/>
            </a:pPr>
            <a:r>
              <a:rPr lang="en-US" sz="1400" b="1" dirty="0">
                <a:latin typeface="Arial" pitchFamily="34" charset="0"/>
              </a:rPr>
              <a:t>Tolerated</a:t>
            </a:r>
            <a:r>
              <a:rPr lang="en-US" sz="1400" dirty="0">
                <a:latin typeface="Arial" pitchFamily="34" charset="0"/>
              </a:rPr>
              <a:t> – In a tolerated environment activities and interactions are endured, withstood, or </a:t>
            </a:r>
            <a:r>
              <a:rPr lang="en-US" altLang="en-US" sz="1400" dirty="0">
                <a:latin typeface="Arial" pitchFamily="34" charset="0"/>
              </a:rPr>
              <a:t>‘</a:t>
            </a:r>
            <a:r>
              <a:rPr lang="en-US" sz="1400" dirty="0">
                <a:latin typeface="Arial" pitchFamily="34" charset="0"/>
              </a:rPr>
              <a:t>put up with.</a:t>
            </a:r>
            <a:r>
              <a:rPr lang="en-US" altLang="en-US" sz="1400" dirty="0">
                <a:latin typeface="Arial" pitchFamily="34" charset="0"/>
              </a:rPr>
              <a:t>’</a:t>
            </a:r>
            <a:r>
              <a:rPr lang="en-US" sz="1400" dirty="0">
                <a:latin typeface="Arial" pitchFamily="34" charset="0"/>
              </a:rPr>
              <a:t>   Complaints about the setting are less dramatic but withdrawal and depression are still common. </a:t>
            </a:r>
            <a:r>
              <a:rPr lang="en-US" sz="1400" u="sng" dirty="0">
                <a:latin typeface="Arial" pitchFamily="34" charset="0"/>
              </a:rPr>
              <a:t>A key indicator is that growth is also absent</a:t>
            </a:r>
            <a:r>
              <a:rPr lang="en-US" sz="1400" dirty="0">
                <a:latin typeface="Arial" pitchFamily="34" charset="0"/>
              </a:rPr>
              <a:t>.  People languish when they live by simply tolerating what</a:t>
            </a:r>
            <a:r>
              <a:rPr lang="en-US" altLang="en-US" sz="1400" dirty="0">
                <a:latin typeface="Arial" pitchFamily="34" charset="0"/>
              </a:rPr>
              <a:t>’</a:t>
            </a:r>
            <a:r>
              <a:rPr lang="en-US" sz="1400" dirty="0">
                <a:latin typeface="Arial" pitchFamily="34" charset="0"/>
              </a:rPr>
              <a:t>s around them.  If depression and withdrawal are adaptive responses to the setting then the use of medication to treat the depression is simply addressing the symptom and not the cause.  Often the withdrawal is an expression of helplessness, or despair at the lack of control or authority to change the unacceptable.   Paid employees in these environments often see their role as caretaker with cooking, cleaning and paperwork more of a priority than building supportive relationships that promote learning for the person.   </a:t>
            </a:r>
          </a:p>
          <a:p>
            <a:endParaRPr lang="en-US" sz="1400" dirty="0">
              <a:latin typeface="Arial" pitchFamily="34" charset="0"/>
            </a:endParaRPr>
          </a:p>
          <a:p>
            <a:pPr>
              <a:buFontTx/>
              <a:buChar char="•"/>
            </a:pPr>
            <a:r>
              <a:rPr lang="en-US" sz="1400" b="1" dirty="0">
                <a:latin typeface="Arial" pitchFamily="34" charset="0"/>
              </a:rPr>
              <a:t>Supportive</a:t>
            </a:r>
            <a:r>
              <a:rPr lang="en-US" sz="1400" dirty="0">
                <a:latin typeface="Arial" pitchFamily="34" charset="0"/>
              </a:rPr>
              <a:t> – In a supportive environment interactions between people are encouraging, reassuring and empathetic.  What is </a:t>
            </a:r>
            <a:r>
              <a:rPr lang="en-US" sz="1400" u="sng" dirty="0">
                <a:latin typeface="Arial" pitchFamily="34" charset="0"/>
              </a:rPr>
              <a:t>important to  </a:t>
            </a:r>
            <a:r>
              <a:rPr lang="en-US" sz="1400" dirty="0">
                <a:latin typeface="Arial" pitchFamily="34" charset="0"/>
              </a:rPr>
              <a:t>as well as what is </a:t>
            </a:r>
            <a:r>
              <a:rPr lang="en-US" sz="1400" u="sng" dirty="0">
                <a:latin typeface="Arial" pitchFamily="34" charset="0"/>
              </a:rPr>
              <a:t>important for </a:t>
            </a:r>
            <a:r>
              <a:rPr lang="en-US" sz="1400" dirty="0">
                <a:latin typeface="Arial" pitchFamily="34" charset="0"/>
              </a:rPr>
              <a:t>the person is largely present and balanced.  In these environments there is recognition that no one willingly attends to issues of health and safety unless there is some aspect of it that is </a:t>
            </a:r>
            <a:r>
              <a:rPr lang="en-US" altLang="en-US" sz="1400" dirty="0">
                <a:latin typeface="Arial" pitchFamily="34" charset="0"/>
              </a:rPr>
              <a:t>“</a:t>
            </a:r>
            <a:r>
              <a:rPr lang="en-US" sz="1400" dirty="0">
                <a:latin typeface="Arial" pitchFamily="34" charset="0"/>
              </a:rPr>
              <a:t>important to</a:t>
            </a:r>
            <a:r>
              <a:rPr lang="en-US" altLang="en-US" sz="1400" dirty="0">
                <a:latin typeface="Arial" pitchFamily="34" charset="0"/>
              </a:rPr>
              <a:t>”</a:t>
            </a:r>
            <a:r>
              <a:rPr lang="en-US" sz="1400" dirty="0">
                <a:latin typeface="Arial" pitchFamily="34" charset="0"/>
              </a:rPr>
              <a:t> them. People who are in supportive settings experience significant growth. For people without significant clinical issues this setting is good enough.  People who have been in toxic settings and do not have significant clinical issues can </a:t>
            </a:r>
            <a:r>
              <a:rPr lang="en-US" altLang="en-US" sz="1400" dirty="0">
                <a:latin typeface="Arial" pitchFamily="34" charset="0"/>
              </a:rPr>
              <a:t>“</a:t>
            </a:r>
            <a:r>
              <a:rPr lang="en-US" sz="1400" dirty="0">
                <a:latin typeface="Arial" pitchFamily="34" charset="0"/>
              </a:rPr>
              <a:t>blossom</a:t>
            </a:r>
            <a:r>
              <a:rPr lang="en-US" altLang="en-US" sz="1400" dirty="0">
                <a:latin typeface="Arial" pitchFamily="34" charset="0"/>
              </a:rPr>
              <a:t>”</a:t>
            </a:r>
            <a:r>
              <a:rPr lang="en-US" sz="1400" dirty="0">
                <a:latin typeface="Arial" pitchFamily="34" charset="0"/>
              </a:rPr>
              <a:t> in these settings.</a:t>
            </a:r>
          </a:p>
          <a:p>
            <a:endParaRPr lang="en-US" sz="1400" dirty="0">
              <a:latin typeface="Arial" pitchFamily="34" charset="0"/>
            </a:endParaRPr>
          </a:p>
          <a:p>
            <a:pPr>
              <a:buFontTx/>
              <a:buChar char="•"/>
            </a:pPr>
            <a:r>
              <a:rPr lang="en-US" sz="1400" b="1" dirty="0">
                <a:latin typeface="Arial" pitchFamily="34" charset="0"/>
              </a:rPr>
              <a:t>Healing</a:t>
            </a:r>
            <a:r>
              <a:rPr lang="en-US" sz="1400" dirty="0">
                <a:latin typeface="Arial" pitchFamily="34" charset="0"/>
              </a:rPr>
              <a:t> – Where people have been wounded by prior experiences such as physical or sexual abuse or neglect or abandonment; where people have a significant mental health issue; an environment that promotes healing is needed. In a healing environment, interactions between the people present are restorative and focused on developing wellness.  A healing environment represents the marriage (reliable blending) of good person centered practices with sound clinical practices. </a:t>
            </a:r>
          </a:p>
          <a:p>
            <a:pPr>
              <a:buFontTx/>
              <a:buChar char="•"/>
            </a:pPr>
            <a:endParaRPr lang="en-US" sz="1400" b="1" dirty="0">
              <a:latin typeface="Arial" pitchFamily="34" charset="0"/>
            </a:endParaRPr>
          </a:p>
          <a:p>
            <a:pPr>
              <a:buFontTx/>
              <a:buChar char="•"/>
            </a:pPr>
            <a:r>
              <a:rPr lang="en-US" sz="1400" b="1" dirty="0">
                <a:latin typeface="Arial" pitchFamily="34" charset="0"/>
              </a:rPr>
              <a:t>Supportive environment works for most people.  Healing – most important for people have experienced significant trauma or have significant mental health issues</a:t>
            </a:r>
            <a:endParaRPr lang="en-US" sz="1400" dirty="0">
              <a:latin typeface="Arial" pitchFamily="34" charset="0"/>
            </a:endParaRPr>
          </a:p>
          <a:p>
            <a:pPr>
              <a:buFontTx/>
              <a:buChar char="•"/>
            </a:pPr>
            <a:endParaRPr lang="en-US" sz="1400" dirty="0">
              <a:latin typeface="Arial" pitchFamily="34" charset="0"/>
            </a:endParaRPr>
          </a:p>
          <a:p>
            <a:pPr eaLnBrk="1" hangingPunct="1">
              <a:lnSpc>
                <a:spcPct val="85000"/>
              </a:lnSpc>
              <a:spcBef>
                <a:spcPct val="0"/>
              </a:spcBef>
              <a:buFont typeface="Wingdings" pitchFamily="2" charset="2"/>
              <a:buNone/>
            </a:pPr>
            <a:r>
              <a:rPr lang="en-US" sz="1400" b="1" u="sng" dirty="0">
                <a:latin typeface="Arial" pitchFamily="34" charset="0"/>
              </a:rPr>
              <a:t>TIPS</a:t>
            </a:r>
            <a:r>
              <a:rPr lang="en-US" sz="1400" b="1" dirty="0">
                <a:latin typeface="Arial" pitchFamily="34" charset="0"/>
              </a:rPr>
              <a:t>:</a:t>
            </a:r>
          </a:p>
          <a:p>
            <a:pPr eaLnBrk="1" hangingPunct="1">
              <a:spcBef>
                <a:spcPct val="0"/>
              </a:spcBef>
              <a:buFont typeface="Wingdings" pitchFamily="2" charset="2"/>
              <a:buNone/>
            </a:pPr>
            <a:r>
              <a:rPr lang="en-US" sz="1400" dirty="0">
                <a:latin typeface="Arial" pitchFamily="34" charset="0"/>
              </a:rPr>
              <a:t>Make clear the fact that this is not about </a:t>
            </a:r>
            <a:r>
              <a:rPr lang="en-US" altLang="en-US" sz="1400" dirty="0">
                <a:latin typeface="Arial" pitchFamily="34" charset="0"/>
              </a:rPr>
              <a:t>“</a:t>
            </a:r>
            <a:r>
              <a:rPr lang="en-US" sz="1400" dirty="0">
                <a:latin typeface="Arial" pitchFamily="34" charset="0"/>
              </a:rPr>
              <a:t>placement</a:t>
            </a:r>
            <a:r>
              <a:rPr lang="en-US" altLang="en-US" sz="1400" dirty="0">
                <a:latin typeface="Arial" pitchFamily="34" charset="0"/>
              </a:rPr>
              <a:t>”</a:t>
            </a:r>
            <a:r>
              <a:rPr lang="en-US" sz="1400" dirty="0">
                <a:latin typeface="Arial" pitchFamily="34" charset="0"/>
              </a:rPr>
              <a:t> but rather about </a:t>
            </a:r>
            <a:r>
              <a:rPr lang="en-US" altLang="en-US" sz="1400" dirty="0">
                <a:latin typeface="Arial" pitchFamily="34" charset="0"/>
              </a:rPr>
              <a:t>“</a:t>
            </a:r>
            <a:r>
              <a:rPr lang="en-US" sz="1400" dirty="0">
                <a:latin typeface="Arial" pitchFamily="34" charset="0"/>
              </a:rPr>
              <a:t>environment</a:t>
            </a:r>
            <a:r>
              <a:rPr lang="en-US" altLang="en-US" sz="1400" dirty="0">
                <a:latin typeface="Arial" pitchFamily="34" charset="0"/>
              </a:rPr>
              <a:t>”</a:t>
            </a:r>
            <a:r>
              <a:rPr lang="en-US" sz="1400" dirty="0">
                <a:latin typeface="Arial" pitchFamily="34" charset="0"/>
              </a:rPr>
              <a:t>.  One</a:t>
            </a:r>
            <a:r>
              <a:rPr lang="en-US" altLang="en-US" sz="1400" dirty="0">
                <a:latin typeface="Arial" pitchFamily="34" charset="0"/>
              </a:rPr>
              <a:t>’</a:t>
            </a:r>
            <a:r>
              <a:rPr lang="en-US" sz="1400" dirty="0">
                <a:latin typeface="Arial" pitchFamily="34" charset="0"/>
              </a:rPr>
              <a:t>s own home can be toxic.  The key question – where does the power lie?</a:t>
            </a:r>
          </a:p>
          <a:p>
            <a:pPr eaLnBrk="1" hangingPunct="1">
              <a:spcBef>
                <a:spcPct val="0"/>
              </a:spcBef>
              <a:buFont typeface="Wingdings" pitchFamily="2" charset="2"/>
              <a:buNone/>
            </a:pPr>
            <a:endParaRPr lang="en-US" sz="1400" dirty="0">
              <a:latin typeface="Arial" pitchFamily="34" charset="0"/>
            </a:endParaRPr>
          </a:p>
          <a:p>
            <a:pPr eaLnBrk="1" hangingPunct="1">
              <a:spcBef>
                <a:spcPct val="0"/>
              </a:spcBef>
              <a:buFont typeface="Wingdings" pitchFamily="2" charset="2"/>
              <a:buNone/>
            </a:pPr>
            <a:r>
              <a:rPr lang="en-US" sz="1400" dirty="0">
                <a:latin typeface="Arial" pitchFamily="34" charset="0"/>
              </a:rPr>
              <a:t>Slide is animated.</a:t>
            </a:r>
          </a:p>
          <a:p>
            <a:endParaRPr lang="en-US" sz="1400" b="1" dirty="0">
              <a:latin typeface="Palatino Linotype" pitchFamily="18" charset="0"/>
            </a:endParaRPr>
          </a:p>
          <a:p>
            <a:endParaRPr lang="en-US" b="1" dirty="0">
              <a:latin typeface="Arial" pitchFamily="34" charset="0"/>
            </a:endParaRPr>
          </a:p>
          <a:p>
            <a:endParaRPr lang="en-US" b="1" dirty="0">
              <a:latin typeface="Arial" pitchFamily="34" charset="0"/>
            </a:endParaRPr>
          </a:p>
          <a:p>
            <a:endParaRPr lang="en-US" b="1" dirty="0">
              <a:latin typeface="Arial" pitchFamily="34" charset="0"/>
            </a:endParaRPr>
          </a:p>
          <a:p>
            <a:endParaRPr lang="en-US" b="1" dirty="0">
              <a:latin typeface="Arial" pitchFamily="34" charset="0"/>
            </a:endParaRPr>
          </a:p>
          <a:p>
            <a:endParaRPr lang="en-US" b="1" dirty="0">
              <a:latin typeface="Arial" pitchFamily="34" charset="0"/>
            </a:endParaRPr>
          </a:p>
          <a:p>
            <a:endParaRPr lang="en-US" b="1" dirty="0">
              <a:latin typeface="Arial" pitchFamily="34" charset="0"/>
            </a:endParaRPr>
          </a:p>
          <a:p>
            <a:endParaRPr lang="en-US" dirty="0">
              <a:latin typeface="Arial" pitchFamily="34" charset="0"/>
            </a:endParaRPr>
          </a:p>
          <a:p>
            <a:pPr eaLnBrk="1" hangingPunct="1">
              <a:lnSpc>
                <a:spcPct val="85000"/>
              </a:lnSpc>
              <a:spcBef>
                <a:spcPct val="0"/>
              </a:spcBef>
            </a:pPr>
            <a:r>
              <a:rPr lang="en-US" sz="1400" b="1" u="sng" dirty="0">
                <a:latin typeface="Arial" pitchFamily="34" charset="0"/>
              </a:rPr>
              <a:t>SCRIPT</a:t>
            </a:r>
            <a:endParaRPr lang="en-US" sz="1400" b="1" dirty="0">
              <a:latin typeface="Arial" pitchFamily="34" charset="0"/>
            </a:endParaRPr>
          </a:p>
          <a:p>
            <a:pPr>
              <a:buFontTx/>
              <a:buChar char="•"/>
            </a:pPr>
            <a:r>
              <a:rPr lang="en-US" sz="1400" b="1" dirty="0">
                <a:latin typeface="Arial" pitchFamily="34" charset="0"/>
              </a:rPr>
              <a:t>Toxic</a:t>
            </a:r>
            <a:r>
              <a:rPr lang="en-US" sz="1400" dirty="0">
                <a:latin typeface="Arial" pitchFamily="34" charset="0"/>
              </a:rPr>
              <a:t> –</a:t>
            </a:r>
            <a:r>
              <a:rPr lang="en-US" sz="1400" dirty="0"/>
              <a:t>When an environment is toxic (offensive, harmful, extremely unpleasant) what is present or absent causes people to complain about the environment with their behavior.  The typical emotional response to a toxic environment is either anger or depression.  What is seen or observed is aggression or withdrawal and is typically labeled as dysfunctional.  By paying attention to how people react, by listening to their behavior</a:t>
            </a:r>
            <a:r>
              <a:rPr lang="en-US" sz="1400" i="1" dirty="0"/>
              <a:t>, </a:t>
            </a:r>
            <a:r>
              <a:rPr lang="en-US" sz="1400" dirty="0"/>
              <a:t>we can learn about what is dissatisfying and must change.</a:t>
            </a:r>
            <a:r>
              <a:rPr lang="en-US" sz="1400" i="1" dirty="0"/>
              <a:t> W</a:t>
            </a:r>
            <a:r>
              <a:rPr lang="en-US" sz="1400" dirty="0">
                <a:latin typeface="Arial" pitchFamily="34" charset="0"/>
              </a:rPr>
              <a:t>hile there are some things that are toxic to everyone there are other things that are toxic to some people but not others.  Consequently, there are some settings toxic to all (e.g. - places where abuse or violence are common) and there are settings toxic to some individuals but not others.  While one person may find a setting with much commotion, loud talkers, loud music or TV, and constant activity very toxic, another person may find it satisfying, comforting or stimulating.. </a:t>
            </a:r>
          </a:p>
          <a:p>
            <a:r>
              <a:rPr lang="en-US" sz="1400" dirty="0">
                <a:latin typeface="Arial" pitchFamily="34" charset="0"/>
              </a:rPr>
              <a:t> By paying attention to what a person </a:t>
            </a:r>
            <a:r>
              <a:rPr lang="en-US" sz="1400" i="1" dirty="0">
                <a:latin typeface="Arial" pitchFamily="34" charset="0"/>
              </a:rPr>
              <a:t>does, </a:t>
            </a:r>
            <a:r>
              <a:rPr lang="en-US" sz="1400" dirty="0">
                <a:latin typeface="Arial" pitchFamily="34" charset="0"/>
              </a:rPr>
              <a:t>and interpreting it differently,</a:t>
            </a:r>
            <a:r>
              <a:rPr lang="en-US" sz="1400" i="1" dirty="0">
                <a:latin typeface="Arial" pitchFamily="34" charset="0"/>
              </a:rPr>
              <a:t> </a:t>
            </a:r>
            <a:r>
              <a:rPr lang="en-US" sz="1400" dirty="0">
                <a:latin typeface="Arial" pitchFamily="34" charset="0"/>
              </a:rPr>
              <a:t>we can learn about what is dissatisfying and must change.</a:t>
            </a:r>
            <a:r>
              <a:rPr lang="en-US" sz="1400" i="1" dirty="0">
                <a:latin typeface="Arial" pitchFamily="34" charset="0"/>
              </a:rPr>
              <a:t> </a:t>
            </a:r>
            <a:r>
              <a:rPr lang="en-US" sz="1400" dirty="0">
                <a:latin typeface="Arial" pitchFamily="34" charset="0"/>
              </a:rPr>
              <a:t> </a:t>
            </a:r>
          </a:p>
          <a:p>
            <a:r>
              <a:rPr lang="en-US" sz="1400" dirty="0">
                <a:latin typeface="Arial" pitchFamily="34" charset="0"/>
              </a:rPr>
              <a:t>Interventions designed to increase a person</a:t>
            </a:r>
            <a:r>
              <a:rPr lang="en-US" altLang="en-US" sz="1400" dirty="0">
                <a:latin typeface="Arial" pitchFamily="34" charset="0"/>
              </a:rPr>
              <a:t>’</a:t>
            </a:r>
            <a:r>
              <a:rPr lang="en-US" sz="1400" dirty="0">
                <a:latin typeface="Arial" pitchFamily="34" charset="0"/>
              </a:rPr>
              <a:t>s tolerance of toxic settings without changing the setting should be unacceptable (and considered unethical).  Critical aspects of what is important to the person are absent and make the person less healthy and less safe (adversely affects important for). </a:t>
            </a:r>
          </a:p>
          <a:p>
            <a:pPr>
              <a:buFontTx/>
              <a:buChar char="•"/>
            </a:pPr>
            <a:r>
              <a:rPr lang="en-US" sz="1400" b="1" dirty="0">
                <a:latin typeface="Arial" pitchFamily="34" charset="0"/>
              </a:rPr>
              <a:t>Tolerated</a:t>
            </a:r>
            <a:r>
              <a:rPr lang="en-US" sz="1400" dirty="0">
                <a:latin typeface="Arial" pitchFamily="34" charset="0"/>
              </a:rPr>
              <a:t> – In a tolerated environment activities and interactions are endured, withstood, or </a:t>
            </a:r>
            <a:r>
              <a:rPr lang="en-US" altLang="en-US" sz="1400" dirty="0">
                <a:latin typeface="Arial" pitchFamily="34" charset="0"/>
              </a:rPr>
              <a:t>‘</a:t>
            </a:r>
            <a:r>
              <a:rPr lang="en-US" sz="1400" dirty="0">
                <a:latin typeface="Arial" pitchFamily="34" charset="0"/>
              </a:rPr>
              <a:t>put up with.</a:t>
            </a:r>
            <a:r>
              <a:rPr lang="en-US" altLang="en-US" sz="1400" dirty="0">
                <a:latin typeface="Arial" pitchFamily="34" charset="0"/>
              </a:rPr>
              <a:t>’</a:t>
            </a:r>
            <a:r>
              <a:rPr lang="en-US" sz="1400" dirty="0">
                <a:latin typeface="Arial" pitchFamily="34" charset="0"/>
              </a:rPr>
              <a:t>   Complaints about the setting are less dramatic but withdrawal and depression are still common. </a:t>
            </a:r>
            <a:r>
              <a:rPr lang="en-US" sz="1400" u="sng" dirty="0">
                <a:latin typeface="Arial" pitchFamily="34" charset="0"/>
              </a:rPr>
              <a:t>A key indicator is that growth is also absent</a:t>
            </a:r>
            <a:r>
              <a:rPr lang="en-US" sz="1400" dirty="0">
                <a:latin typeface="Arial" pitchFamily="34" charset="0"/>
              </a:rPr>
              <a:t>.  People languish when they live by simply tolerating what</a:t>
            </a:r>
            <a:r>
              <a:rPr lang="en-US" altLang="en-US" sz="1400" dirty="0">
                <a:latin typeface="Arial" pitchFamily="34" charset="0"/>
              </a:rPr>
              <a:t>’</a:t>
            </a:r>
            <a:r>
              <a:rPr lang="en-US" sz="1400" dirty="0">
                <a:latin typeface="Arial" pitchFamily="34" charset="0"/>
              </a:rPr>
              <a:t>s around them.  If depression and withdrawal are adaptive responses to the setting then the use of medication to treat the depression is simply addressing the symptom and not the cause.  Often the withdrawal is an expression of helplessness, or despair at the lack of control or authority to change the unacceptable.   Paid employees in these environments often see their role as caretaker with cooking, cleaning and paperwork more of a priority than building supportive relationships that promote learning for the person.   </a:t>
            </a:r>
          </a:p>
          <a:p>
            <a:endParaRPr lang="en-US" sz="1400" dirty="0">
              <a:latin typeface="Arial" pitchFamily="34" charset="0"/>
            </a:endParaRPr>
          </a:p>
          <a:p>
            <a:pPr>
              <a:buFontTx/>
              <a:buChar char="•"/>
            </a:pPr>
            <a:r>
              <a:rPr lang="en-US" sz="1400" b="1" dirty="0">
                <a:latin typeface="Arial" pitchFamily="34" charset="0"/>
              </a:rPr>
              <a:t>Supportive</a:t>
            </a:r>
            <a:r>
              <a:rPr lang="en-US" sz="1400" dirty="0">
                <a:latin typeface="Arial" pitchFamily="34" charset="0"/>
              </a:rPr>
              <a:t> – In a supportive environment interactions between people are encouraging, reassuring and empathetic.  What is </a:t>
            </a:r>
            <a:r>
              <a:rPr lang="en-US" sz="1400" u="sng" dirty="0">
                <a:latin typeface="Arial" pitchFamily="34" charset="0"/>
              </a:rPr>
              <a:t>important to  </a:t>
            </a:r>
            <a:r>
              <a:rPr lang="en-US" sz="1400" dirty="0">
                <a:latin typeface="Arial" pitchFamily="34" charset="0"/>
              </a:rPr>
              <a:t>as well as what is </a:t>
            </a:r>
            <a:r>
              <a:rPr lang="en-US" sz="1400" u="sng" dirty="0">
                <a:latin typeface="Arial" pitchFamily="34" charset="0"/>
              </a:rPr>
              <a:t>important for </a:t>
            </a:r>
            <a:r>
              <a:rPr lang="en-US" sz="1400" dirty="0">
                <a:latin typeface="Arial" pitchFamily="34" charset="0"/>
              </a:rPr>
              <a:t>the person is largely present and balanced.  In these environments there is recognition that no one willingly attends to issues of health and safety unless there is some aspect of it that is </a:t>
            </a:r>
            <a:r>
              <a:rPr lang="en-US" altLang="en-US" sz="1400" dirty="0">
                <a:latin typeface="Arial" pitchFamily="34" charset="0"/>
              </a:rPr>
              <a:t>“</a:t>
            </a:r>
            <a:r>
              <a:rPr lang="en-US" sz="1400" dirty="0">
                <a:latin typeface="Arial" pitchFamily="34" charset="0"/>
              </a:rPr>
              <a:t>important to</a:t>
            </a:r>
            <a:r>
              <a:rPr lang="en-US" altLang="en-US" sz="1400" dirty="0">
                <a:latin typeface="Arial" pitchFamily="34" charset="0"/>
              </a:rPr>
              <a:t>”</a:t>
            </a:r>
            <a:r>
              <a:rPr lang="en-US" sz="1400" dirty="0">
                <a:latin typeface="Arial" pitchFamily="34" charset="0"/>
              </a:rPr>
              <a:t> them. People who are in supportive settings experience significant growth. For people without significant clinical issues this setting is good enough.  People who have been in toxic settings and do not have significant clinical issues can </a:t>
            </a:r>
            <a:r>
              <a:rPr lang="en-US" altLang="en-US" sz="1400" dirty="0">
                <a:latin typeface="Arial" pitchFamily="34" charset="0"/>
              </a:rPr>
              <a:t>“</a:t>
            </a:r>
            <a:r>
              <a:rPr lang="en-US" sz="1400" dirty="0">
                <a:latin typeface="Arial" pitchFamily="34" charset="0"/>
              </a:rPr>
              <a:t>blossom</a:t>
            </a:r>
            <a:r>
              <a:rPr lang="en-US" altLang="en-US" sz="1400" dirty="0">
                <a:latin typeface="Arial" pitchFamily="34" charset="0"/>
              </a:rPr>
              <a:t>”</a:t>
            </a:r>
            <a:r>
              <a:rPr lang="en-US" sz="1400" dirty="0">
                <a:latin typeface="Arial" pitchFamily="34" charset="0"/>
              </a:rPr>
              <a:t> in these settings.</a:t>
            </a:r>
          </a:p>
          <a:p>
            <a:endParaRPr lang="en-US" sz="1400" dirty="0">
              <a:latin typeface="Arial" pitchFamily="34" charset="0"/>
            </a:endParaRPr>
          </a:p>
          <a:p>
            <a:pPr>
              <a:buFontTx/>
              <a:buChar char="•"/>
            </a:pPr>
            <a:r>
              <a:rPr lang="en-US" sz="1400" b="1" dirty="0">
                <a:latin typeface="Arial" pitchFamily="34" charset="0"/>
              </a:rPr>
              <a:t>Healing</a:t>
            </a:r>
            <a:r>
              <a:rPr lang="en-US" sz="1400" dirty="0">
                <a:latin typeface="Arial" pitchFamily="34" charset="0"/>
              </a:rPr>
              <a:t> – Where people have been wounded by prior experiences such as physical or sexual abuse or neglect or abandonment; where people have a significant mental health issue; an environment that promotes healing is needed. In a healing environment, interactions between the people present are restorative and focused on developing wellness.  A healing environment represents the marriage (reliable blending) of good person centered practices with sound clinical practices. </a:t>
            </a:r>
          </a:p>
          <a:p>
            <a:pPr>
              <a:buFontTx/>
              <a:buChar char="•"/>
            </a:pPr>
            <a:endParaRPr lang="en-US" sz="1400" b="1" dirty="0">
              <a:latin typeface="Arial" pitchFamily="34" charset="0"/>
            </a:endParaRPr>
          </a:p>
          <a:p>
            <a:pPr>
              <a:buFontTx/>
              <a:buChar char="•"/>
            </a:pPr>
            <a:r>
              <a:rPr lang="en-US" sz="1400" b="1" dirty="0">
                <a:latin typeface="Arial" pitchFamily="34" charset="0"/>
              </a:rPr>
              <a:t>Supportive environment works for most people.  Healing – most important for people have experienced significant trauma or have significant mental health issues</a:t>
            </a:r>
            <a:endParaRPr lang="en-US" sz="1400" dirty="0">
              <a:latin typeface="Arial" pitchFamily="34" charset="0"/>
            </a:endParaRPr>
          </a:p>
          <a:p>
            <a:pPr>
              <a:buFontTx/>
              <a:buChar char="•"/>
            </a:pPr>
            <a:endParaRPr lang="en-US" sz="1400" dirty="0">
              <a:latin typeface="Arial" pitchFamily="34" charset="0"/>
            </a:endParaRPr>
          </a:p>
          <a:p>
            <a:pPr eaLnBrk="1" hangingPunct="1">
              <a:lnSpc>
                <a:spcPct val="85000"/>
              </a:lnSpc>
              <a:spcBef>
                <a:spcPct val="0"/>
              </a:spcBef>
              <a:buFont typeface="Wingdings" pitchFamily="2" charset="2"/>
              <a:buNone/>
            </a:pPr>
            <a:r>
              <a:rPr lang="en-US" sz="1400" b="1" u="sng" dirty="0">
                <a:latin typeface="Arial" pitchFamily="34" charset="0"/>
              </a:rPr>
              <a:t>TIPS</a:t>
            </a:r>
            <a:r>
              <a:rPr lang="en-US" sz="1400" b="1" dirty="0">
                <a:latin typeface="Arial" pitchFamily="34" charset="0"/>
              </a:rPr>
              <a:t>:</a:t>
            </a:r>
          </a:p>
          <a:p>
            <a:pPr eaLnBrk="1" hangingPunct="1">
              <a:spcBef>
                <a:spcPct val="0"/>
              </a:spcBef>
              <a:buFont typeface="Wingdings" pitchFamily="2" charset="2"/>
              <a:buNone/>
            </a:pPr>
            <a:r>
              <a:rPr lang="en-US" sz="1400" dirty="0">
                <a:latin typeface="Arial" pitchFamily="34" charset="0"/>
              </a:rPr>
              <a:t>Make clear the fact that this is not about </a:t>
            </a:r>
            <a:r>
              <a:rPr lang="en-US" altLang="en-US" sz="1400" dirty="0">
                <a:latin typeface="Arial" pitchFamily="34" charset="0"/>
              </a:rPr>
              <a:t>“</a:t>
            </a:r>
            <a:r>
              <a:rPr lang="en-US" sz="1400" dirty="0">
                <a:latin typeface="Arial" pitchFamily="34" charset="0"/>
              </a:rPr>
              <a:t>placement</a:t>
            </a:r>
            <a:r>
              <a:rPr lang="en-US" altLang="en-US" sz="1400" dirty="0">
                <a:latin typeface="Arial" pitchFamily="34" charset="0"/>
              </a:rPr>
              <a:t>”</a:t>
            </a:r>
            <a:r>
              <a:rPr lang="en-US" sz="1400" dirty="0">
                <a:latin typeface="Arial" pitchFamily="34" charset="0"/>
              </a:rPr>
              <a:t> but rather about </a:t>
            </a:r>
            <a:r>
              <a:rPr lang="en-US" altLang="en-US" sz="1400" dirty="0">
                <a:latin typeface="Arial" pitchFamily="34" charset="0"/>
              </a:rPr>
              <a:t>“</a:t>
            </a:r>
            <a:r>
              <a:rPr lang="en-US" sz="1400" dirty="0">
                <a:latin typeface="Arial" pitchFamily="34" charset="0"/>
              </a:rPr>
              <a:t>environment</a:t>
            </a:r>
            <a:r>
              <a:rPr lang="en-US" altLang="en-US" sz="1400" dirty="0">
                <a:latin typeface="Arial" pitchFamily="34" charset="0"/>
              </a:rPr>
              <a:t>”</a:t>
            </a:r>
            <a:r>
              <a:rPr lang="en-US" sz="1400" dirty="0">
                <a:latin typeface="Arial" pitchFamily="34" charset="0"/>
              </a:rPr>
              <a:t>.  One</a:t>
            </a:r>
            <a:r>
              <a:rPr lang="en-US" altLang="en-US" sz="1400" dirty="0">
                <a:latin typeface="Arial" pitchFamily="34" charset="0"/>
              </a:rPr>
              <a:t>’</a:t>
            </a:r>
            <a:r>
              <a:rPr lang="en-US" sz="1400" dirty="0">
                <a:latin typeface="Arial" pitchFamily="34" charset="0"/>
              </a:rPr>
              <a:t>s own home can be toxic.  The key question – where does the power lie?</a:t>
            </a:r>
          </a:p>
          <a:p>
            <a:pPr eaLnBrk="1" hangingPunct="1">
              <a:spcBef>
                <a:spcPct val="0"/>
              </a:spcBef>
              <a:buFont typeface="Wingdings" pitchFamily="2" charset="2"/>
              <a:buNone/>
            </a:pPr>
            <a:endParaRPr lang="en-US" sz="1400" dirty="0">
              <a:latin typeface="Arial" pitchFamily="34" charset="0"/>
            </a:endParaRPr>
          </a:p>
          <a:p>
            <a:pPr eaLnBrk="1" hangingPunct="1">
              <a:spcBef>
                <a:spcPct val="0"/>
              </a:spcBef>
              <a:buFont typeface="Wingdings" pitchFamily="2" charset="2"/>
              <a:buNone/>
            </a:pPr>
            <a:r>
              <a:rPr lang="en-US" sz="1400">
                <a:latin typeface="Arial" pitchFamily="34" charset="0"/>
              </a:rPr>
              <a:t>Slide is animated</a:t>
            </a:r>
            <a:endParaRPr lang="en-US" dirty="0"/>
          </a:p>
        </p:txBody>
      </p:sp>
      <p:sp>
        <p:nvSpPr>
          <p:cNvPr id="4" name="Footer Placeholder 3"/>
          <p:cNvSpPr>
            <a:spLocks noGrp="1"/>
          </p:cNvSpPr>
          <p:nvPr>
            <p:ph type="ftr" sz="quarter" idx="10"/>
          </p:nvPr>
        </p:nvSpPr>
        <p:spPr/>
        <p:txBody>
          <a:bodyPr/>
          <a:lstStyle/>
          <a:p>
            <a:pPr>
              <a:defRPr/>
            </a:pPr>
            <a:r>
              <a:rPr lang="en-US"/>
              <a:t>TLC-PCP www.learningcommunityus.com </a:t>
            </a:r>
            <a:endParaRPr lang="en-US" dirty="0"/>
          </a:p>
        </p:txBody>
      </p:sp>
      <p:sp>
        <p:nvSpPr>
          <p:cNvPr id="5" name="Slide Number Placeholder 4"/>
          <p:cNvSpPr>
            <a:spLocks noGrp="1"/>
          </p:cNvSpPr>
          <p:nvPr>
            <p:ph type="sldNum" sz="quarter" idx="11"/>
          </p:nvPr>
        </p:nvSpPr>
        <p:spPr/>
        <p:txBody>
          <a:bodyPr/>
          <a:lstStyle/>
          <a:p>
            <a:pPr>
              <a:defRPr/>
            </a:pPr>
            <a:fld id="{8443CC09-3E8D-4D93-BDCA-BCE17182E75E}" type="slidenum">
              <a:rPr lang="en-US" smtClean="0"/>
              <a:pPr>
                <a:defRPr/>
              </a:pPr>
              <a:t>8</a:t>
            </a:fld>
            <a:endParaRPr lang="en-US"/>
          </a:p>
        </p:txBody>
      </p:sp>
    </p:spTree>
    <p:extLst>
      <p:ext uri="{BB962C8B-B14F-4D97-AF65-F5344CB8AC3E}">
        <p14:creationId xmlns:p14="http://schemas.microsoft.com/office/powerpoint/2010/main" val="864566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40688-ACCC-49F8-9403-08FCB1EBEDF4}" type="slidenum">
              <a:rPr lang="en-US" smtClean="0"/>
              <a:t>10</a:t>
            </a:fld>
            <a:endParaRPr lang="en-US"/>
          </a:p>
        </p:txBody>
      </p:sp>
    </p:spTree>
    <p:extLst>
      <p:ext uri="{BB962C8B-B14F-4D97-AF65-F5344CB8AC3E}">
        <p14:creationId xmlns:p14="http://schemas.microsoft.com/office/powerpoint/2010/main" val="1009740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2886" y="1204687"/>
            <a:ext cx="10363200" cy="2387600"/>
          </a:xfrm>
          <a:prstGeom prst="rect">
            <a:avLst/>
          </a:prstGeom>
        </p:spPr>
        <p:txBody>
          <a:bodyPr anchor="b"/>
          <a:lstStyle>
            <a:lvl1pPr algn="ctr">
              <a:defRPr sz="6000">
                <a:solidFill>
                  <a:srgbClr val="00B050"/>
                </a:solidFill>
              </a:defRPr>
            </a:lvl1pPr>
          </a:lstStyle>
          <a:p>
            <a:r>
              <a:rPr lang="en-US" dirty="0"/>
              <a:t>Click to edit Master title style</a:t>
            </a:r>
          </a:p>
        </p:txBody>
      </p:sp>
      <p:sp>
        <p:nvSpPr>
          <p:cNvPr id="3" name="Subtitle 2"/>
          <p:cNvSpPr>
            <a:spLocks noGrp="1"/>
          </p:cNvSpPr>
          <p:nvPr>
            <p:ph type="subTitle" idx="1"/>
          </p:nvPr>
        </p:nvSpPr>
        <p:spPr>
          <a:xfrm>
            <a:off x="1719943" y="4244295"/>
            <a:ext cx="9144000" cy="1655762"/>
          </a:xfrm>
          <a:prstGeom prst="rect">
            <a:avLst/>
          </a:prstGeom>
        </p:spPr>
        <p:txBody>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069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rgbClr val="00B050"/>
                </a:solidFill>
                <a:latin typeface="Arial Black" panose="020B0A04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3599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lvl1pPr>
              <a:defRPr>
                <a:solidFill>
                  <a:srgbClr val="00B050"/>
                </a:solidFill>
                <a:latin typeface="Arial Black" panose="020B0A04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621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 Heading" type="obj">
  <p:cSld name="A Heading">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838200" y="308566"/>
            <a:ext cx="10574517"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2" name="Google Shape;32;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3" name="Google Shape;33;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C20FF0F-518A-4E6B-B205-699C07813673}" type="datetimeFigureOut">
              <a:rPr lang="en-US" smtClean="0"/>
              <a:t>7/28/2022</a:t>
            </a:fld>
            <a:endParaRPr lang="en-US"/>
          </a:p>
        </p:txBody>
      </p:sp>
      <p:sp>
        <p:nvSpPr>
          <p:cNvPr id="34" name="Google Shape;34;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39826EB0-B92E-4E01-B14F-1E3FBD4FA433}" type="slidenum">
              <a:rPr lang="en-US" smtClean="0"/>
              <a:t>‹#›</a:t>
            </a:fld>
            <a:endParaRPr lang="en-US"/>
          </a:p>
        </p:txBody>
      </p:sp>
    </p:spTree>
    <p:extLst>
      <p:ext uri="{BB962C8B-B14F-4D97-AF65-F5344CB8AC3E}">
        <p14:creationId xmlns:p14="http://schemas.microsoft.com/office/powerpoint/2010/main" val="267755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Content Layout_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E31EB-62AA-49D7-BADB-90D3FC302F40}"/>
              </a:ext>
            </a:extLst>
          </p:cNvPr>
          <p:cNvSpPr/>
          <p:nvPr userDrawn="1"/>
        </p:nvSpPr>
        <p:spPr>
          <a:xfrm>
            <a:off x="-1" y="-8313"/>
            <a:ext cx="152399" cy="2286000"/>
          </a:xfrm>
          <a:prstGeom prst="rect">
            <a:avLst/>
          </a:prstGeom>
          <a:solidFill>
            <a:srgbClr val="233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1535FB5-EFE3-4112-85D4-2D35EE5480D8}"/>
              </a:ext>
            </a:extLst>
          </p:cNvPr>
          <p:cNvSpPr/>
          <p:nvPr userDrawn="1"/>
        </p:nvSpPr>
        <p:spPr>
          <a:xfrm>
            <a:off x="0" y="2277687"/>
            <a:ext cx="152399" cy="2286000"/>
          </a:xfrm>
          <a:prstGeom prst="rect">
            <a:avLst/>
          </a:prstGeom>
          <a:solidFill>
            <a:srgbClr val="334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A64A85-1636-44DB-8F74-E581CE1305A2}"/>
              </a:ext>
            </a:extLst>
          </p:cNvPr>
          <p:cNvSpPr/>
          <p:nvPr userDrawn="1"/>
        </p:nvSpPr>
        <p:spPr>
          <a:xfrm>
            <a:off x="-2" y="4563687"/>
            <a:ext cx="152399" cy="2286000"/>
          </a:xfrm>
          <a:prstGeom prst="rect">
            <a:avLst/>
          </a:prstGeom>
          <a:solidFill>
            <a:srgbClr val="738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A70983B-DD6C-4C4D-8DC5-D455BDFFE35A}"/>
              </a:ext>
            </a:extLst>
          </p:cNvPr>
          <p:cNvSpPr>
            <a:spLocks noGrp="1"/>
          </p:cNvSpPr>
          <p:nvPr>
            <p:ph type="title"/>
          </p:nvPr>
        </p:nvSpPr>
        <p:spPr>
          <a:xfrm>
            <a:off x="342901" y="365125"/>
            <a:ext cx="11449408" cy="1235075"/>
          </a:xfrm>
        </p:spPr>
        <p:txBody>
          <a:bodyPr/>
          <a:lstStyle>
            <a:lvl1pPr>
              <a:defRPr b="1">
                <a:latin typeface="+mn-lt"/>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ED5BA505-7817-4D3E-BCCC-A8ABB4B7A37C}"/>
              </a:ext>
            </a:extLst>
          </p:cNvPr>
          <p:cNvSpPr>
            <a:spLocks noGrp="1"/>
          </p:cNvSpPr>
          <p:nvPr>
            <p:ph idx="1"/>
          </p:nvPr>
        </p:nvSpPr>
        <p:spPr>
          <a:xfrm>
            <a:off x="457199" y="1600200"/>
            <a:ext cx="11335109" cy="4576763"/>
          </a:xfrm>
        </p:spPr>
        <p:txBody>
          <a:bodyPr>
            <a:normAutofit/>
          </a:bodyPr>
          <a:lstStyle>
            <a:lvl1pPr>
              <a:lnSpc>
                <a:spcPct val="100000"/>
              </a:lnSpc>
              <a:spcBef>
                <a:spcPts val="600"/>
              </a:spcBef>
              <a:defRPr sz="1800"/>
            </a:lvl1pPr>
            <a:lvl2pPr>
              <a:lnSpc>
                <a:spcPct val="100000"/>
              </a:lnSpc>
              <a:spcBef>
                <a:spcPts val="600"/>
              </a:spcBef>
              <a:defRPr sz="1600"/>
            </a:lvl2pPr>
            <a:lvl3pPr>
              <a:lnSpc>
                <a:spcPct val="100000"/>
              </a:lnSpc>
              <a:spcBef>
                <a:spcPts val="600"/>
              </a:spcBef>
              <a:defRPr sz="1400"/>
            </a:lvl3pPr>
            <a:lvl4pPr>
              <a:lnSpc>
                <a:spcPct val="100000"/>
              </a:lnSpc>
              <a:spcBef>
                <a:spcPts val="600"/>
              </a:spcBef>
              <a:defRPr sz="1200"/>
            </a:lvl4pPr>
            <a:lvl5pPr>
              <a:lnSpc>
                <a:spcPct val="100000"/>
              </a:lnSpc>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E19D85C3-565F-4B87-83D0-5E8376B6B44F}"/>
              </a:ext>
            </a:extLst>
          </p:cNvPr>
          <p:cNvSpPr>
            <a:spLocks noGrp="1"/>
          </p:cNvSpPr>
          <p:nvPr>
            <p:ph type="sldNum" sz="quarter" idx="10"/>
          </p:nvPr>
        </p:nvSpPr>
        <p:spPr/>
        <p:txBody>
          <a:bodyPr/>
          <a:lstStyle/>
          <a:p>
            <a:fld id="{899FFD16-B25A-457E-9C72-CDC3BAF3ACB3}" type="slidenum">
              <a:rPr lang="en-US" smtClean="0"/>
              <a:pPr/>
              <a:t>‹#›</a:t>
            </a:fld>
            <a:endParaRPr lang="en-US" dirty="0"/>
          </a:p>
        </p:txBody>
      </p:sp>
      <p:sp>
        <p:nvSpPr>
          <p:cNvPr id="11" name="Rectangle 10">
            <a:extLst>
              <a:ext uri="{FF2B5EF4-FFF2-40B4-BE49-F238E27FC236}">
                <a16:creationId xmlns:a16="http://schemas.microsoft.com/office/drawing/2014/main" id="{ED10BB86-63B2-46EE-92EB-A88EB3AC4E94}"/>
              </a:ext>
            </a:extLst>
          </p:cNvPr>
          <p:cNvSpPr/>
          <p:nvPr userDrawn="1"/>
        </p:nvSpPr>
        <p:spPr>
          <a:xfrm>
            <a:off x="11335108" y="6284622"/>
            <a:ext cx="457200" cy="565065"/>
          </a:xfrm>
          <a:prstGeom prst="rect">
            <a:avLst/>
          </a:prstGeom>
          <a:solidFill>
            <a:srgbClr val="21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A3528DD5-5DB3-45C1-BDD5-2D63A310496E}"/>
              </a:ext>
            </a:extLst>
          </p:cNvPr>
          <p:cNvSpPr txBox="1">
            <a:spLocks/>
          </p:cNvSpPr>
          <p:nvPr userDrawn="1"/>
        </p:nvSpPr>
        <p:spPr>
          <a:xfrm>
            <a:off x="11378241" y="6393628"/>
            <a:ext cx="381625" cy="365125"/>
          </a:xfrm>
          <a:prstGeom prst="rect">
            <a:avLst/>
          </a:prstGeom>
        </p:spPr>
        <p:txBody>
          <a:bodyPr vert="horz" lIns="91440" tIns="45720" rIns="91440" bIns="45720" rtlCol="0" anchor="ctr"/>
          <a:lstStyle>
            <a:defPPr>
              <a:defRPr lang="en-US"/>
            </a:defPPr>
            <a:lvl1pPr marL="0" algn="ctr" defTabSz="457200" rtl="0" eaLnBrk="1" latinLnBrk="0" hangingPunct="1">
              <a:defRPr lang="en-US" sz="1000" b="1" kern="1200" spc="50" smtClean="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99FFD16-B25A-457E-9C72-CDC3BAF3ACB3}" type="slidenum">
              <a:rPr lang="en-US" smtClean="0"/>
              <a:pPr/>
              <a:t>‹#›</a:t>
            </a:fld>
            <a:endParaRPr lang="en-US" dirty="0"/>
          </a:p>
        </p:txBody>
      </p:sp>
      <p:sp>
        <p:nvSpPr>
          <p:cNvPr id="13" name="TextBox 12">
            <a:extLst>
              <a:ext uri="{FF2B5EF4-FFF2-40B4-BE49-F238E27FC236}">
                <a16:creationId xmlns:a16="http://schemas.microsoft.com/office/drawing/2014/main" id="{5DFD9458-5790-4BC2-B823-153A47381BD7}"/>
              </a:ext>
            </a:extLst>
          </p:cNvPr>
          <p:cNvSpPr txBox="1"/>
          <p:nvPr userDrawn="1"/>
        </p:nvSpPr>
        <p:spPr>
          <a:xfrm>
            <a:off x="381725" y="6449232"/>
            <a:ext cx="3534667" cy="253917"/>
          </a:xfrm>
          <a:prstGeom prst="rect">
            <a:avLst/>
          </a:prstGeom>
          <a:noFill/>
        </p:spPr>
        <p:txBody>
          <a:bodyPr wrap="square" rtlCol="0">
            <a:spAutoFit/>
          </a:bodyPr>
          <a:lstStyle/>
          <a:p>
            <a:r>
              <a:rPr lang="en-US" sz="1000" spc="50" dirty="0">
                <a:solidFill>
                  <a:schemeClr val="tx1"/>
                </a:solidFill>
                <a:latin typeface="Arial" panose="020B0604020202020204" pitchFamily="34" charset="0"/>
                <a:cs typeface="Arial" panose="020B0604020202020204" pitchFamily="34" charset="0"/>
              </a:rPr>
              <a:t>nydohpcptraining.com/events</a:t>
            </a:r>
            <a:endParaRPr lang="en-US" sz="1000" b="1" spc="50" dirty="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B0DA70A-47D9-4444-AB71-63B256F71FC9}"/>
              </a:ext>
            </a:extLst>
          </p:cNvPr>
          <p:cNvCxnSpPr>
            <a:cxnSpLocks/>
          </p:cNvCxnSpPr>
          <p:nvPr userDrawn="1"/>
        </p:nvCxnSpPr>
        <p:spPr>
          <a:xfrm>
            <a:off x="381725" y="6377491"/>
            <a:ext cx="10789920"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58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0115" y="169184"/>
            <a:ext cx="10515600" cy="1325563"/>
          </a:xfrm>
          <a:prstGeom prst="rect">
            <a:avLst/>
          </a:prstGeom>
        </p:spPr>
        <p:txBody>
          <a:bodyPr>
            <a:normAutofit/>
          </a:bodyPr>
          <a:lstStyle>
            <a:lvl1pPr>
              <a:defRPr sz="4000">
                <a:solidFill>
                  <a:srgbClr val="00B050"/>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153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normAutofit/>
          </a:bodyPr>
          <a:lstStyle>
            <a:lvl1pPr>
              <a:defRPr sz="5400">
                <a:solidFill>
                  <a:srgbClr val="00B050"/>
                </a:solidFi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82854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rgbClr val="00B050"/>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5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lvl1pPr>
              <a:defRPr>
                <a:solidFill>
                  <a:srgbClr val="00B050"/>
                </a:solidFi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lgn="l">
              <a:buNone/>
              <a:defRPr sz="2400" b="1">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444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rgbClr val="00B050"/>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1325343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13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B050"/>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980802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noAutofit/>
          </a:bodyPr>
          <a:lstStyle>
            <a:lvl1pPr>
              <a:defRPr sz="4000">
                <a:solidFill>
                  <a:srgbClr val="00B050"/>
                </a:solidFill>
                <a:latin typeface="Arial Black" panose="020B0A04020102020204" pitchFamily="34" charset="0"/>
              </a:defRPr>
            </a:lvl1pPr>
          </a:lstStyle>
          <a:p>
            <a:r>
              <a:rPr lang="en-US" dirty="0"/>
              <a:t>Click to edit Master title style</a:t>
            </a:r>
          </a:p>
        </p:txBody>
      </p:sp>
      <p:sp>
        <p:nvSpPr>
          <p:cNvPr id="4" name="Text Placeholder 3"/>
          <p:cNvSpPr>
            <a:spLocks noGrp="1"/>
          </p:cNvSpPr>
          <p:nvPr>
            <p:ph type="body" sz="half" idx="2"/>
          </p:nvPr>
        </p:nvSpPr>
        <p:spPr>
          <a:xfrm>
            <a:off x="839788" y="2057400"/>
            <a:ext cx="3932237" cy="3811588"/>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448875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4D8E7471-C8F3-4AAF-AB5B-27C324568677}"/>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85000" t="2708" r="3645" b="75995"/>
          <a:stretch/>
        </p:blipFill>
        <p:spPr>
          <a:xfrm>
            <a:off x="11039474" y="87767"/>
            <a:ext cx="1038225" cy="1460497"/>
          </a:xfrm>
          <a:prstGeom prst="rect">
            <a:avLst/>
          </a:prstGeom>
        </p:spPr>
      </p:pic>
      <p:pic>
        <p:nvPicPr>
          <p:cNvPr id="10" name="Picture 9">
            <a:extLst>
              <a:ext uri="{FF2B5EF4-FFF2-40B4-BE49-F238E27FC236}">
                <a16:creationId xmlns:a16="http://schemas.microsoft.com/office/drawing/2014/main" id="{B9F45A51-F1F6-4CF9-BB7D-DB9D2D98EF38}"/>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r="4389" b="-325"/>
          <a:stretch/>
        </p:blipFill>
        <p:spPr>
          <a:xfrm>
            <a:off x="1" y="6311898"/>
            <a:ext cx="12191999" cy="284846"/>
          </a:xfrm>
          <a:prstGeom prst="rect">
            <a:avLst/>
          </a:prstGeom>
        </p:spPr>
      </p:pic>
    </p:spTree>
    <p:extLst>
      <p:ext uri="{BB962C8B-B14F-4D97-AF65-F5344CB8AC3E}">
        <p14:creationId xmlns:p14="http://schemas.microsoft.com/office/powerpoint/2010/main" val="2946683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4.jpe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www.escueladisenosocial.org/la-participacion-en-el-diseno-social/" TargetMode="External"/><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pdx.pressbooks.pub/humanrelations/chapter/prejudice-discrimination-and-stereotyping/" TargetMode="External"/><Relationship Id="rId5" Type="http://schemas.openxmlformats.org/officeDocument/2006/relationships/image" Target="../media/image16.png"/><Relationship Id="rId4" Type="http://schemas.openxmlformats.org/officeDocument/2006/relationships/hyperlink" Target="https://byrdnick.com/archives/14137/debiasing-paper-synthes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hyperlink" Target="http://www.tlcpcp.com/" TargetMode="External"/><Relationship Id="rId4" Type="http://schemas.openxmlformats.org/officeDocument/2006/relationships/hyperlink" Target="http://conservationbytes.com/2013/12/16/work-life-balance-can-academics-achieve-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mailto:ksanchirico@nyalliance.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wmf"/><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l21c.trubox.ca/2016/75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3DF0-BB03-4200-8980-1CF12B0AC218}"/>
              </a:ext>
            </a:extLst>
          </p:cNvPr>
          <p:cNvSpPr>
            <a:spLocks noGrp="1"/>
          </p:cNvSpPr>
          <p:nvPr>
            <p:ph type="title"/>
          </p:nvPr>
        </p:nvSpPr>
        <p:spPr>
          <a:xfrm>
            <a:off x="8643193" y="489507"/>
            <a:ext cx="3091607" cy="5024602"/>
          </a:xfrm>
        </p:spPr>
        <p:txBody>
          <a:bodyPr vert="horz" lIns="91440" tIns="45720" rIns="91440" bIns="45720" rtlCol="0" anchor="b">
            <a:normAutofit fontScale="90000"/>
          </a:bodyPr>
          <a:lstStyle/>
          <a:p>
            <a:r>
              <a:rPr lang="en-US" b="1"/>
              <a:t>Building a Network for Community Mentoring at Transition and Beyond</a:t>
            </a:r>
            <a:endParaRPr lang="en-US" dirty="0">
              <a:solidFill>
                <a:schemeClr val="tx1"/>
              </a:solidFill>
              <a:latin typeface="+mj-lt"/>
            </a:endParaRPr>
          </a:p>
        </p:txBody>
      </p:sp>
      <p:pic>
        <p:nvPicPr>
          <p:cNvPr id="1026" name="Picture 2">
            <a:extLst>
              <a:ext uri="{FF2B5EF4-FFF2-40B4-BE49-F238E27FC236}">
                <a16:creationId xmlns:a16="http://schemas.microsoft.com/office/drawing/2014/main" id="{54E32C94-FB2B-4316-923C-CD7A48AC35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71"/>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AA13C81-E058-4F46-AE81-4E22D58EC019}"/>
              </a:ext>
            </a:extLst>
          </p:cNvPr>
          <p:cNvSpPr/>
          <p:nvPr/>
        </p:nvSpPr>
        <p:spPr>
          <a:xfrm>
            <a:off x="5977217" y="3244334"/>
            <a:ext cx="237566" cy="369332"/>
          </a:xfrm>
          <a:prstGeom prst="rect">
            <a:avLst/>
          </a:prstGeom>
        </p:spPr>
        <p:txBody>
          <a:bodyPr wrap="none">
            <a:spAutoFit/>
          </a:bodyPr>
          <a:lstStyle/>
          <a:p>
            <a:pPr>
              <a:spcAft>
                <a:spcPts val="600"/>
              </a:spcAft>
            </a:pPr>
            <a:r>
              <a:rPr lang="en-US"/>
              <a:t> </a:t>
            </a:r>
          </a:p>
        </p:txBody>
      </p:sp>
      <p:sp>
        <p:nvSpPr>
          <p:cNvPr id="5" name="Rectangle 4">
            <a:extLst>
              <a:ext uri="{FF2B5EF4-FFF2-40B4-BE49-F238E27FC236}">
                <a16:creationId xmlns:a16="http://schemas.microsoft.com/office/drawing/2014/main" id="{915C1312-3AB3-43E1-A2D6-06FD028425FC}"/>
              </a:ext>
            </a:extLst>
          </p:cNvPr>
          <p:cNvSpPr/>
          <p:nvPr/>
        </p:nvSpPr>
        <p:spPr>
          <a:xfrm>
            <a:off x="5977217" y="3244334"/>
            <a:ext cx="237566" cy="369332"/>
          </a:xfrm>
          <a:prstGeom prst="rect">
            <a:avLst/>
          </a:prstGeom>
        </p:spPr>
        <p:txBody>
          <a:bodyPr wrap="none">
            <a:spAutoFit/>
          </a:bodyPr>
          <a:lstStyle/>
          <a:p>
            <a:pPr>
              <a:spcAft>
                <a:spcPts val="600"/>
              </a:spcAft>
            </a:pPr>
            <a:r>
              <a:rPr lang="en-US"/>
              <a:t> </a:t>
            </a:r>
          </a:p>
        </p:txBody>
      </p:sp>
      <p:sp>
        <p:nvSpPr>
          <p:cNvPr id="6" name="Rectangle 5">
            <a:extLst>
              <a:ext uri="{FF2B5EF4-FFF2-40B4-BE49-F238E27FC236}">
                <a16:creationId xmlns:a16="http://schemas.microsoft.com/office/drawing/2014/main" id="{3175170B-B15C-4691-97AC-843C15BE1ADC}"/>
              </a:ext>
            </a:extLst>
          </p:cNvPr>
          <p:cNvSpPr/>
          <p:nvPr/>
        </p:nvSpPr>
        <p:spPr>
          <a:xfrm>
            <a:off x="5977217" y="3244334"/>
            <a:ext cx="237566" cy="369332"/>
          </a:xfrm>
          <a:prstGeom prst="rect">
            <a:avLst/>
          </a:prstGeom>
        </p:spPr>
        <p:txBody>
          <a:bodyPr wrap="none">
            <a:spAutoFit/>
          </a:bodyPr>
          <a:lstStyle/>
          <a:p>
            <a:pPr>
              <a:spcAft>
                <a:spcPts val="600"/>
              </a:spcAft>
            </a:pPr>
            <a:r>
              <a:rPr lang="en-US"/>
              <a:t> </a:t>
            </a:r>
          </a:p>
        </p:txBody>
      </p:sp>
      <p:sp>
        <p:nvSpPr>
          <p:cNvPr id="7" name="Rectangle 6">
            <a:extLst>
              <a:ext uri="{FF2B5EF4-FFF2-40B4-BE49-F238E27FC236}">
                <a16:creationId xmlns:a16="http://schemas.microsoft.com/office/drawing/2014/main" id="{77DFDB59-8301-436E-A2A7-88B5A3EED612}"/>
              </a:ext>
            </a:extLst>
          </p:cNvPr>
          <p:cNvSpPr/>
          <p:nvPr/>
        </p:nvSpPr>
        <p:spPr>
          <a:xfrm>
            <a:off x="5977217" y="3244334"/>
            <a:ext cx="237566" cy="369332"/>
          </a:xfrm>
          <a:prstGeom prst="rect">
            <a:avLst/>
          </a:prstGeom>
        </p:spPr>
        <p:txBody>
          <a:bodyPr wrap="none">
            <a:spAutoFit/>
          </a:bodyPr>
          <a:lstStyle/>
          <a:p>
            <a:pPr>
              <a:spcAft>
                <a:spcPts val="600"/>
              </a:spcAft>
            </a:pPr>
            <a:r>
              <a:rPr lang="en-US"/>
              <a:t> </a:t>
            </a:r>
          </a:p>
        </p:txBody>
      </p:sp>
    </p:spTree>
    <p:extLst>
      <p:ext uri="{BB962C8B-B14F-4D97-AF65-F5344CB8AC3E}">
        <p14:creationId xmlns:p14="http://schemas.microsoft.com/office/powerpoint/2010/main" val="817619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19DB-57AE-4550-BB16-94CE5A7BAFEA}"/>
              </a:ext>
            </a:extLst>
          </p:cNvPr>
          <p:cNvSpPr>
            <a:spLocks noGrp="1"/>
          </p:cNvSpPr>
          <p:nvPr>
            <p:ph type="title"/>
          </p:nvPr>
        </p:nvSpPr>
        <p:spPr>
          <a:xfrm>
            <a:off x="6417733" y="490537"/>
            <a:ext cx="5291663" cy="1628775"/>
          </a:xfrm>
        </p:spPr>
        <p:txBody>
          <a:bodyPr vert="horz" lIns="91440" tIns="45720" rIns="91440" bIns="45720" rtlCol="0" anchor="b">
            <a:normAutofit/>
          </a:bodyPr>
          <a:lstStyle/>
          <a:p>
            <a:pPr>
              <a:spcBef>
                <a:spcPct val="0"/>
              </a:spcBef>
            </a:pPr>
            <a:r>
              <a:rPr lang="en-US" sz="4000"/>
              <a:t>A Culture Of One</a:t>
            </a:r>
            <a:endParaRPr lang="en-US" sz="4000">
              <a:latin typeface="+mj-lt"/>
              <a:ea typeface="+mj-ea"/>
              <a:cs typeface="+mj-cs"/>
            </a:endParaRPr>
          </a:p>
        </p:txBody>
      </p:sp>
      <p:pic>
        <p:nvPicPr>
          <p:cNvPr id="4" name="Content Placeholder 8" descr="A picture containing indoor&#10;&#10;Description automatically generated">
            <a:extLst>
              <a:ext uri="{FF2B5EF4-FFF2-40B4-BE49-F238E27FC236}">
                <a16:creationId xmlns:a16="http://schemas.microsoft.com/office/drawing/2014/main" id="{492A83ED-A1C6-4B14-8241-A2037000E963}"/>
              </a:ext>
            </a:extLst>
          </p:cNvPr>
          <p:cNvPicPr>
            <a:picLocks noGrp="1" noChangeAspect="1"/>
          </p:cNvPicPr>
          <p:nvPr/>
        </p:nvPicPr>
        <p:blipFill rotWithShape="1">
          <a:blip r:embed="rId3">
            <a:extLst>
              <a:ext uri="{837473B0-CC2E-450A-ABE3-18F120FF3D39}">
                <a1611:picAttrSrcUrl xmlns:a1611="http://schemas.microsoft.com/office/drawing/2016/11/main" r:id="rId4"/>
              </a:ext>
            </a:extLst>
          </a:blip>
          <a:srcRect l="20962" r="23470"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10" name="Content Placeholder 6">
            <a:extLst>
              <a:ext uri="{FF2B5EF4-FFF2-40B4-BE49-F238E27FC236}">
                <a16:creationId xmlns:a16="http://schemas.microsoft.com/office/drawing/2014/main" id="{E72FA736-5881-4DD3-AF60-218331D3377D}"/>
              </a:ext>
            </a:extLst>
          </p:cNvPr>
          <p:cNvGraphicFramePr>
            <a:graphicFrameLocks noGrp="1"/>
          </p:cNvGraphicFramePr>
          <p:nvPr>
            <p:extLst>
              <p:ext uri="{D42A27DB-BD31-4B8C-83A1-F6EECF244321}">
                <p14:modId xmlns:p14="http://schemas.microsoft.com/office/powerpoint/2010/main" val="376919871"/>
              </p:ext>
            </p:extLst>
          </p:nvPr>
        </p:nvGraphicFramePr>
        <p:xfrm>
          <a:off x="6417734" y="2286000"/>
          <a:ext cx="5291663" cy="40814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34405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7891-3458-4FEC-8C12-0A80CD3988F3}"/>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kern="1200">
                <a:solidFill>
                  <a:schemeClr val="tx1"/>
                </a:solidFill>
                <a:latin typeface="+mj-lt"/>
                <a:ea typeface="+mj-ea"/>
                <a:cs typeface="+mj-cs"/>
              </a:rPr>
              <a:t>Implicit Bias</a:t>
            </a:r>
          </a:p>
        </p:txBody>
      </p:sp>
      <p:pic>
        <p:nvPicPr>
          <p:cNvPr id="6" name="Picture Placeholder 5" descr="A collage of a person&#10;&#10;Description automatically generated with medium confidence">
            <a:extLst>
              <a:ext uri="{FF2B5EF4-FFF2-40B4-BE49-F238E27FC236}">
                <a16:creationId xmlns:a16="http://schemas.microsoft.com/office/drawing/2014/main" id="{B3EF77C6-E04A-4511-BCBF-9034ECBF4CE6}"/>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tretch/>
        </p:blipFill>
        <p:spPr>
          <a:xfrm>
            <a:off x="5493952" y="2811842"/>
            <a:ext cx="5763400" cy="3562829"/>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3" name="Content Placeholder 2">
            <a:extLst>
              <a:ext uri="{FF2B5EF4-FFF2-40B4-BE49-F238E27FC236}">
                <a16:creationId xmlns:a16="http://schemas.microsoft.com/office/drawing/2014/main" id="{B9F8B639-C038-4C0C-B7DE-B7028813749E}"/>
              </a:ext>
            </a:extLst>
          </p:cNvPr>
          <p:cNvSpPr>
            <a:spLocks noGrp="1"/>
          </p:cNvSpPr>
          <p:nvPr>
            <p:ph type="body" sz="half" idx="4294967295"/>
          </p:nvPr>
        </p:nvSpPr>
        <p:spPr>
          <a:xfrm>
            <a:off x="723646" y="2303202"/>
            <a:ext cx="3092704" cy="38737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buFont typeface="Arial" panose="020B0604020202020204" pitchFamily="34" charset="0"/>
              <a:buChar char="•"/>
            </a:pPr>
            <a:r>
              <a:rPr lang="en-US" sz="2000" dirty="0">
                <a:solidFill>
                  <a:schemeClr val="tx1"/>
                </a:solidFill>
              </a:rPr>
              <a:t>“are attitudes or stereotypes that affect our understanding, actions, and decisions in an </a:t>
            </a:r>
            <a:r>
              <a:rPr lang="en-US" sz="2000" b="1" dirty="0">
                <a:solidFill>
                  <a:schemeClr val="tx1"/>
                </a:solidFill>
              </a:rPr>
              <a:t>unconscious manner</a:t>
            </a:r>
            <a:r>
              <a:rPr lang="en-US" sz="2000" dirty="0">
                <a:solidFill>
                  <a:schemeClr val="tx1"/>
                </a:solidFill>
              </a:rPr>
              <a:t>.  These biases, which encompass both favorable and unfavorable assessments, are </a:t>
            </a:r>
            <a:r>
              <a:rPr lang="en-US" sz="2000" b="1" dirty="0">
                <a:solidFill>
                  <a:schemeClr val="tx1"/>
                </a:solidFill>
              </a:rPr>
              <a:t>activated involuntarily</a:t>
            </a:r>
            <a:r>
              <a:rPr lang="en-US" sz="2000" dirty="0">
                <a:solidFill>
                  <a:schemeClr val="tx1"/>
                </a:solidFill>
              </a:rPr>
              <a:t> and without an individual’s awareness or </a:t>
            </a:r>
            <a:r>
              <a:rPr lang="en-US" sz="2000" b="1" dirty="0">
                <a:solidFill>
                  <a:schemeClr val="tx1"/>
                </a:solidFill>
              </a:rPr>
              <a:t>intentional control</a:t>
            </a:r>
            <a:r>
              <a:rPr lang="en-US" sz="2000" dirty="0">
                <a:solidFill>
                  <a:schemeClr val="tx1"/>
                </a:solidFill>
              </a:rPr>
              <a:t>”</a:t>
            </a:r>
          </a:p>
          <a:p>
            <a:r>
              <a:rPr lang="en-US" sz="2000" dirty="0">
                <a:solidFill>
                  <a:schemeClr val="tx1"/>
                </a:solidFill>
              </a:rPr>
              <a:t>~Kirwan Institute for the Study of Race and Ethnicity, 2015, para 1</a:t>
            </a:r>
          </a:p>
        </p:txBody>
      </p:sp>
      <p:pic>
        <p:nvPicPr>
          <p:cNvPr id="7" name="Picture 6" descr="A group of people holding signs&#10;&#10;Description automatically generated">
            <a:extLst>
              <a:ext uri="{FF2B5EF4-FFF2-40B4-BE49-F238E27FC236}">
                <a16:creationId xmlns:a16="http://schemas.microsoft.com/office/drawing/2014/main" id="{651356A8-B791-401E-ABEC-63A5CAB0EE8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8455" r="-1" b="13953"/>
          <a:stretch/>
        </p:blipFill>
        <p:spPr>
          <a:xfrm>
            <a:off x="6141655" y="119669"/>
            <a:ext cx="5115697" cy="259331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Tree>
    <p:extLst>
      <p:ext uri="{BB962C8B-B14F-4D97-AF65-F5344CB8AC3E}">
        <p14:creationId xmlns:p14="http://schemas.microsoft.com/office/powerpoint/2010/main" val="1555541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71849" y="-785813"/>
            <a:ext cx="10642361" cy="2814649"/>
          </a:xfrm>
        </p:spPr>
        <p:txBody>
          <a:bodyPr>
            <a:normAutofit fontScale="90000"/>
          </a:bodyPr>
          <a:lstStyle/>
          <a:p>
            <a:pPr>
              <a:defRPr/>
            </a:pPr>
            <a:br>
              <a:rPr lang="en-US" b="1" dirty="0"/>
            </a:br>
            <a:br>
              <a:rPr lang="en-US" b="1" dirty="0"/>
            </a:br>
            <a:r>
              <a:rPr lang="en-US" sz="4400" b="1" dirty="0">
                <a:solidFill>
                  <a:srgbClr val="003399"/>
                </a:solidFill>
                <a:latin typeface="+mn-lt"/>
              </a:rPr>
              <a:t>Rituals and Routines</a:t>
            </a:r>
            <a:br>
              <a:rPr lang="en-US" sz="3750" b="1" dirty="0">
                <a:solidFill>
                  <a:srgbClr val="003399"/>
                </a:solidFill>
                <a:latin typeface="+mn-lt"/>
              </a:rPr>
            </a:br>
            <a:r>
              <a:rPr lang="en-US" dirty="0">
                <a:solidFill>
                  <a:srgbClr val="003399"/>
                </a:solidFill>
                <a:latin typeface="+mn-lt"/>
              </a:rPr>
              <a:t>R</a:t>
            </a:r>
            <a:r>
              <a:rPr lang="en-US" i="1" dirty="0">
                <a:solidFill>
                  <a:srgbClr val="003399"/>
                </a:solidFill>
                <a:latin typeface="+mn-lt"/>
              </a:rPr>
              <a:t>ituals guide us through our days and bring consistency, comfort and control</a:t>
            </a:r>
            <a:br>
              <a:rPr lang="en-US" i="1" dirty="0">
                <a:solidFill>
                  <a:srgbClr val="003399"/>
                </a:solidFill>
              </a:rPr>
            </a:br>
            <a:endParaRPr lang="en-US" i="1" dirty="0">
              <a:solidFill>
                <a:srgbClr val="003399"/>
              </a:solidFill>
            </a:endParaRPr>
          </a:p>
        </p:txBody>
      </p:sp>
      <p:sp>
        <p:nvSpPr>
          <p:cNvPr id="432136" name="Content Placeholder 11"/>
          <p:cNvSpPr>
            <a:spLocks noGrp="1"/>
          </p:cNvSpPr>
          <p:nvPr>
            <p:ph idx="1"/>
          </p:nvPr>
        </p:nvSpPr>
        <p:spPr>
          <a:xfrm>
            <a:off x="2214266" y="2428875"/>
            <a:ext cx="7763470" cy="3748088"/>
          </a:xfrm>
        </p:spPr>
        <p:txBody>
          <a:bodyPr/>
          <a:lstStyle/>
          <a:p>
            <a:pPr eaLnBrk="1" hangingPunct="1">
              <a:spcBef>
                <a:spcPct val="0"/>
              </a:spcBef>
            </a:pPr>
            <a:endParaRPr lang="en-US" dirty="0"/>
          </a:p>
          <a:p>
            <a:pPr algn="ctr">
              <a:buFont typeface="Arial" pitchFamily="34" charset="0"/>
              <a:buNone/>
            </a:pPr>
            <a:endParaRPr lang="en-US" dirty="0"/>
          </a:p>
        </p:txBody>
      </p:sp>
      <p:sp>
        <p:nvSpPr>
          <p:cNvPr id="13" name="Rectangle 3"/>
          <p:cNvSpPr txBox="1">
            <a:spLocks noChangeArrowheads="1"/>
          </p:cNvSpPr>
          <p:nvPr/>
        </p:nvSpPr>
        <p:spPr bwMode="auto">
          <a:xfrm>
            <a:off x="1277790" y="2028836"/>
            <a:ext cx="3360113" cy="3757601"/>
          </a:xfrm>
          <a:prstGeom prst="rect">
            <a:avLst/>
          </a:prstGeom>
          <a:noFill/>
          <a:ln w="9525">
            <a:noFill/>
            <a:miter lim="800000"/>
            <a:headEnd/>
            <a:tailEnd/>
          </a:ln>
        </p:spPr>
        <p:txBody>
          <a:bodyPr lIns="89663" tIns="44832" rIns="89663" bIns="44832"/>
          <a:lstStyle/>
          <a:p>
            <a:pPr marL="336228" indent="-336228">
              <a:lnSpc>
                <a:spcPct val="90000"/>
              </a:lnSpc>
              <a:spcBef>
                <a:spcPct val="20000"/>
              </a:spcBef>
              <a:buClr>
                <a:prstClr val="black"/>
              </a:buClr>
              <a:buFontTx/>
              <a:buChar char="•"/>
              <a:defRPr/>
            </a:pPr>
            <a:endParaRPr lang="en-US" sz="3162" dirty="0">
              <a:solidFill>
                <a:prstClr val="black"/>
              </a:solidFill>
              <a:latin typeface="Calibri" panose="020F0502020204030204"/>
              <a:cs typeface="Arial" pitchFamily="34" charset="0"/>
            </a:endParaRPr>
          </a:p>
          <a:p>
            <a:pPr marL="336228" indent="-336228">
              <a:lnSpc>
                <a:spcPct val="90000"/>
              </a:lnSpc>
              <a:spcBef>
                <a:spcPct val="20000"/>
              </a:spcBef>
              <a:buClr>
                <a:srgbClr val="003399"/>
              </a:buClr>
              <a:buFontTx/>
              <a:buChar char="•"/>
              <a:defRPr/>
            </a:pPr>
            <a:r>
              <a:rPr lang="en-US" sz="3162" dirty="0">
                <a:solidFill>
                  <a:srgbClr val="003399"/>
                </a:solidFill>
                <a:latin typeface="Calibri" panose="020F0502020204030204"/>
                <a:cs typeface="Arial" pitchFamily="34" charset="0"/>
              </a:rPr>
              <a:t>Morning </a:t>
            </a:r>
          </a:p>
          <a:p>
            <a:pPr marL="336228" indent="-336228">
              <a:lnSpc>
                <a:spcPct val="90000"/>
              </a:lnSpc>
              <a:spcBef>
                <a:spcPct val="20000"/>
              </a:spcBef>
              <a:buClr>
                <a:srgbClr val="003399"/>
              </a:buClr>
              <a:buFontTx/>
              <a:buChar char="•"/>
              <a:defRPr/>
            </a:pPr>
            <a:r>
              <a:rPr lang="en-US" sz="3162" dirty="0">
                <a:solidFill>
                  <a:srgbClr val="003399"/>
                </a:solidFill>
                <a:latin typeface="Calibri" panose="020F0502020204030204"/>
                <a:cs typeface="Arial" pitchFamily="34" charset="0"/>
              </a:rPr>
              <a:t>Going to bed</a:t>
            </a:r>
          </a:p>
          <a:p>
            <a:pPr marL="336228" indent="-336228">
              <a:lnSpc>
                <a:spcPct val="90000"/>
              </a:lnSpc>
              <a:spcBef>
                <a:spcPct val="20000"/>
              </a:spcBef>
              <a:buClr>
                <a:srgbClr val="003399"/>
              </a:buClr>
              <a:buFontTx/>
              <a:buChar char="•"/>
              <a:defRPr/>
            </a:pPr>
            <a:r>
              <a:rPr lang="en-US" sz="3162" dirty="0">
                <a:solidFill>
                  <a:srgbClr val="003399"/>
                </a:solidFill>
                <a:latin typeface="Calibri" panose="020F0502020204030204"/>
                <a:cs typeface="Arial" pitchFamily="34" charset="0"/>
              </a:rPr>
              <a:t>Mealtimes</a:t>
            </a:r>
          </a:p>
          <a:p>
            <a:pPr marL="336228" indent="-336228">
              <a:lnSpc>
                <a:spcPct val="90000"/>
              </a:lnSpc>
              <a:spcBef>
                <a:spcPct val="20000"/>
              </a:spcBef>
              <a:buClr>
                <a:srgbClr val="003399"/>
              </a:buClr>
              <a:buFontTx/>
              <a:buChar char="•"/>
              <a:defRPr/>
            </a:pPr>
            <a:r>
              <a:rPr lang="en-US" sz="3162" dirty="0">
                <a:solidFill>
                  <a:srgbClr val="003399"/>
                </a:solidFill>
                <a:latin typeface="Calibri" panose="020F0502020204030204"/>
                <a:cs typeface="Arial" pitchFamily="34" charset="0"/>
              </a:rPr>
              <a:t>Transition</a:t>
            </a:r>
          </a:p>
          <a:p>
            <a:pPr marL="336228" indent="-336228">
              <a:lnSpc>
                <a:spcPct val="90000"/>
              </a:lnSpc>
              <a:spcBef>
                <a:spcPct val="20000"/>
              </a:spcBef>
              <a:buClr>
                <a:srgbClr val="003399"/>
              </a:buClr>
              <a:buFontTx/>
              <a:buChar char="•"/>
              <a:defRPr/>
            </a:pPr>
            <a:r>
              <a:rPr lang="en-US" sz="3162" dirty="0">
                <a:solidFill>
                  <a:srgbClr val="003399"/>
                </a:solidFill>
                <a:latin typeface="Calibri" panose="020F0502020204030204"/>
                <a:cs typeface="Arial" pitchFamily="34" charset="0"/>
              </a:rPr>
              <a:t>Birthday</a:t>
            </a:r>
          </a:p>
          <a:p>
            <a:pPr marL="336228" indent="-336228">
              <a:lnSpc>
                <a:spcPct val="90000"/>
              </a:lnSpc>
              <a:spcBef>
                <a:spcPct val="20000"/>
              </a:spcBef>
              <a:buClr>
                <a:srgbClr val="003399"/>
              </a:buClr>
              <a:buFontTx/>
              <a:buChar char="•"/>
              <a:defRPr/>
            </a:pPr>
            <a:r>
              <a:rPr lang="en-US" sz="3162" dirty="0">
                <a:solidFill>
                  <a:srgbClr val="003399"/>
                </a:solidFill>
                <a:latin typeface="Calibri" panose="020F0502020204030204"/>
                <a:cs typeface="Arial" pitchFamily="34" charset="0"/>
              </a:rPr>
              <a:t>Cultural/Holiday</a:t>
            </a:r>
          </a:p>
          <a:p>
            <a:pPr marL="336228" indent="-336228">
              <a:lnSpc>
                <a:spcPct val="90000"/>
              </a:lnSpc>
              <a:spcBef>
                <a:spcPct val="20000"/>
              </a:spcBef>
              <a:buClr>
                <a:prstClr val="black"/>
              </a:buClr>
              <a:defRPr/>
            </a:pPr>
            <a:endParaRPr lang="en-US" sz="3162" dirty="0">
              <a:solidFill>
                <a:srgbClr val="003399"/>
              </a:solidFill>
              <a:latin typeface="Calibri" panose="020F0502020204030204"/>
              <a:cs typeface="Arial" pitchFamily="34" charset="0"/>
            </a:endParaRPr>
          </a:p>
        </p:txBody>
      </p:sp>
      <p:sp>
        <p:nvSpPr>
          <p:cNvPr id="14" name="Rectangle 7"/>
          <p:cNvSpPr>
            <a:spLocks noChangeArrowheads="1"/>
          </p:cNvSpPr>
          <p:nvPr/>
        </p:nvSpPr>
        <p:spPr bwMode="auto">
          <a:xfrm>
            <a:off x="5643844" y="2071687"/>
            <a:ext cx="4344383" cy="3487977"/>
          </a:xfrm>
          <a:prstGeom prst="rect">
            <a:avLst/>
          </a:prstGeom>
          <a:noFill/>
          <a:ln w="9525" algn="ctr">
            <a:noFill/>
            <a:miter lim="800000"/>
            <a:headEnd/>
            <a:tailEnd/>
          </a:ln>
          <a:effectLst/>
        </p:spPr>
        <p:txBody>
          <a:bodyPr wrap="square" lIns="80871" tIns="40435" rIns="80871" bIns="40435">
            <a:spAutoFit/>
          </a:bodyPr>
          <a:lstStyle/>
          <a:p>
            <a:pPr defTabSz="809437">
              <a:spcBef>
                <a:spcPct val="20000"/>
              </a:spcBef>
              <a:buClr>
                <a:srgbClr val="003399"/>
              </a:buClr>
              <a:buSzPct val="75000"/>
              <a:tabLst>
                <a:tab pos="410945" algn="l"/>
              </a:tabLst>
              <a:defRPr/>
            </a:pPr>
            <a:endParaRPr lang="en-US" sz="3162" dirty="0">
              <a:solidFill>
                <a:srgbClr val="003399"/>
              </a:solidFill>
              <a:latin typeface="Calibri" panose="020F0502020204030204"/>
              <a:cs typeface="Arial" pitchFamily="34" charset="0"/>
            </a:endParaRPr>
          </a:p>
          <a:p>
            <a:pPr defTabSz="809437">
              <a:spcBef>
                <a:spcPct val="20000"/>
              </a:spcBef>
              <a:buClr>
                <a:srgbClr val="003399"/>
              </a:buClr>
              <a:buSzPct val="70000"/>
              <a:buFontTx/>
              <a:buChar char="•"/>
              <a:tabLst>
                <a:tab pos="410945" algn="l"/>
              </a:tabLst>
              <a:defRPr/>
            </a:pPr>
            <a:r>
              <a:rPr lang="en-US" sz="3162" dirty="0">
                <a:solidFill>
                  <a:srgbClr val="003399"/>
                </a:solidFill>
                <a:latin typeface="Calibri" panose="020F0502020204030204"/>
                <a:cs typeface="Arial" pitchFamily="34" charset="0"/>
              </a:rPr>
              <a:t> Spiritual</a:t>
            </a:r>
          </a:p>
          <a:p>
            <a:pPr defTabSz="809437">
              <a:spcBef>
                <a:spcPct val="20000"/>
              </a:spcBef>
              <a:buClr>
                <a:srgbClr val="003399"/>
              </a:buClr>
              <a:buSzPct val="70000"/>
              <a:buFontTx/>
              <a:buChar char="•"/>
              <a:tabLst>
                <a:tab pos="410945" algn="l"/>
              </a:tabLst>
              <a:defRPr/>
            </a:pPr>
            <a:r>
              <a:rPr lang="en-US" sz="3162" dirty="0">
                <a:solidFill>
                  <a:srgbClr val="003399"/>
                </a:solidFill>
                <a:latin typeface="Calibri" panose="020F0502020204030204"/>
                <a:cs typeface="Arial" pitchFamily="34" charset="0"/>
              </a:rPr>
              <a:t> Vacation</a:t>
            </a:r>
          </a:p>
          <a:p>
            <a:pPr defTabSz="809437">
              <a:spcBef>
                <a:spcPct val="20000"/>
              </a:spcBef>
              <a:buClr>
                <a:srgbClr val="003399"/>
              </a:buClr>
              <a:buSzPct val="70000"/>
              <a:buFontTx/>
              <a:buChar char="•"/>
              <a:tabLst>
                <a:tab pos="410945" algn="l"/>
              </a:tabLst>
              <a:defRPr/>
            </a:pPr>
            <a:r>
              <a:rPr lang="en-US" sz="3162" dirty="0">
                <a:solidFill>
                  <a:srgbClr val="003399"/>
                </a:solidFill>
                <a:latin typeface="Calibri" panose="020F0502020204030204"/>
                <a:cs typeface="Arial" pitchFamily="34" charset="0"/>
              </a:rPr>
              <a:t> Comfort</a:t>
            </a:r>
          </a:p>
          <a:p>
            <a:pPr defTabSz="809437">
              <a:spcBef>
                <a:spcPct val="20000"/>
              </a:spcBef>
              <a:buClr>
                <a:srgbClr val="003399"/>
              </a:buClr>
              <a:buSzPct val="70000"/>
              <a:buFontTx/>
              <a:buChar char="•"/>
              <a:tabLst>
                <a:tab pos="410945" algn="l"/>
              </a:tabLst>
              <a:defRPr/>
            </a:pPr>
            <a:r>
              <a:rPr lang="en-US" sz="3162" dirty="0">
                <a:solidFill>
                  <a:srgbClr val="003399"/>
                </a:solidFill>
                <a:latin typeface="Calibri" panose="020F0502020204030204"/>
                <a:cs typeface="Arial" pitchFamily="34" charset="0"/>
              </a:rPr>
              <a:t> Celebration</a:t>
            </a:r>
          </a:p>
          <a:p>
            <a:pPr defTabSz="809437">
              <a:spcBef>
                <a:spcPct val="20000"/>
              </a:spcBef>
              <a:buClr>
                <a:srgbClr val="003399"/>
              </a:buClr>
              <a:buSzPct val="70000"/>
              <a:buFontTx/>
              <a:buChar char="•"/>
              <a:tabLst>
                <a:tab pos="410945" algn="l"/>
              </a:tabLst>
              <a:defRPr/>
            </a:pPr>
            <a:r>
              <a:rPr lang="en-US" sz="3162" dirty="0">
                <a:solidFill>
                  <a:srgbClr val="003399"/>
                </a:solidFill>
                <a:latin typeface="Calibri" panose="020F0502020204030204"/>
                <a:cs typeface="Arial" pitchFamily="34" charset="0"/>
              </a:rPr>
              <a:t> Grief/Loss/Illness</a:t>
            </a:r>
          </a:p>
        </p:txBody>
      </p:sp>
    </p:spTree>
    <p:extLst>
      <p:ext uri="{BB962C8B-B14F-4D97-AF65-F5344CB8AC3E}">
        <p14:creationId xmlns:p14="http://schemas.microsoft.com/office/powerpoint/2010/main" val="320426233"/>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A77678-AC48-4B94-A340-B8E71852BC94}"/>
              </a:ext>
            </a:extLst>
          </p:cNvPr>
          <p:cNvPicPr>
            <a:picLocks noChangeAspect="1"/>
          </p:cNvPicPr>
          <p:nvPr/>
        </p:nvPicPr>
        <p:blipFill rotWithShape="1">
          <a:blip r:embed="rId2"/>
          <a:srcRect r="6237"/>
          <a:stretch/>
        </p:blipFill>
        <p:spPr>
          <a:xfrm>
            <a:off x="1" y="9"/>
            <a:ext cx="9679708" cy="6865129"/>
          </a:xfrm>
          <a:prstGeom prst="rect">
            <a:avLst/>
          </a:prstGeom>
        </p:spPr>
      </p:pic>
      <p:sp>
        <p:nvSpPr>
          <p:cNvPr id="2" name="Title 1">
            <a:extLst>
              <a:ext uri="{FF2B5EF4-FFF2-40B4-BE49-F238E27FC236}">
                <a16:creationId xmlns:a16="http://schemas.microsoft.com/office/drawing/2014/main" id="{F00C1B39-DC7E-4AF2-BFC2-5487A294FBDB}"/>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a:solidFill>
                  <a:schemeClr val="tx1"/>
                </a:solidFill>
                <a:latin typeface="+mj-lt"/>
              </a:rPr>
              <a:t> </a:t>
            </a:r>
          </a:p>
        </p:txBody>
      </p:sp>
      <p:graphicFrame>
        <p:nvGraphicFramePr>
          <p:cNvPr id="5" name="Content Placeholder 2">
            <a:extLst>
              <a:ext uri="{FF2B5EF4-FFF2-40B4-BE49-F238E27FC236}">
                <a16:creationId xmlns:a16="http://schemas.microsoft.com/office/drawing/2014/main" id="{D18086EC-F53A-4549-B177-B1CF3CC21A10}"/>
              </a:ext>
            </a:extLst>
          </p:cNvPr>
          <p:cNvGraphicFramePr>
            <a:graphicFrameLocks noGrp="1"/>
          </p:cNvGraphicFramePr>
          <p:nvPr>
            <p:ph idx="1"/>
            <p:extLst>
              <p:ext uri="{D42A27DB-BD31-4B8C-83A1-F6EECF244321}">
                <p14:modId xmlns:p14="http://schemas.microsoft.com/office/powerpoint/2010/main" val="2889786560"/>
              </p:ext>
            </p:extLst>
          </p:nvPr>
        </p:nvGraphicFramePr>
        <p:xfrm>
          <a:off x="7093528" y="1311564"/>
          <a:ext cx="4260272" cy="4865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917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931D-5851-4D76-9A9D-8D17FCA503CE}"/>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6600" kern="1200">
                <a:solidFill>
                  <a:schemeClr val="tx1"/>
                </a:solidFill>
                <a:latin typeface="+mj-lt"/>
                <a:ea typeface="+mj-ea"/>
                <a:cs typeface="+mj-cs"/>
              </a:rPr>
              <a:t>Circle of Support </a:t>
            </a:r>
          </a:p>
        </p:txBody>
      </p:sp>
      <p:pic>
        <p:nvPicPr>
          <p:cNvPr id="4" name="Content Placeholder 3">
            <a:extLst>
              <a:ext uri="{FF2B5EF4-FFF2-40B4-BE49-F238E27FC236}">
                <a16:creationId xmlns:a16="http://schemas.microsoft.com/office/drawing/2014/main" id="{37EDAB23-6FE0-45F3-A255-BF91B8699F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428" b="19760"/>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8" name="Picture 7">
            <a:extLst>
              <a:ext uri="{FF2B5EF4-FFF2-40B4-BE49-F238E27FC236}">
                <a16:creationId xmlns:a16="http://schemas.microsoft.com/office/drawing/2014/main" id="{2B73D953-2CC4-49E0-A9C5-865E3AF5411E}"/>
              </a:ext>
            </a:extLst>
          </p:cNvPr>
          <p:cNvPicPr>
            <a:picLocks noChangeAspect="1"/>
          </p:cNvPicPr>
          <p:nvPr/>
        </p:nvPicPr>
        <p:blipFill rotWithShape="1">
          <a:blip r:embed="rId3">
            <a:extLst>
              <a:ext uri="{28A0092B-C50C-407E-A947-70E740481C1C}">
                <a14:useLocalDpi xmlns:a14="http://schemas.microsoft.com/office/drawing/2010/main" val="0"/>
              </a:ext>
            </a:extLst>
          </a:blip>
          <a:srcRect t="12620" r="1" b="26680"/>
          <a:stretch/>
        </p:blipFill>
        <p:spPr>
          <a:xfrm>
            <a:off x="6019805" y="-224826"/>
            <a:ext cx="6172195" cy="441961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Tree>
    <p:extLst>
      <p:ext uri="{BB962C8B-B14F-4D97-AF65-F5344CB8AC3E}">
        <p14:creationId xmlns:p14="http://schemas.microsoft.com/office/powerpoint/2010/main" val="4018064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9693-362C-4B59-AB72-331404524DA6}"/>
              </a:ext>
            </a:extLst>
          </p:cNvPr>
          <p:cNvSpPr>
            <a:spLocks noGrp="1"/>
          </p:cNvSpPr>
          <p:nvPr>
            <p:ph type="title"/>
          </p:nvPr>
        </p:nvSpPr>
        <p:spPr/>
        <p:txBody>
          <a:bodyPr/>
          <a:lstStyle/>
          <a:p>
            <a:r>
              <a:rPr lang="en-US" dirty="0"/>
              <a:t>Collaboration is Imperative</a:t>
            </a:r>
          </a:p>
        </p:txBody>
      </p:sp>
      <p:sp>
        <p:nvSpPr>
          <p:cNvPr id="5" name="Content Placeholder 4">
            <a:extLst>
              <a:ext uri="{FF2B5EF4-FFF2-40B4-BE49-F238E27FC236}">
                <a16:creationId xmlns:a16="http://schemas.microsoft.com/office/drawing/2014/main" id="{2A412722-6E2C-4879-AF31-40B409443C2F}"/>
              </a:ext>
            </a:extLst>
          </p:cNvPr>
          <p:cNvSpPr>
            <a:spLocks noGrp="1"/>
          </p:cNvSpPr>
          <p:nvPr>
            <p:ph idx="1"/>
          </p:nvPr>
        </p:nvSpPr>
        <p:spPr/>
        <p:txBody>
          <a:bodyPr/>
          <a:lstStyle/>
          <a:p>
            <a:pPr marL="0" indent="0">
              <a:buNone/>
            </a:pPr>
            <a:r>
              <a:rPr lang="en-US" dirty="0"/>
              <a:t> </a:t>
            </a:r>
          </a:p>
        </p:txBody>
      </p:sp>
      <p:sp>
        <p:nvSpPr>
          <p:cNvPr id="4" name="Rectangle 3">
            <a:extLst>
              <a:ext uri="{FF2B5EF4-FFF2-40B4-BE49-F238E27FC236}">
                <a16:creationId xmlns:a16="http://schemas.microsoft.com/office/drawing/2014/main" id="{BE60E6DC-64CF-4CE0-9217-48C3265698A8}"/>
              </a:ext>
            </a:extLst>
          </p:cNvPr>
          <p:cNvSpPr/>
          <p:nvPr/>
        </p:nvSpPr>
        <p:spPr>
          <a:xfrm>
            <a:off x="5977217" y="3244334"/>
            <a:ext cx="237566" cy="369332"/>
          </a:xfrm>
          <a:prstGeom prst="rect">
            <a:avLst/>
          </a:prstGeom>
        </p:spPr>
        <p:txBody>
          <a:bodyPr wrap="none">
            <a:spAutoFit/>
          </a:bodyPr>
          <a:lstStyle/>
          <a:p>
            <a:r>
              <a:rPr lang="en-US" dirty="0"/>
              <a:t> </a:t>
            </a:r>
          </a:p>
        </p:txBody>
      </p:sp>
      <p:pic>
        <p:nvPicPr>
          <p:cNvPr id="3076" name="Picture 4">
            <a:extLst>
              <a:ext uri="{FF2B5EF4-FFF2-40B4-BE49-F238E27FC236}">
                <a16:creationId xmlns:a16="http://schemas.microsoft.com/office/drawing/2014/main" id="{33A1FF19-C661-4D6F-855E-C7E50AA4E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62" y="1236952"/>
            <a:ext cx="9134475" cy="494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984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itle 1"/>
          <p:cNvSpPr txBox="1">
            <a:spLocks/>
          </p:cNvSpPr>
          <p:nvPr/>
        </p:nvSpPr>
        <p:spPr bwMode="auto">
          <a:xfrm>
            <a:off x="3149214" y="4"/>
            <a:ext cx="6880456" cy="1050924"/>
          </a:xfrm>
          <a:prstGeom prst="rect">
            <a:avLst/>
          </a:prstGeom>
          <a:noFill/>
          <a:ln w="9525">
            <a:noFill/>
            <a:miter lim="800000"/>
            <a:headEnd/>
            <a:tailEnd/>
          </a:ln>
        </p:spPr>
        <p:txBody>
          <a:bodyPr lIns="89665" tIns="44834" rIns="89665" bIns="44834" anchor="ctr"/>
          <a:lstStyle/>
          <a:p>
            <a:pPr>
              <a:lnSpc>
                <a:spcPct val="90000"/>
              </a:lnSpc>
            </a:pPr>
            <a:r>
              <a:rPr lang="en-US" sz="3375" dirty="0">
                <a:solidFill>
                  <a:srgbClr val="003399"/>
                </a:solidFill>
                <a:latin typeface="Calibri" pitchFamily="34" charset="0"/>
              </a:rPr>
              <a:t>The </a:t>
            </a:r>
            <a:r>
              <a:rPr lang="en-US" altLang="ja-JP" sz="3375" dirty="0">
                <a:solidFill>
                  <a:srgbClr val="003399"/>
                </a:solidFill>
                <a:latin typeface="Calibri" pitchFamily="34" charset="0"/>
              </a:rPr>
              <a:t>Relationship Map</a:t>
            </a:r>
          </a:p>
        </p:txBody>
      </p:sp>
      <p:pic>
        <p:nvPicPr>
          <p:cNvPr id="406531" name="Picture 6" descr="rmap"/>
          <p:cNvPicPr>
            <a:picLocks noChangeAspect="1" noChangeArrowheads="1"/>
          </p:cNvPicPr>
          <p:nvPr/>
        </p:nvPicPr>
        <p:blipFill>
          <a:blip r:embed="rId3" cstate="print"/>
          <a:srcRect/>
          <a:stretch>
            <a:fillRect/>
          </a:stretch>
        </p:blipFill>
        <p:spPr bwMode="auto">
          <a:xfrm>
            <a:off x="3570991" y="1342601"/>
            <a:ext cx="4668826" cy="4860925"/>
          </a:xfrm>
          <a:prstGeom prst="rect">
            <a:avLst/>
          </a:prstGeom>
          <a:noFill/>
          <a:ln w="9525">
            <a:noFill/>
            <a:miter lim="800000"/>
            <a:headEnd/>
            <a:tailEnd/>
          </a:ln>
        </p:spPr>
      </p:pic>
      <p:sp>
        <p:nvSpPr>
          <p:cNvPr id="406533" name="Text Box 8"/>
          <p:cNvSpPr txBox="1">
            <a:spLocks noChangeArrowheads="1"/>
          </p:cNvSpPr>
          <p:nvPr/>
        </p:nvSpPr>
        <p:spPr bwMode="auto">
          <a:xfrm>
            <a:off x="4655128" y="932873"/>
            <a:ext cx="2214412" cy="553027"/>
          </a:xfrm>
          <a:prstGeom prst="rect">
            <a:avLst/>
          </a:prstGeom>
          <a:solidFill>
            <a:srgbClr val="FFFFFF"/>
          </a:solidFill>
          <a:ln w="9525">
            <a:solidFill>
              <a:srgbClr val="000000"/>
            </a:solidFill>
            <a:miter lim="800000"/>
            <a:headEnd/>
            <a:tailEnd/>
          </a:ln>
        </p:spPr>
        <p:txBody>
          <a:bodyPr lIns="89665" tIns="44834" rIns="89665" bIns="44834"/>
          <a:lstStyle/>
          <a:p>
            <a:pPr algn="ctr">
              <a:spcAft>
                <a:spcPts val="982"/>
              </a:spcAft>
            </a:pPr>
            <a:r>
              <a:rPr lang="en-US" sz="1356" dirty="0">
                <a:solidFill>
                  <a:prstClr val="black"/>
                </a:solidFill>
                <a:latin typeface="Calibri" pitchFamily="34" charset="0"/>
              </a:rPr>
              <a:t>Family</a:t>
            </a:r>
            <a:endParaRPr lang="en-US" sz="1688" dirty="0">
              <a:solidFill>
                <a:prstClr val="black"/>
              </a:solidFill>
            </a:endParaRPr>
          </a:p>
        </p:txBody>
      </p:sp>
      <p:sp>
        <p:nvSpPr>
          <p:cNvPr id="406534" name="Text Box 9"/>
          <p:cNvSpPr txBox="1">
            <a:spLocks noChangeArrowheads="1"/>
          </p:cNvSpPr>
          <p:nvPr/>
        </p:nvSpPr>
        <p:spPr bwMode="auto">
          <a:xfrm>
            <a:off x="951346" y="3200400"/>
            <a:ext cx="1816667" cy="1143000"/>
          </a:xfrm>
          <a:prstGeom prst="rect">
            <a:avLst/>
          </a:prstGeom>
          <a:solidFill>
            <a:srgbClr val="FFFFFF"/>
          </a:solidFill>
          <a:ln w="9525">
            <a:solidFill>
              <a:srgbClr val="000000"/>
            </a:solidFill>
            <a:miter lim="800000"/>
            <a:headEnd/>
            <a:tailEnd/>
          </a:ln>
        </p:spPr>
        <p:txBody>
          <a:bodyPr lIns="89665" tIns="44834" rIns="89665" bIns="44834"/>
          <a:lstStyle/>
          <a:p>
            <a:pPr>
              <a:spcAft>
                <a:spcPts val="982"/>
              </a:spcAft>
            </a:pPr>
            <a:r>
              <a:rPr lang="en-US" sz="1356" dirty="0">
                <a:solidFill>
                  <a:prstClr val="black"/>
                </a:solidFill>
                <a:latin typeface="Calibri" pitchFamily="34" charset="0"/>
              </a:rPr>
              <a:t>People who support me at work or school</a:t>
            </a:r>
            <a:endParaRPr lang="en-US" sz="1688" dirty="0">
              <a:solidFill>
                <a:prstClr val="black"/>
              </a:solidFill>
            </a:endParaRPr>
          </a:p>
        </p:txBody>
      </p:sp>
      <p:sp>
        <p:nvSpPr>
          <p:cNvPr id="406535" name="Text Box 10"/>
          <p:cNvSpPr txBox="1">
            <a:spLocks noChangeArrowheads="1"/>
          </p:cNvSpPr>
          <p:nvPr/>
        </p:nvSpPr>
        <p:spPr bwMode="auto">
          <a:xfrm>
            <a:off x="4590473" y="6040582"/>
            <a:ext cx="2463236" cy="277668"/>
          </a:xfrm>
          <a:prstGeom prst="rect">
            <a:avLst/>
          </a:prstGeom>
          <a:solidFill>
            <a:srgbClr val="FFFFFF"/>
          </a:solidFill>
          <a:ln w="9525">
            <a:solidFill>
              <a:srgbClr val="000000"/>
            </a:solidFill>
            <a:miter lim="800000"/>
            <a:headEnd/>
            <a:tailEnd/>
          </a:ln>
        </p:spPr>
        <p:txBody>
          <a:bodyPr lIns="89665" tIns="44834" rIns="89665" bIns="44834"/>
          <a:lstStyle/>
          <a:p>
            <a:pPr algn="ctr">
              <a:spcAft>
                <a:spcPts val="982"/>
              </a:spcAft>
            </a:pPr>
            <a:r>
              <a:rPr lang="en-US" sz="1356" dirty="0">
                <a:solidFill>
                  <a:prstClr val="black"/>
                </a:solidFill>
                <a:latin typeface="Calibri" pitchFamily="34" charset="0"/>
              </a:rPr>
              <a:t>Friends</a:t>
            </a:r>
            <a:endParaRPr lang="en-US" sz="1688" dirty="0">
              <a:solidFill>
                <a:prstClr val="black"/>
              </a:solidFill>
            </a:endParaRPr>
          </a:p>
        </p:txBody>
      </p:sp>
      <p:sp>
        <p:nvSpPr>
          <p:cNvPr id="406536" name="Text Box 11"/>
          <p:cNvSpPr txBox="1">
            <a:spLocks noChangeArrowheads="1"/>
          </p:cNvSpPr>
          <p:nvPr/>
        </p:nvSpPr>
        <p:spPr bwMode="auto">
          <a:xfrm>
            <a:off x="9042795" y="3048008"/>
            <a:ext cx="1105047" cy="1370013"/>
          </a:xfrm>
          <a:prstGeom prst="rect">
            <a:avLst/>
          </a:prstGeom>
          <a:solidFill>
            <a:srgbClr val="FFFFFF"/>
          </a:solidFill>
          <a:ln w="9525">
            <a:solidFill>
              <a:srgbClr val="000000"/>
            </a:solidFill>
            <a:miter lim="800000"/>
            <a:headEnd/>
            <a:tailEnd/>
          </a:ln>
        </p:spPr>
        <p:txBody>
          <a:bodyPr lIns="89665" tIns="44834" rIns="89665" bIns="44834"/>
          <a:lstStyle/>
          <a:p>
            <a:pPr>
              <a:spcAft>
                <a:spcPts val="982"/>
              </a:spcAft>
            </a:pPr>
            <a:r>
              <a:rPr lang="en-US" sz="1356" dirty="0">
                <a:solidFill>
                  <a:prstClr val="black"/>
                </a:solidFill>
                <a:latin typeface="Calibri" pitchFamily="34" charset="0"/>
              </a:rPr>
              <a:t>People whose job is to support me at home and other places</a:t>
            </a:r>
            <a:endParaRPr lang="en-US" sz="1688" dirty="0">
              <a:solidFill>
                <a:prstClr val="black"/>
              </a:solidFill>
            </a:endParaRPr>
          </a:p>
        </p:txBody>
      </p:sp>
      <p:sp>
        <p:nvSpPr>
          <p:cNvPr id="9" name="Footer Placeholder 8"/>
          <p:cNvSpPr>
            <a:spLocks noGrp="1"/>
          </p:cNvSpPr>
          <p:nvPr>
            <p:ph type="ftr" sz="quarter" idx="11"/>
          </p:nvPr>
        </p:nvSpPr>
        <p:spPr>
          <a:xfrm>
            <a:off x="0" y="6318250"/>
            <a:ext cx="8802688" cy="850900"/>
          </a:xfrm>
          <a:prstGeom prst="rect">
            <a:avLst/>
          </a:prstGeom>
        </p:spPr>
        <p:txBody>
          <a:bodyPr vert="horz" lIns="91440" tIns="45720" rIns="91440" bIns="45720" rtlCol="0" anchor="ctr"/>
          <a:lstStyle>
            <a:defPPr>
              <a:defRPr lang="en-US"/>
            </a:defPPr>
            <a:lvl1pPr algn="ctr" rtl="0" fontAlgn="base">
              <a:spcBef>
                <a:spcPct val="0"/>
              </a:spcBef>
              <a:spcAft>
                <a:spcPct val="0"/>
              </a:spcAft>
              <a:defRPr sz="945" b="1" kern="1200">
                <a:solidFill>
                  <a:schemeClr val="tx1">
                    <a:tint val="75000"/>
                  </a:schemeClr>
                </a:solidFill>
                <a:latin typeface="Verdana" pitchFamily="34" charset="0"/>
                <a:ea typeface="MS PGothic" pitchFamily="34" charset="-128"/>
                <a:cs typeface="+mn-cs"/>
              </a:defRPr>
            </a:lvl1pPr>
            <a:lvl2pPr marL="483263" algn="l" rtl="0" fontAlgn="base">
              <a:spcBef>
                <a:spcPct val="0"/>
              </a:spcBef>
              <a:spcAft>
                <a:spcPct val="0"/>
              </a:spcAft>
              <a:defRPr b="1" kern="1200">
                <a:solidFill>
                  <a:schemeClr val="tx1"/>
                </a:solidFill>
                <a:latin typeface="Verdana" pitchFamily="34" charset="0"/>
                <a:ea typeface="MS PGothic" pitchFamily="34" charset="-128"/>
                <a:cs typeface="+mn-cs"/>
              </a:defRPr>
            </a:lvl2pPr>
            <a:lvl3pPr marL="966526" algn="l" rtl="0" fontAlgn="base">
              <a:spcBef>
                <a:spcPct val="0"/>
              </a:spcBef>
              <a:spcAft>
                <a:spcPct val="0"/>
              </a:spcAft>
              <a:defRPr b="1" kern="1200">
                <a:solidFill>
                  <a:schemeClr val="tx1"/>
                </a:solidFill>
                <a:latin typeface="Verdana" pitchFamily="34" charset="0"/>
                <a:ea typeface="MS PGothic" pitchFamily="34" charset="-128"/>
                <a:cs typeface="+mn-cs"/>
              </a:defRPr>
            </a:lvl3pPr>
            <a:lvl4pPr marL="1449788" algn="l" rtl="0" fontAlgn="base">
              <a:spcBef>
                <a:spcPct val="0"/>
              </a:spcBef>
              <a:spcAft>
                <a:spcPct val="0"/>
              </a:spcAft>
              <a:defRPr b="1" kern="1200">
                <a:solidFill>
                  <a:schemeClr val="tx1"/>
                </a:solidFill>
                <a:latin typeface="Verdana" pitchFamily="34" charset="0"/>
                <a:ea typeface="MS PGothic" pitchFamily="34" charset="-128"/>
                <a:cs typeface="+mn-cs"/>
              </a:defRPr>
            </a:lvl4pPr>
            <a:lvl5pPr marL="1933052" algn="l" rtl="0" fontAlgn="base">
              <a:spcBef>
                <a:spcPct val="0"/>
              </a:spcBef>
              <a:spcAft>
                <a:spcPct val="0"/>
              </a:spcAft>
              <a:defRPr b="1" kern="1200">
                <a:solidFill>
                  <a:schemeClr val="tx1"/>
                </a:solidFill>
                <a:latin typeface="Verdana" pitchFamily="34" charset="0"/>
                <a:ea typeface="MS PGothic" pitchFamily="34" charset="-128"/>
                <a:cs typeface="+mn-cs"/>
              </a:defRPr>
            </a:lvl5pPr>
            <a:lvl6pPr marL="2416316" algn="l" defTabSz="966526" rtl="0" eaLnBrk="1" latinLnBrk="0" hangingPunct="1">
              <a:defRPr b="1" kern="1200">
                <a:solidFill>
                  <a:schemeClr val="tx1"/>
                </a:solidFill>
                <a:latin typeface="Verdana" pitchFamily="34" charset="0"/>
                <a:ea typeface="MS PGothic" pitchFamily="34" charset="-128"/>
                <a:cs typeface="+mn-cs"/>
              </a:defRPr>
            </a:lvl6pPr>
            <a:lvl7pPr marL="2899579" algn="l" defTabSz="966526" rtl="0" eaLnBrk="1" latinLnBrk="0" hangingPunct="1">
              <a:defRPr b="1" kern="1200">
                <a:solidFill>
                  <a:schemeClr val="tx1"/>
                </a:solidFill>
                <a:latin typeface="Verdana" pitchFamily="34" charset="0"/>
                <a:ea typeface="MS PGothic" pitchFamily="34" charset="-128"/>
                <a:cs typeface="+mn-cs"/>
              </a:defRPr>
            </a:lvl7pPr>
            <a:lvl8pPr marL="3382842" algn="l" defTabSz="966526" rtl="0" eaLnBrk="1" latinLnBrk="0" hangingPunct="1">
              <a:defRPr b="1" kern="1200">
                <a:solidFill>
                  <a:schemeClr val="tx1"/>
                </a:solidFill>
                <a:latin typeface="Verdana" pitchFamily="34" charset="0"/>
                <a:ea typeface="MS PGothic" pitchFamily="34" charset="-128"/>
                <a:cs typeface="+mn-cs"/>
              </a:defRPr>
            </a:lvl8pPr>
            <a:lvl9pPr marL="3866104" algn="l" defTabSz="966526" rtl="0" eaLnBrk="1" latinLnBrk="0" hangingPunct="1">
              <a:defRPr b="1" kern="1200">
                <a:solidFill>
                  <a:schemeClr val="tx1"/>
                </a:solidFill>
                <a:latin typeface="Verdana" pitchFamily="34" charset="0"/>
                <a:ea typeface="MS PGothic" pitchFamily="34" charset="-128"/>
                <a:cs typeface="+mn-cs"/>
              </a:defRPr>
            </a:lvl9pPr>
          </a:lstStyle>
          <a:p>
            <a:pPr>
              <a:defRPr/>
            </a:pPr>
            <a:r>
              <a:rPr lang="en-US" dirty="0">
                <a:solidFill>
                  <a:prstClr val="black">
                    <a:tint val="75000"/>
                  </a:prstClr>
                </a:solidFill>
              </a:rPr>
              <a:t>2015 Support Development Associates, LLC and The Learning Community for Person Centered Practices</a:t>
            </a:r>
            <a:endParaRPr lang="en-US" dirty="0">
              <a:solidFill>
                <a:srgbClr val="7F7F7F"/>
              </a:solidFill>
            </a:endParaRPr>
          </a:p>
        </p:txBody>
      </p:sp>
    </p:spTree>
    <p:extLst>
      <p:ext uri="{BB962C8B-B14F-4D97-AF65-F5344CB8AC3E}">
        <p14:creationId xmlns:p14="http://schemas.microsoft.com/office/powerpoint/2010/main" val="35591885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water, man, sitting&#10;&#10;Description automatically generated">
            <a:extLst>
              <a:ext uri="{FF2B5EF4-FFF2-40B4-BE49-F238E27FC236}">
                <a16:creationId xmlns:a16="http://schemas.microsoft.com/office/drawing/2014/main" id="{49EC9AE2-8D51-4536-976A-9A8B43E88A57}"/>
              </a:ext>
            </a:extLst>
          </p:cNvPr>
          <p:cNvPicPr>
            <a:picLocks noChangeAspect="1"/>
          </p:cNvPicPr>
          <p:nvPr/>
        </p:nvPicPr>
        <p:blipFill rotWithShape="1">
          <a:blip r:embed="rId3" cstate="print">
            <a:alphaModFix amt="47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094"/>
          <a:stretch/>
        </p:blipFill>
        <p:spPr>
          <a:xfrm>
            <a:off x="152400" y="0"/>
            <a:ext cx="12039600" cy="6869420"/>
          </a:xfrm>
          <a:prstGeom prst="rect">
            <a:avLst/>
          </a:prstGeom>
        </p:spPr>
      </p:pic>
      <p:sp>
        <p:nvSpPr>
          <p:cNvPr id="4" name="Title 3">
            <a:extLst>
              <a:ext uri="{FF2B5EF4-FFF2-40B4-BE49-F238E27FC236}">
                <a16:creationId xmlns:a16="http://schemas.microsoft.com/office/drawing/2014/main" id="{CCFFCF11-182D-482F-A721-AF5E70BFDF3D}"/>
              </a:ext>
            </a:extLst>
          </p:cNvPr>
          <p:cNvSpPr>
            <a:spLocks noGrp="1"/>
          </p:cNvSpPr>
          <p:nvPr>
            <p:ph type="title"/>
          </p:nvPr>
        </p:nvSpPr>
        <p:spPr>
          <a:xfrm>
            <a:off x="2666999" y="365125"/>
            <a:ext cx="9125309" cy="1235075"/>
          </a:xfrm>
        </p:spPr>
        <p:txBody>
          <a:bodyPr/>
          <a:lstStyle/>
          <a:p>
            <a:r>
              <a:rPr lang="en-US" dirty="0"/>
              <a:t>Important To			Important For	</a:t>
            </a:r>
          </a:p>
        </p:txBody>
      </p:sp>
      <p:sp>
        <p:nvSpPr>
          <p:cNvPr id="6" name="TextBox 5">
            <a:extLst>
              <a:ext uri="{FF2B5EF4-FFF2-40B4-BE49-F238E27FC236}">
                <a16:creationId xmlns:a16="http://schemas.microsoft.com/office/drawing/2014/main" id="{36B5D1A5-7604-481E-BEBE-324508DB1C3C}"/>
              </a:ext>
            </a:extLst>
          </p:cNvPr>
          <p:cNvSpPr txBox="1"/>
          <p:nvPr/>
        </p:nvSpPr>
        <p:spPr>
          <a:xfrm>
            <a:off x="297362" y="2665938"/>
            <a:ext cx="11782720" cy="3785652"/>
          </a:xfrm>
          <a:prstGeom prst="rect">
            <a:avLst/>
          </a:prstGeom>
          <a:noFill/>
        </p:spPr>
        <p:txBody>
          <a:bodyPr wrap="square" rtlCol="0">
            <a:spAutoFit/>
          </a:bodyPr>
          <a:lstStyle/>
          <a:p>
            <a:pPr algn="ctr"/>
            <a:r>
              <a:rPr lang="en-US" sz="4000" b="1" dirty="0">
                <a:solidFill>
                  <a:schemeClr val="tx1">
                    <a:lumMod val="95000"/>
                    <a:lumOff val="5000"/>
                  </a:schemeClr>
                </a:solidFill>
              </a:rPr>
              <a:t>A good person-centered plan </a:t>
            </a:r>
          </a:p>
          <a:p>
            <a:pPr algn="ctr"/>
            <a:r>
              <a:rPr lang="en-US" sz="4000" b="1" dirty="0">
                <a:solidFill>
                  <a:schemeClr val="tx1">
                    <a:lumMod val="95000"/>
                    <a:lumOff val="5000"/>
                  </a:schemeClr>
                </a:solidFill>
              </a:rPr>
              <a:t>describes the </a:t>
            </a:r>
            <a:r>
              <a:rPr lang="en-US" sz="4000" b="1" u="sng" dirty="0">
                <a:solidFill>
                  <a:schemeClr val="tx1">
                    <a:lumMod val="95000"/>
                    <a:lumOff val="5000"/>
                  </a:schemeClr>
                </a:solidFill>
              </a:rPr>
              <a:t>balance</a:t>
            </a:r>
            <a:r>
              <a:rPr lang="en-US" sz="4000" b="1" dirty="0">
                <a:solidFill>
                  <a:schemeClr val="tx1">
                    <a:lumMod val="95000"/>
                    <a:lumOff val="5000"/>
                  </a:schemeClr>
                </a:solidFill>
              </a:rPr>
              <a:t> from the person’s perspective, </a:t>
            </a:r>
          </a:p>
          <a:p>
            <a:pPr algn="ctr"/>
            <a:r>
              <a:rPr lang="en-US" sz="4000" b="1" dirty="0">
                <a:solidFill>
                  <a:schemeClr val="tx1">
                    <a:lumMod val="95000"/>
                    <a:lumOff val="5000"/>
                  </a:schemeClr>
                </a:solidFill>
                <a:cs typeface="Arial"/>
              </a:rPr>
              <a:t>and describes the </a:t>
            </a:r>
            <a:r>
              <a:rPr lang="en-US" sz="4000" b="1" u="sng" dirty="0">
                <a:solidFill>
                  <a:schemeClr val="tx1">
                    <a:lumMod val="95000"/>
                    <a:lumOff val="5000"/>
                  </a:schemeClr>
                </a:solidFill>
                <a:cs typeface="Arial"/>
              </a:rPr>
              <a:t>supports and services</a:t>
            </a:r>
            <a:r>
              <a:rPr lang="en-US" sz="4000" b="1" dirty="0">
                <a:solidFill>
                  <a:schemeClr val="tx1">
                    <a:lumMod val="95000"/>
                    <a:lumOff val="5000"/>
                  </a:schemeClr>
                </a:solidFill>
                <a:cs typeface="Arial"/>
              </a:rPr>
              <a:t> that can help the person have </a:t>
            </a:r>
            <a:endParaRPr lang="en-US" sz="4000" b="1" dirty="0">
              <a:solidFill>
                <a:schemeClr val="tx1">
                  <a:lumMod val="95000"/>
                  <a:lumOff val="5000"/>
                </a:schemeClr>
              </a:solidFill>
            </a:endParaRPr>
          </a:p>
          <a:p>
            <a:pPr algn="ctr"/>
            <a:r>
              <a:rPr lang="en-US" sz="4000" b="1" dirty="0">
                <a:solidFill>
                  <a:schemeClr val="tx1">
                    <a:lumMod val="95000"/>
                    <a:lumOff val="5000"/>
                  </a:schemeClr>
                </a:solidFill>
              </a:rPr>
              <a:t>that </a:t>
            </a:r>
            <a:r>
              <a:rPr lang="en-US" sz="4000" b="1" u="sng" dirty="0">
                <a:solidFill>
                  <a:schemeClr val="tx1">
                    <a:lumMod val="95000"/>
                    <a:lumOff val="5000"/>
                  </a:schemeClr>
                </a:solidFill>
              </a:rPr>
              <a:t>balance in their life</a:t>
            </a:r>
            <a:r>
              <a:rPr lang="en-US" sz="4000" b="1" dirty="0">
                <a:solidFill>
                  <a:schemeClr val="tx1">
                    <a:lumMod val="95000"/>
                    <a:lumOff val="5000"/>
                  </a:schemeClr>
                </a:solidFill>
              </a:rPr>
              <a:t>.</a:t>
            </a:r>
          </a:p>
        </p:txBody>
      </p:sp>
      <p:sp>
        <p:nvSpPr>
          <p:cNvPr id="7" name="TextBox 6">
            <a:extLst>
              <a:ext uri="{FF2B5EF4-FFF2-40B4-BE49-F238E27FC236}">
                <a16:creationId xmlns:a16="http://schemas.microsoft.com/office/drawing/2014/main" id="{44A47631-F5FA-4B33-B8C3-DA616F420CE3}"/>
              </a:ext>
            </a:extLst>
          </p:cNvPr>
          <p:cNvSpPr txBox="1"/>
          <p:nvPr/>
        </p:nvSpPr>
        <p:spPr>
          <a:xfrm>
            <a:off x="3100617" y="6432004"/>
            <a:ext cx="6176210" cy="338554"/>
          </a:xfrm>
          <a:prstGeom prst="rect">
            <a:avLst/>
          </a:prstGeom>
          <a:noFill/>
        </p:spPr>
        <p:txBody>
          <a:bodyPr wrap="square">
            <a:spAutoFit/>
          </a:bodyPr>
          <a:lstStyle/>
          <a:p>
            <a:pPr lvl="0"/>
            <a:r>
              <a:rPr lang="en-US" sz="1600" dirty="0">
                <a:solidFill>
                  <a:srgbClr val="3B3B3B"/>
                </a:solidFill>
              </a:rPr>
              <a:t>By permission of TLCPCP (</a:t>
            </a:r>
            <a:r>
              <a:rPr lang="en-US" sz="1600" dirty="0">
                <a:solidFill>
                  <a:srgbClr val="3B3B3B"/>
                </a:solidFill>
                <a:hlinkClick r:id="rId5">
                  <a:extLst>
                    <a:ext uri="{A12FA001-AC4F-418D-AE19-62706E023703}">
                      <ahyp:hlinkClr xmlns:ahyp="http://schemas.microsoft.com/office/drawing/2018/hyperlinkcolor" val="tx"/>
                    </a:ext>
                  </a:extLst>
                </a:hlinkClick>
              </a:rPr>
              <a:t>www.tlcpcp.com</a:t>
            </a:r>
            <a:r>
              <a:rPr lang="en-US" sz="1600" dirty="0">
                <a:solidFill>
                  <a:srgbClr val="3B3B3B"/>
                </a:solidFill>
              </a:rPr>
              <a:t>) and SDA , LLC 2019</a:t>
            </a:r>
          </a:p>
        </p:txBody>
      </p:sp>
    </p:spTree>
    <p:extLst>
      <p:ext uri="{BB962C8B-B14F-4D97-AF65-F5344CB8AC3E}">
        <p14:creationId xmlns:p14="http://schemas.microsoft.com/office/powerpoint/2010/main" val="921020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73" y="529411"/>
            <a:ext cx="9654463" cy="1161277"/>
          </a:xfrm>
        </p:spPr>
        <p:txBody>
          <a:bodyPr>
            <a:normAutofit/>
          </a:bodyPr>
          <a:lstStyle/>
          <a:p>
            <a:pPr>
              <a:defRPr/>
            </a:pPr>
            <a:r>
              <a:rPr lang="en-US" sz="3000" b="1" dirty="0">
                <a:solidFill>
                  <a:srgbClr val="030F46"/>
                </a:solidFill>
                <a:latin typeface="+mn-lt"/>
              </a:rPr>
              <a:t>    </a:t>
            </a:r>
            <a:r>
              <a:rPr lang="en-US" sz="3375" b="1" dirty="0">
                <a:solidFill>
                  <a:srgbClr val="003399"/>
                </a:solidFill>
                <a:latin typeface="+mn-lt"/>
              </a:rPr>
              <a:t>All Choice with No Responsibility</a:t>
            </a:r>
          </a:p>
        </p:txBody>
      </p:sp>
      <p:pic>
        <p:nvPicPr>
          <p:cNvPr id="2560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54624" y="1219201"/>
            <a:ext cx="8399350" cy="4589917"/>
          </a:xfrm>
        </p:spPr>
      </p:pic>
      <p:sp>
        <p:nvSpPr>
          <p:cNvPr id="4" name="Footer Placeholder 3"/>
          <p:cNvSpPr>
            <a:spLocks noGrp="1"/>
          </p:cNvSpPr>
          <p:nvPr>
            <p:ph type="ftr" sz="quarter" idx="11"/>
          </p:nvPr>
        </p:nvSpPr>
        <p:spPr>
          <a:xfrm>
            <a:off x="3159125" y="6253163"/>
            <a:ext cx="9032875" cy="915987"/>
          </a:xfrm>
          <a:prstGeom prst="rect">
            <a:avLst/>
          </a:prstGeom>
        </p:spPr>
        <p:txBody>
          <a:bodyPr vert="horz" lIns="91440" tIns="45720" rIns="91440" bIns="45720" rtlCol="0" anchor="ctr"/>
          <a:lstStyle>
            <a:defPPr>
              <a:defRPr lang="en-US"/>
            </a:defPPr>
            <a:lvl1pPr algn="ctr" rtl="0" fontAlgn="base">
              <a:spcBef>
                <a:spcPct val="0"/>
              </a:spcBef>
              <a:spcAft>
                <a:spcPct val="0"/>
              </a:spcAft>
              <a:defRPr sz="945" b="1" kern="1200">
                <a:solidFill>
                  <a:schemeClr val="tx1">
                    <a:tint val="75000"/>
                  </a:schemeClr>
                </a:solidFill>
                <a:latin typeface="Verdana" pitchFamily="34" charset="0"/>
                <a:ea typeface="MS PGothic" pitchFamily="34" charset="-128"/>
                <a:cs typeface="+mn-cs"/>
              </a:defRPr>
            </a:lvl1pPr>
            <a:lvl2pPr marL="483263" algn="l" rtl="0" fontAlgn="base">
              <a:spcBef>
                <a:spcPct val="0"/>
              </a:spcBef>
              <a:spcAft>
                <a:spcPct val="0"/>
              </a:spcAft>
              <a:defRPr b="1" kern="1200">
                <a:solidFill>
                  <a:schemeClr val="tx1"/>
                </a:solidFill>
                <a:latin typeface="Verdana" pitchFamily="34" charset="0"/>
                <a:ea typeface="MS PGothic" pitchFamily="34" charset="-128"/>
                <a:cs typeface="+mn-cs"/>
              </a:defRPr>
            </a:lvl2pPr>
            <a:lvl3pPr marL="966526" algn="l" rtl="0" fontAlgn="base">
              <a:spcBef>
                <a:spcPct val="0"/>
              </a:spcBef>
              <a:spcAft>
                <a:spcPct val="0"/>
              </a:spcAft>
              <a:defRPr b="1" kern="1200">
                <a:solidFill>
                  <a:schemeClr val="tx1"/>
                </a:solidFill>
                <a:latin typeface="Verdana" pitchFamily="34" charset="0"/>
                <a:ea typeface="MS PGothic" pitchFamily="34" charset="-128"/>
                <a:cs typeface="+mn-cs"/>
              </a:defRPr>
            </a:lvl3pPr>
            <a:lvl4pPr marL="1449788" algn="l" rtl="0" fontAlgn="base">
              <a:spcBef>
                <a:spcPct val="0"/>
              </a:spcBef>
              <a:spcAft>
                <a:spcPct val="0"/>
              </a:spcAft>
              <a:defRPr b="1" kern="1200">
                <a:solidFill>
                  <a:schemeClr val="tx1"/>
                </a:solidFill>
                <a:latin typeface="Verdana" pitchFamily="34" charset="0"/>
                <a:ea typeface="MS PGothic" pitchFamily="34" charset="-128"/>
                <a:cs typeface="+mn-cs"/>
              </a:defRPr>
            </a:lvl4pPr>
            <a:lvl5pPr marL="1933052" algn="l" rtl="0" fontAlgn="base">
              <a:spcBef>
                <a:spcPct val="0"/>
              </a:spcBef>
              <a:spcAft>
                <a:spcPct val="0"/>
              </a:spcAft>
              <a:defRPr b="1" kern="1200">
                <a:solidFill>
                  <a:schemeClr val="tx1"/>
                </a:solidFill>
                <a:latin typeface="Verdana" pitchFamily="34" charset="0"/>
                <a:ea typeface="MS PGothic" pitchFamily="34" charset="-128"/>
                <a:cs typeface="+mn-cs"/>
              </a:defRPr>
            </a:lvl5pPr>
            <a:lvl6pPr marL="2416316" algn="l" defTabSz="966526" rtl="0" eaLnBrk="1" latinLnBrk="0" hangingPunct="1">
              <a:defRPr b="1" kern="1200">
                <a:solidFill>
                  <a:schemeClr val="tx1"/>
                </a:solidFill>
                <a:latin typeface="Verdana" pitchFamily="34" charset="0"/>
                <a:ea typeface="MS PGothic" pitchFamily="34" charset="-128"/>
                <a:cs typeface="+mn-cs"/>
              </a:defRPr>
            </a:lvl6pPr>
            <a:lvl7pPr marL="2899579" algn="l" defTabSz="966526" rtl="0" eaLnBrk="1" latinLnBrk="0" hangingPunct="1">
              <a:defRPr b="1" kern="1200">
                <a:solidFill>
                  <a:schemeClr val="tx1"/>
                </a:solidFill>
                <a:latin typeface="Verdana" pitchFamily="34" charset="0"/>
                <a:ea typeface="MS PGothic" pitchFamily="34" charset="-128"/>
                <a:cs typeface="+mn-cs"/>
              </a:defRPr>
            </a:lvl7pPr>
            <a:lvl8pPr marL="3382842" algn="l" defTabSz="966526" rtl="0" eaLnBrk="1" latinLnBrk="0" hangingPunct="1">
              <a:defRPr b="1" kern="1200">
                <a:solidFill>
                  <a:schemeClr val="tx1"/>
                </a:solidFill>
                <a:latin typeface="Verdana" pitchFamily="34" charset="0"/>
                <a:ea typeface="MS PGothic" pitchFamily="34" charset="-128"/>
                <a:cs typeface="+mn-cs"/>
              </a:defRPr>
            </a:lvl8pPr>
            <a:lvl9pPr marL="3866104" algn="l" defTabSz="966526" rtl="0" eaLnBrk="1" latinLnBrk="0" hangingPunct="1">
              <a:defRPr b="1" kern="1200">
                <a:solidFill>
                  <a:schemeClr val="tx1"/>
                </a:solidFill>
                <a:latin typeface="Verdana" pitchFamily="34" charset="0"/>
                <a:ea typeface="MS PGothic" pitchFamily="34" charset="-128"/>
                <a:cs typeface="+mn-cs"/>
              </a:defRPr>
            </a:lvl9pPr>
          </a:lstStyle>
          <a:p>
            <a:pPr>
              <a:defRPr/>
            </a:pPr>
            <a:r>
              <a:rPr lang="en-US" dirty="0">
                <a:solidFill>
                  <a:prstClr val="black">
                    <a:tint val="75000"/>
                  </a:prstClr>
                </a:solidFill>
              </a:rPr>
              <a:t>2015 Support Development Associates, LLC and The Learning Community for Person Centered Practices</a:t>
            </a:r>
          </a:p>
        </p:txBody>
      </p:sp>
      <p:sp>
        <p:nvSpPr>
          <p:cNvPr id="3" name="Rectangle 2"/>
          <p:cNvSpPr/>
          <p:nvPr/>
        </p:nvSpPr>
        <p:spPr>
          <a:xfrm rot="899720">
            <a:off x="2741748" y="1652775"/>
            <a:ext cx="1428469" cy="819583"/>
          </a:xfrm>
          <a:prstGeom prst="rect">
            <a:avLst/>
          </a:prstGeom>
          <a:noFill/>
        </p:spPr>
        <p:txBody>
          <a:bodyPr wrap="none">
            <a:spAutoFit/>
          </a:bodyPr>
          <a:lstStyle/>
          <a:p>
            <a:pPr algn="ctr">
              <a:defRPr/>
            </a:pPr>
            <a:r>
              <a:rPr lang="en-US" sz="2363"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Important</a:t>
            </a:r>
          </a:p>
          <a:p>
            <a:pPr algn="ctr">
              <a:defRPr/>
            </a:pPr>
            <a:r>
              <a:rPr lang="en-US" sz="2363"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For</a:t>
            </a:r>
          </a:p>
        </p:txBody>
      </p:sp>
      <p:sp>
        <p:nvSpPr>
          <p:cNvPr id="5" name="Rectangle 4"/>
          <p:cNvSpPr/>
          <p:nvPr/>
        </p:nvSpPr>
        <p:spPr>
          <a:xfrm rot="899720">
            <a:off x="8112307" y="2971185"/>
            <a:ext cx="2050369" cy="1183144"/>
          </a:xfrm>
          <a:prstGeom prst="rect">
            <a:avLst/>
          </a:prstGeom>
          <a:noFill/>
        </p:spPr>
        <p:txBody>
          <a:bodyPr wrap="none">
            <a:spAutoFit/>
          </a:bodyPr>
          <a:lstStyle/>
          <a:p>
            <a:pPr algn="ctr">
              <a:defRPr/>
            </a:pPr>
            <a:r>
              <a:rPr lang="en-US" sz="3544"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Important</a:t>
            </a:r>
          </a:p>
          <a:p>
            <a:pPr algn="ctr">
              <a:defRPr/>
            </a:pPr>
            <a:r>
              <a:rPr lang="en-US" sz="3544"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To</a:t>
            </a:r>
          </a:p>
        </p:txBody>
      </p:sp>
      <p:sp>
        <p:nvSpPr>
          <p:cNvPr id="6" name="TextBox 5"/>
          <p:cNvSpPr txBox="1">
            <a:spLocks noChangeArrowheads="1"/>
          </p:cNvSpPr>
          <p:nvPr/>
        </p:nvSpPr>
        <p:spPr bwMode="auto">
          <a:xfrm>
            <a:off x="8346282" y="4156364"/>
            <a:ext cx="2746591" cy="20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spcBef>
                <a:spcPct val="0"/>
              </a:spcBef>
            </a:pPr>
            <a:r>
              <a:rPr lang="en-US" altLang="en-US" sz="1772" dirty="0">
                <a:solidFill>
                  <a:srgbClr val="FF0000"/>
                </a:solidFill>
                <a:latin typeface="Arial" panose="020B0604020202020204" pitchFamily="34" charset="0"/>
              </a:rPr>
              <a:t>People</a:t>
            </a:r>
          </a:p>
          <a:p>
            <a:pPr>
              <a:spcBef>
                <a:spcPct val="0"/>
              </a:spcBef>
            </a:pPr>
            <a:r>
              <a:rPr lang="en-US" altLang="en-US" sz="1772" dirty="0">
                <a:solidFill>
                  <a:srgbClr val="FF0000"/>
                </a:solidFill>
                <a:latin typeface="Arial" panose="020B0604020202020204" pitchFamily="34" charset="0"/>
              </a:rPr>
              <a:t>Status &amp;Control</a:t>
            </a:r>
          </a:p>
          <a:p>
            <a:pPr>
              <a:spcBef>
                <a:spcPct val="0"/>
              </a:spcBef>
            </a:pPr>
            <a:r>
              <a:rPr lang="en-US" altLang="en-US" sz="1772" dirty="0">
                <a:solidFill>
                  <a:srgbClr val="FF0000"/>
                </a:solidFill>
                <a:latin typeface="Arial" panose="020B0604020202020204" pitchFamily="34" charset="0"/>
              </a:rPr>
              <a:t>Things To Do</a:t>
            </a:r>
          </a:p>
          <a:p>
            <a:pPr>
              <a:spcBef>
                <a:spcPct val="0"/>
              </a:spcBef>
            </a:pPr>
            <a:r>
              <a:rPr lang="en-US" altLang="en-US" sz="1772" dirty="0">
                <a:solidFill>
                  <a:srgbClr val="FF0000"/>
                </a:solidFill>
                <a:latin typeface="Arial" panose="020B0604020202020204" pitchFamily="34" charset="0"/>
              </a:rPr>
              <a:t>Routines</a:t>
            </a:r>
          </a:p>
          <a:p>
            <a:pPr>
              <a:spcBef>
                <a:spcPct val="0"/>
              </a:spcBef>
            </a:pPr>
            <a:r>
              <a:rPr lang="en-US" altLang="en-US" sz="1772" dirty="0">
                <a:solidFill>
                  <a:srgbClr val="FF0000"/>
                </a:solidFill>
                <a:latin typeface="Arial" panose="020B0604020202020204" pitchFamily="34" charset="0"/>
              </a:rPr>
              <a:t>Pace Of Life</a:t>
            </a:r>
          </a:p>
          <a:p>
            <a:pPr>
              <a:spcBef>
                <a:spcPct val="0"/>
              </a:spcBef>
            </a:pPr>
            <a:r>
              <a:rPr lang="en-US" altLang="en-US" sz="1772" dirty="0">
                <a:solidFill>
                  <a:srgbClr val="FF0000"/>
                </a:solidFill>
                <a:latin typeface="Arial" panose="020B0604020202020204" pitchFamily="34" charset="0"/>
              </a:rPr>
              <a:t>Things To Have</a:t>
            </a:r>
          </a:p>
          <a:p>
            <a:pPr>
              <a:spcBef>
                <a:spcPct val="0"/>
              </a:spcBef>
            </a:pPr>
            <a:endParaRPr lang="en-US" altLang="en-US" sz="1772" dirty="0">
              <a:solidFill>
                <a:srgbClr val="FF0000"/>
              </a:solidFill>
              <a:latin typeface="Arial" panose="020B0604020202020204" pitchFamily="34" charset="0"/>
            </a:endParaRPr>
          </a:p>
        </p:txBody>
      </p:sp>
    </p:spTree>
    <p:extLst>
      <p:ext uri="{BB962C8B-B14F-4D97-AF65-F5344CB8AC3E}">
        <p14:creationId xmlns:p14="http://schemas.microsoft.com/office/powerpoint/2010/main" val="1728891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6">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6">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0251" y="584894"/>
            <a:ext cx="7377485" cy="1105795"/>
          </a:xfrm>
        </p:spPr>
        <p:txBody>
          <a:bodyPr>
            <a:normAutofit/>
          </a:bodyPr>
          <a:lstStyle/>
          <a:p>
            <a:pPr>
              <a:defRPr/>
            </a:pPr>
            <a:r>
              <a:rPr lang="en-US" sz="3375" b="1" dirty="0">
                <a:solidFill>
                  <a:srgbClr val="003399"/>
                </a:solidFill>
                <a:latin typeface="+mn-lt"/>
              </a:rPr>
              <a:t>Health &amp; Safety  Dictate Lifestyle</a:t>
            </a:r>
          </a:p>
        </p:txBody>
      </p:sp>
      <p:pic>
        <p:nvPicPr>
          <p:cNvPr id="2457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2" b="171"/>
          <a:stretch>
            <a:fillRect/>
          </a:stretch>
        </p:blipFill>
        <p:spPr>
          <a:xfrm>
            <a:off x="1805348" y="1216643"/>
            <a:ext cx="8101013" cy="3862564"/>
          </a:xfrm>
        </p:spPr>
      </p:pic>
      <p:sp>
        <p:nvSpPr>
          <p:cNvPr id="4" name="Footer Placeholder 3"/>
          <p:cNvSpPr>
            <a:spLocks noGrp="1"/>
          </p:cNvSpPr>
          <p:nvPr>
            <p:ph type="ftr" sz="quarter" idx="11"/>
          </p:nvPr>
        </p:nvSpPr>
        <p:spPr>
          <a:xfrm>
            <a:off x="3975100" y="6469063"/>
            <a:ext cx="8216900" cy="388937"/>
          </a:xfrm>
          <a:prstGeom prst="rect">
            <a:avLst/>
          </a:prstGeom>
        </p:spPr>
        <p:txBody>
          <a:bodyPr vert="horz" lIns="91440" tIns="45720" rIns="91440" bIns="45720" rtlCol="0" anchor="ctr"/>
          <a:lstStyle>
            <a:defPPr>
              <a:defRPr lang="en-US"/>
            </a:defPPr>
            <a:lvl1pPr algn="ctr" rtl="0" fontAlgn="base">
              <a:spcBef>
                <a:spcPct val="0"/>
              </a:spcBef>
              <a:spcAft>
                <a:spcPct val="0"/>
              </a:spcAft>
              <a:defRPr sz="945" b="1" kern="1200">
                <a:solidFill>
                  <a:schemeClr val="tx1">
                    <a:tint val="75000"/>
                  </a:schemeClr>
                </a:solidFill>
                <a:latin typeface="Verdana" pitchFamily="34" charset="0"/>
                <a:ea typeface="MS PGothic" pitchFamily="34" charset="-128"/>
                <a:cs typeface="+mn-cs"/>
              </a:defRPr>
            </a:lvl1pPr>
            <a:lvl2pPr marL="483263" algn="l" rtl="0" fontAlgn="base">
              <a:spcBef>
                <a:spcPct val="0"/>
              </a:spcBef>
              <a:spcAft>
                <a:spcPct val="0"/>
              </a:spcAft>
              <a:defRPr b="1" kern="1200">
                <a:solidFill>
                  <a:schemeClr val="tx1"/>
                </a:solidFill>
                <a:latin typeface="Verdana" pitchFamily="34" charset="0"/>
                <a:ea typeface="MS PGothic" pitchFamily="34" charset="-128"/>
                <a:cs typeface="+mn-cs"/>
              </a:defRPr>
            </a:lvl2pPr>
            <a:lvl3pPr marL="966526" algn="l" rtl="0" fontAlgn="base">
              <a:spcBef>
                <a:spcPct val="0"/>
              </a:spcBef>
              <a:spcAft>
                <a:spcPct val="0"/>
              </a:spcAft>
              <a:defRPr b="1" kern="1200">
                <a:solidFill>
                  <a:schemeClr val="tx1"/>
                </a:solidFill>
                <a:latin typeface="Verdana" pitchFamily="34" charset="0"/>
                <a:ea typeface="MS PGothic" pitchFamily="34" charset="-128"/>
                <a:cs typeface="+mn-cs"/>
              </a:defRPr>
            </a:lvl3pPr>
            <a:lvl4pPr marL="1449788" algn="l" rtl="0" fontAlgn="base">
              <a:spcBef>
                <a:spcPct val="0"/>
              </a:spcBef>
              <a:spcAft>
                <a:spcPct val="0"/>
              </a:spcAft>
              <a:defRPr b="1" kern="1200">
                <a:solidFill>
                  <a:schemeClr val="tx1"/>
                </a:solidFill>
                <a:latin typeface="Verdana" pitchFamily="34" charset="0"/>
                <a:ea typeface="MS PGothic" pitchFamily="34" charset="-128"/>
                <a:cs typeface="+mn-cs"/>
              </a:defRPr>
            </a:lvl4pPr>
            <a:lvl5pPr marL="1933052" algn="l" rtl="0" fontAlgn="base">
              <a:spcBef>
                <a:spcPct val="0"/>
              </a:spcBef>
              <a:spcAft>
                <a:spcPct val="0"/>
              </a:spcAft>
              <a:defRPr b="1" kern="1200">
                <a:solidFill>
                  <a:schemeClr val="tx1"/>
                </a:solidFill>
                <a:latin typeface="Verdana" pitchFamily="34" charset="0"/>
                <a:ea typeface="MS PGothic" pitchFamily="34" charset="-128"/>
                <a:cs typeface="+mn-cs"/>
              </a:defRPr>
            </a:lvl5pPr>
            <a:lvl6pPr marL="2416316" algn="l" defTabSz="966526" rtl="0" eaLnBrk="1" latinLnBrk="0" hangingPunct="1">
              <a:defRPr b="1" kern="1200">
                <a:solidFill>
                  <a:schemeClr val="tx1"/>
                </a:solidFill>
                <a:latin typeface="Verdana" pitchFamily="34" charset="0"/>
                <a:ea typeface="MS PGothic" pitchFamily="34" charset="-128"/>
                <a:cs typeface="+mn-cs"/>
              </a:defRPr>
            </a:lvl6pPr>
            <a:lvl7pPr marL="2899579" algn="l" defTabSz="966526" rtl="0" eaLnBrk="1" latinLnBrk="0" hangingPunct="1">
              <a:defRPr b="1" kern="1200">
                <a:solidFill>
                  <a:schemeClr val="tx1"/>
                </a:solidFill>
                <a:latin typeface="Verdana" pitchFamily="34" charset="0"/>
                <a:ea typeface="MS PGothic" pitchFamily="34" charset="-128"/>
                <a:cs typeface="+mn-cs"/>
              </a:defRPr>
            </a:lvl7pPr>
            <a:lvl8pPr marL="3382842" algn="l" defTabSz="966526" rtl="0" eaLnBrk="1" latinLnBrk="0" hangingPunct="1">
              <a:defRPr b="1" kern="1200">
                <a:solidFill>
                  <a:schemeClr val="tx1"/>
                </a:solidFill>
                <a:latin typeface="Verdana" pitchFamily="34" charset="0"/>
                <a:ea typeface="MS PGothic" pitchFamily="34" charset="-128"/>
                <a:cs typeface="+mn-cs"/>
              </a:defRPr>
            </a:lvl8pPr>
            <a:lvl9pPr marL="3866104" algn="l" defTabSz="966526" rtl="0" eaLnBrk="1" latinLnBrk="0" hangingPunct="1">
              <a:defRPr b="1" kern="1200">
                <a:solidFill>
                  <a:schemeClr val="tx1"/>
                </a:solidFill>
                <a:latin typeface="Verdana" pitchFamily="34" charset="0"/>
                <a:ea typeface="MS PGothic" pitchFamily="34" charset="-128"/>
                <a:cs typeface="+mn-cs"/>
              </a:defRPr>
            </a:lvl9pPr>
          </a:lstStyle>
          <a:p>
            <a:pPr>
              <a:defRPr/>
            </a:pPr>
            <a:r>
              <a:rPr lang="en-US" dirty="0">
                <a:solidFill>
                  <a:prstClr val="black">
                    <a:tint val="75000"/>
                  </a:prstClr>
                </a:solidFill>
              </a:rPr>
              <a:t>2015 Support Development Associates, LLC and The Learning Community for Person Centered Practices</a:t>
            </a:r>
          </a:p>
        </p:txBody>
      </p:sp>
      <p:sp>
        <p:nvSpPr>
          <p:cNvPr id="5" name="Rectangle 4"/>
          <p:cNvSpPr/>
          <p:nvPr/>
        </p:nvSpPr>
        <p:spPr>
          <a:xfrm rot="20661299">
            <a:off x="2144842" y="2783195"/>
            <a:ext cx="2947301" cy="1183144"/>
          </a:xfrm>
          <a:prstGeom prst="rect">
            <a:avLst/>
          </a:prstGeom>
          <a:noFill/>
        </p:spPr>
        <p:txBody>
          <a:bodyPr wrap="square">
            <a:spAutoFit/>
          </a:bodyPr>
          <a:lstStyle/>
          <a:p>
            <a:pPr algn="ctr">
              <a:defRPr/>
            </a:pPr>
            <a:r>
              <a:rPr lang="en-US" sz="3544"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Important</a:t>
            </a:r>
          </a:p>
          <a:p>
            <a:pPr algn="ctr">
              <a:defRPr/>
            </a:pPr>
            <a:r>
              <a:rPr lang="en-US" sz="3544"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For</a:t>
            </a:r>
          </a:p>
        </p:txBody>
      </p:sp>
      <p:sp>
        <p:nvSpPr>
          <p:cNvPr id="6" name="Rectangle 5"/>
          <p:cNvSpPr/>
          <p:nvPr/>
        </p:nvSpPr>
        <p:spPr>
          <a:xfrm rot="20661299">
            <a:off x="7271663" y="1833409"/>
            <a:ext cx="2192126" cy="819583"/>
          </a:xfrm>
          <a:prstGeom prst="rect">
            <a:avLst/>
          </a:prstGeom>
          <a:noFill/>
        </p:spPr>
        <p:txBody>
          <a:bodyPr>
            <a:spAutoFit/>
          </a:bodyPr>
          <a:lstStyle/>
          <a:p>
            <a:pPr algn="ctr">
              <a:defRPr/>
            </a:pPr>
            <a:r>
              <a:rPr lang="en-US" sz="2363"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Important</a:t>
            </a:r>
          </a:p>
          <a:p>
            <a:pPr algn="ctr">
              <a:defRPr/>
            </a:pPr>
            <a:r>
              <a:rPr lang="en-US" sz="2363"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To</a:t>
            </a:r>
          </a:p>
        </p:txBody>
      </p:sp>
      <p:sp>
        <p:nvSpPr>
          <p:cNvPr id="3" name="TextBox 2"/>
          <p:cNvSpPr txBox="1">
            <a:spLocks noChangeArrowheads="1"/>
          </p:cNvSpPr>
          <p:nvPr/>
        </p:nvSpPr>
        <p:spPr bwMode="auto">
          <a:xfrm>
            <a:off x="2475345" y="4165601"/>
            <a:ext cx="2175467" cy="63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spcBef>
                <a:spcPct val="0"/>
              </a:spcBef>
            </a:pPr>
            <a:r>
              <a:rPr lang="en-US" altLang="en-US" sz="1772" dirty="0">
                <a:solidFill>
                  <a:srgbClr val="FF0000"/>
                </a:solidFill>
                <a:latin typeface="Arial" panose="020B0604020202020204" pitchFamily="34" charset="0"/>
              </a:rPr>
              <a:t>Health &amp; Safety</a:t>
            </a:r>
          </a:p>
          <a:p>
            <a:pPr>
              <a:spcBef>
                <a:spcPct val="0"/>
              </a:spcBef>
            </a:pPr>
            <a:r>
              <a:rPr lang="en-US" altLang="en-US" sz="1772" dirty="0">
                <a:solidFill>
                  <a:srgbClr val="FF0000"/>
                </a:solidFill>
                <a:latin typeface="Arial" panose="020B0604020202020204" pitchFamily="34" charset="0"/>
              </a:rPr>
              <a:t>Being Valued</a:t>
            </a:r>
          </a:p>
        </p:txBody>
      </p:sp>
    </p:spTree>
    <p:extLst>
      <p:ext uri="{BB962C8B-B14F-4D97-AF65-F5344CB8AC3E}">
        <p14:creationId xmlns:p14="http://schemas.microsoft.com/office/powerpoint/2010/main" val="3090802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C3D7-54A0-42AB-BAD2-0660F1B0D4B2}"/>
              </a:ext>
            </a:extLst>
          </p:cNvPr>
          <p:cNvSpPr>
            <a:spLocks noGrp="1"/>
          </p:cNvSpPr>
          <p:nvPr>
            <p:ph type="ctrTitle"/>
          </p:nvPr>
        </p:nvSpPr>
        <p:spPr>
          <a:xfrm>
            <a:off x="638882" y="815545"/>
            <a:ext cx="6280902" cy="2471351"/>
          </a:xfrm>
        </p:spPr>
        <p:txBody>
          <a:bodyPr anchor="b">
            <a:normAutofit fontScale="90000"/>
          </a:bodyPr>
          <a:lstStyle/>
          <a:p>
            <a:r>
              <a:rPr lang="en-US" sz="3600" dirty="0">
                <a:latin typeface="Arial Black" panose="020B0A04020102020204" pitchFamily="34" charset="0"/>
              </a:rPr>
              <a:t>My role for today –</a:t>
            </a:r>
            <a:br>
              <a:rPr lang="en-US" sz="3600" dirty="0">
                <a:latin typeface="Arial Black" panose="020B0A04020102020204" pitchFamily="34" charset="0"/>
              </a:rPr>
            </a:br>
            <a:r>
              <a:rPr lang="en-US" sz="3600" dirty="0">
                <a:latin typeface="Arial Black" panose="020B0A04020102020204" pitchFamily="34" charset="0"/>
              </a:rPr>
              <a:t>And </a:t>
            </a:r>
            <a:br>
              <a:rPr lang="en-US" sz="3600" dirty="0">
                <a:latin typeface="Arial Black" panose="020B0A04020102020204" pitchFamily="34" charset="0"/>
              </a:rPr>
            </a:br>
            <a:r>
              <a:rPr lang="en-US" sz="3600" dirty="0"/>
              <a:t>Our </a:t>
            </a:r>
            <a:r>
              <a:rPr lang="en-US" sz="3600" dirty="0">
                <a:latin typeface="Arial Black" panose="020B0A04020102020204" pitchFamily="34" charset="0"/>
              </a:rPr>
              <a:t>Role as Mentors and Community Support </a:t>
            </a:r>
            <a:br>
              <a:rPr lang="en-US" sz="3600" dirty="0">
                <a:latin typeface="Arial Black" panose="020B0A04020102020204" pitchFamily="34" charset="0"/>
              </a:rPr>
            </a:br>
            <a:endParaRPr lang="en-US" sz="3600" dirty="0"/>
          </a:p>
        </p:txBody>
      </p:sp>
      <p:sp>
        <p:nvSpPr>
          <p:cNvPr id="3" name="Subtitle 2">
            <a:extLst>
              <a:ext uri="{FF2B5EF4-FFF2-40B4-BE49-F238E27FC236}">
                <a16:creationId xmlns:a16="http://schemas.microsoft.com/office/drawing/2014/main" id="{565DDC45-CC6A-4823-B990-F8745ED7AF35}"/>
              </a:ext>
            </a:extLst>
          </p:cNvPr>
          <p:cNvSpPr>
            <a:spLocks noGrp="1"/>
          </p:cNvSpPr>
          <p:nvPr>
            <p:ph type="subTitle" idx="1"/>
          </p:nvPr>
        </p:nvSpPr>
        <p:spPr>
          <a:xfrm>
            <a:off x="-353578" y="3910555"/>
            <a:ext cx="10909643" cy="552659"/>
          </a:xfrm>
        </p:spPr>
        <p:txBody>
          <a:bodyPr anchor="t">
            <a:normAutofit/>
          </a:bodyPr>
          <a:lstStyle/>
          <a:p>
            <a:endParaRPr lang="en-US" sz="1100" dirty="0">
              <a:latin typeface="Arial Black" panose="020B0A04020102020204" pitchFamily="34" charset="0"/>
            </a:endParaRPr>
          </a:p>
          <a:p>
            <a:r>
              <a:rPr lang="en-US" sz="1100" dirty="0">
                <a:latin typeface="Arial Black" panose="020B0A04020102020204" pitchFamily="34" charset="0"/>
              </a:rPr>
              <a:t>                           </a:t>
            </a:r>
          </a:p>
          <a:p>
            <a:endParaRPr lang="en-US" sz="1100" dirty="0"/>
          </a:p>
        </p:txBody>
      </p:sp>
      <p:pic>
        <p:nvPicPr>
          <p:cNvPr id="5" name="Picture 4" descr="A close up of a logo&#10;&#10;Description automatically generated">
            <a:extLst>
              <a:ext uri="{FF2B5EF4-FFF2-40B4-BE49-F238E27FC236}">
                <a16:creationId xmlns:a16="http://schemas.microsoft.com/office/drawing/2014/main" id="{2E5654A4-E7B9-44B0-8C6A-2D5C1545D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210" y="4406514"/>
            <a:ext cx="3529245" cy="719445"/>
          </a:xfrm>
          <a:prstGeom prst="rect">
            <a:avLst/>
          </a:prstGeom>
        </p:spPr>
      </p:pic>
      <p:sp>
        <p:nvSpPr>
          <p:cNvPr id="4" name="Rectangle 3">
            <a:extLst>
              <a:ext uri="{FF2B5EF4-FFF2-40B4-BE49-F238E27FC236}">
                <a16:creationId xmlns:a16="http://schemas.microsoft.com/office/drawing/2014/main" id="{CD42A016-0E3A-4126-903F-BC80C112057A}"/>
              </a:ext>
            </a:extLst>
          </p:cNvPr>
          <p:cNvSpPr/>
          <p:nvPr/>
        </p:nvSpPr>
        <p:spPr>
          <a:xfrm>
            <a:off x="10962640" y="81280"/>
            <a:ext cx="1117600" cy="156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BDDBDF5-5850-4B26-95C2-FBA309E99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546" y="4362215"/>
            <a:ext cx="2029958" cy="1108948"/>
          </a:xfrm>
          <a:prstGeom prst="rect">
            <a:avLst/>
          </a:prstGeom>
        </p:spPr>
      </p:pic>
      <p:pic>
        <p:nvPicPr>
          <p:cNvPr id="8" name="Picture 7">
            <a:extLst>
              <a:ext uri="{FF2B5EF4-FFF2-40B4-BE49-F238E27FC236}">
                <a16:creationId xmlns:a16="http://schemas.microsoft.com/office/drawing/2014/main" id="{5B8571BD-224B-433C-B9E0-9D7FB0379FBA}"/>
              </a:ext>
            </a:extLst>
          </p:cNvPr>
          <p:cNvPicPr>
            <a:picLocks noChangeAspect="1"/>
          </p:cNvPicPr>
          <p:nvPr/>
        </p:nvPicPr>
        <p:blipFill>
          <a:blip r:embed="rId4"/>
          <a:stretch>
            <a:fillRect/>
          </a:stretch>
        </p:blipFill>
        <p:spPr>
          <a:xfrm>
            <a:off x="5304030" y="4378950"/>
            <a:ext cx="1583939" cy="1221178"/>
          </a:xfrm>
          <a:prstGeom prst="rect">
            <a:avLst/>
          </a:prstGeom>
        </p:spPr>
      </p:pic>
      <p:pic>
        <p:nvPicPr>
          <p:cNvPr id="11" name="Picture 10">
            <a:extLst>
              <a:ext uri="{FF2B5EF4-FFF2-40B4-BE49-F238E27FC236}">
                <a16:creationId xmlns:a16="http://schemas.microsoft.com/office/drawing/2014/main" id="{97DC4FDA-6BA0-4365-816F-C34D96AA6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8872" y="443693"/>
            <a:ext cx="3273768" cy="3273768"/>
          </a:xfrm>
          <a:prstGeom prst="rect">
            <a:avLst/>
          </a:prstGeom>
        </p:spPr>
      </p:pic>
    </p:spTree>
    <p:extLst>
      <p:ext uri="{BB962C8B-B14F-4D97-AF65-F5344CB8AC3E}">
        <p14:creationId xmlns:p14="http://schemas.microsoft.com/office/powerpoint/2010/main" val="1010995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463" y="277091"/>
            <a:ext cx="7063273" cy="1413598"/>
          </a:xfrm>
        </p:spPr>
        <p:txBody>
          <a:bodyPr/>
          <a:lstStyle/>
          <a:p>
            <a:r>
              <a:rPr lang="en-US" b="1" dirty="0">
                <a:solidFill>
                  <a:srgbClr val="030F46"/>
                </a:solidFill>
                <a:latin typeface="+mn-lt"/>
              </a:rPr>
              <a:t>      </a:t>
            </a:r>
            <a:r>
              <a:rPr lang="en-US" sz="3375" b="1" dirty="0">
                <a:solidFill>
                  <a:srgbClr val="003399"/>
                </a:solidFill>
                <a:latin typeface="+mn-lt"/>
              </a:rPr>
              <a:t>Finding the Balance</a:t>
            </a: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1951733" y="1178718"/>
            <a:ext cx="8026003" cy="4500563"/>
          </a:xfrm>
        </p:spPr>
      </p:pic>
      <p:sp>
        <p:nvSpPr>
          <p:cNvPr id="3" name="Footer Placeholder 2"/>
          <p:cNvSpPr>
            <a:spLocks noGrp="1"/>
          </p:cNvSpPr>
          <p:nvPr>
            <p:ph type="ftr" sz="quarter" idx="11"/>
          </p:nvPr>
        </p:nvSpPr>
        <p:spPr>
          <a:xfrm>
            <a:off x="0" y="6532563"/>
            <a:ext cx="9256713" cy="3905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945" b="1" kern="1200">
                <a:solidFill>
                  <a:schemeClr val="tx1">
                    <a:tint val="75000"/>
                  </a:schemeClr>
                </a:solidFill>
                <a:latin typeface="Verdana" pitchFamily="34" charset="0"/>
                <a:ea typeface="MS PGothic" pitchFamily="34" charset="-128"/>
                <a:cs typeface="+mn-cs"/>
              </a:defRPr>
            </a:lvl1pPr>
            <a:lvl2pPr marL="483263" algn="l" rtl="0" fontAlgn="base">
              <a:spcBef>
                <a:spcPct val="0"/>
              </a:spcBef>
              <a:spcAft>
                <a:spcPct val="0"/>
              </a:spcAft>
              <a:defRPr b="1" kern="1200">
                <a:solidFill>
                  <a:schemeClr val="tx1"/>
                </a:solidFill>
                <a:latin typeface="Verdana" pitchFamily="34" charset="0"/>
                <a:ea typeface="MS PGothic" pitchFamily="34" charset="-128"/>
                <a:cs typeface="+mn-cs"/>
              </a:defRPr>
            </a:lvl2pPr>
            <a:lvl3pPr marL="966526" algn="l" rtl="0" fontAlgn="base">
              <a:spcBef>
                <a:spcPct val="0"/>
              </a:spcBef>
              <a:spcAft>
                <a:spcPct val="0"/>
              </a:spcAft>
              <a:defRPr b="1" kern="1200">
                <a:solidFill>
                  <a:schemeClr val="tx1"/>
                </a:solidFill>
                <a:latin typeface="Verdana" pitchFamily="34" charset="0"/>
                <a:ea typeface="MS PGothic" pitchFamily="34" charset="-128"/>
                <a:cs typeface="+mn-cs"/>
              </a:defRPr>
            </a:lvl3pPr>
            <a:lvl4pPr marL="1449788" algn="l" rtl="0" fontAlgn="base">
              <a:spcBef>
                <a:spcPct val="0"/>
              </a:spcBef>
              <a:spcAft>
                <a:spcPct val="0"/>
              </a:spcAft>
              <a:defRPr b="1" kern="1200">
                <a:solidFill>
                  <a:schemeClr val="tx1"/>
                </a:solidFill>
                <a:latin typeface="Verdana" pitchFamily="34" charset="0"/>
                <a:ea typeface="MS PGothic" pitchFamily="34" charset="-128"/>
                <a:cs typeface="+mn-cs"/>
              </a:defRPr>
            </a:lvl4pPr>
            <a:lvl5pPr marL="1933052" algn="l" rtl="0" fontAlgn="base">
              <a:spcBef>
                <a:spcPct val="0"/>
              </a:spcBef>
              <a:spcAft>
                <a:spcPct val="0"/>
              </a:spcAft>
              <a:defRPr b="1" kern="1200">
                <a:solidFill>
                  <a:schemeClr val="tx1"/>
                </a:solidFill>
                <a:latin typeface="Verdana" pitchFamily="34" charset="0"/>
                <a:ea typeface="MS PGothic" pitchFamily="34" charset="-128"/>
                <a:cs typeface="+mn-cs"/>
              </a:defRPr>
            </a:lvl5pPr>
            <a:lvl6pPr marL="2416316" algn="l" defTabSz="966526" rtl="0" eaLnBrk="1" latinLnBrk="0" hangingPunct="1">
              <a:defRPr b="1" kern="1200">
                <a:solidFill>
                  <a:schemeClr val="tx1"/>
                </a:solidFill>
                <a:latin typeface="Verdana" pitchFamily="34" charset="0"/>
                <a:ea typeface="MS PGothic" pitchFamily="34" charset="-128"/>
                <a:cs typeface="+mn-cs"/>
              </a:defRPr>
            </a:lvl6pPr>
            <a:lvl7pPr marL="2899579" algn="l" defTabSz="966526" rtl="0" eaLnBrk="1" latinLnBrk="0" hangingPunct="1">
              <a:defRPr b="1" kern="1200">
                <a:solidFill>
                  <a:schemeClr val="tx1"/>
                </a:solidFill>
                <a:latin typeface="Verdana" pitchFamily="34" charset="0"/>
                <a:ea typeface="MS PGothic" pitchFamily="34" charset="-128"/>
                <a:cs typeface="+mn-cs"/>
              </a:defRPr>
            </a:lvl7pPr>
            <a:lvl8pPr marL="3382842" algn="l" defTabSz="966526" rtl="0" eaLnBrk="1" latinLnBrk="0" hangingPunct="1">
              <a:defRPr b="1" kern="1200">
                <a:solidFill>
                  <a:schemeClr val="tx1"/>
                </a:solidFill>
                <a:latin typeface="Verdana" pitchFamily="34" charset="0"/>
                <a:ea typeface="MS PGothic" pitchFamily="34" charset="-128"/>
                <a:cs typeface="+mn-cs"/>
              </a:defRPr>
            </a:lvl8pPr>
            <a:lvl9pPr marL="3866104" algn="l" defTabSz="966526" rtl="0" eaLnBrk="1" latinLnBrk="0" hangingPunct="1">
              <a:defRPr b="1" kern="1200">
                <a:solidFill>
                  <a:schemeClr val="tx1"/>
                </a:solidFill>
                <a:latin typeface="Verdana" pitchFamily="34" charset="0"/>
                <a:ea typeface="MS PGothic" pitchFamily="34" charset="-128"/>
                <a:cs typeface="+mn-cs"/>
              </a:defRPr>
            </a:lvl9pPr>
          </a:lstStyle>
          <a:p>
            <a:pPr>
              <a:defRPr/>
            </a:pPr>
            <a:r>
              <a:rPr lang="en-US" dirty="0">
                <a:solidFill>
                  <a:prstClr val="black">
                    <a:tint val="75000"/>
                  </a:prstClr>
                </a:solidFill>
              </a:rPr>
              <a:t>2015 Support Development Associates, LLC and The Learning Community for Person Centered Practices</a:t>
            </a:r>
          </a:p>
        </p:txBody>
      </p:sp>
      <p:sp>
        <p:nvSpPr>
          <p:cNvPr id="5" name="Rectangle 4"/>
          <p:cNvSpPr/>
          <p:nvPr/>
        </p:nvSpPr>
        <p:spPr>
          <a:xfrm>
            <a:off x="6680886" y="2543971"/>
            <a:ext cx="3090573" cy="1181702"/>
          </a:xfrm>
          <a:prstGeom prst="rect">
            <a:avLst/>
          </a:prstGeom>
          <a:noFill/>
        </p:spPr>
        <p:txBody>
          <a:bodyPr wrap="square" lIns="90011" tIns="45006" rIns="90011" bIns="45006">
            <a:spAutoFit/>
          </a:bodyPr>
          <a:lstStyle/>
          <a:p>
            <a:pPr algn="ctr"/>
            <a:r>
              <a:rPr lang="en-US" sz="3544"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Important</a:t>
            </a:r>
          </a:p>
          <a:p>
            <a:pPr algn="ctr"/>
            <a:r>
              <a:rPr lang="en-US" sz="3544"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To</a:t>
            </a:r>
          </a:p>
        </p:txBody>
      </p:sp>
      <p:sp>
        <p:nvSpPr>
          <p:cNvPr id="6" name="Rectangle 5"/>
          <p:cNvSpPr/>
          <p:nvPr/>
        </p:nvSpPr>
        <p:spPr>
          <a:xfrm>
            <a:off x="2214264" y="2592316"/>
            <a:ext cx="3238799" cy="1181702"/>
          </a:xfrm>
          <a:prstGeom prst="rect">
            <a:avLst/>
          </a:prstGeom>
          <a:noFill/>
        </p:spPr>
        <p:txBody>
          <a:bodyPr wrap="square" lIns="90011" tIns="45006" rIns="90011" bIns="45006">
            <a:spAutoFit/>
          </a:bodyPr>
          <a:lstStyle/>
          <a:p>
            <a:pPr algn="ctr"/>
            <a:r>
              <a:rPr lang="en-US" sz="3544"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Important</a:t>
            </a:r>
          </a:p>
          <a:p>
            <a:pPr algn="ctr"/>
            <a:r>
              <a:rPr lang="en-US" sz="3544"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rPr>
              <a:t>For</a:t>
            </a:r>
          </a:p>
        </p:txBody>
      </p:sp>
      <p:sp>
        <p:nvSpPr>
          <p:cNvPr id="7" name="TextBox 6"/>
          <p:cNvSpPr txBox="1"/>
          <p:nvPr/>
        </p:nvSpPr>
        <p:spPr>
          <a:xfrm>
            <a:off x="2693773" y="4160108"/>
            <a:ext cx="2056962" cy="611834"/>
          </a:xfrm>
          <a:prstGeom prst="rect">
            <a:avLst/>
          </a:prstGeom>
          <a:noFill/>
        </p:spPr>
        <p:txBody>
          <a:bodyPr wrap="square" rtlCol="0">
            <a:spAutoFit/>
          </a:bodyPr>
          <a:lstStyle/>
          <a:p>
            <a:pPr marL="281286" indent="-281286">
              <a:buFont typeface="Arial" panose="020B0604020202020204" pitchFamily="34" charset="0"/>
              <a:buChar char="•"/>
            </a:pPr>
            <a:r>
              <a:rPr lang="en-US" sz="1688" dirty="0">
                <a:solidFill>
                  <a:srgbClr val="FF0000"/>
                </a:solidFill>
              </a:rPr>
              <a:t>Health &amp; Safety</a:t>
            </a:r>
          </a:p>
          <a:p>
            <a:pPr marL="281286" indent="-281286">
              <a:buFont typeface="Arial" panose="020B0604020202020204" pitchFamily="34" charset="0"/>
              <a:buChar char="•"/>
            </a:pPr>
            <a:r>
              <a:rPr lang="en-US" sz="1688" dirty="0">
                <a:solidFill>
                  <a:srgbClr val="FF0000"/>
                </a:solidFill>
              </a:rPr>
              <a:t>Being Valued</a:t>
            </a:r>
          </a:p>
        </p:txBody>
      </p:sp>
      <p:sp>
        <p:nvSpPr>
          <p:cNvPr id="9" name="TextBox 8"/>
          <p:cNvSpPr txBox="1">
            <a:spLocks noChangeArrowheads="1"/>
          </p:cNvSpPr>
          <p:nvPr/>
        </p:nvSpPr>
        <p:spPr bwMode="auto">
          <a:xfrm>
            <a:off x="6878595" y="4020065"/>
            <a:ext cx="2930997" cy="20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spcBef>
                <a:spcPct val="0"/>
              </a:spcBef>
            </a:pPr>
            <a:r>
              <a:rPr lang="en-US" altLang="en-US" sz="1772" dirty="0">
                <a:solidFill>
                  <a:srgbClr val="FF0000"/>
                </a:solidFill>
                <a:latin typeface="Arial" panose="020B0604020202020204" pitchFamily="34" charset="0"/>
              </a:rPr>
              <a:t>People</a:t>
            </a:r>
          </a:p>
          <a:p>
            <a:pPr>
              <a:spcBef>
                <a:spcPct val="0"/>
              </a:spcBef>
            </a:pPr>
            <a:r>
              <a:rPr lang="en-US" altLang="en-US" sz="1772" dirty="0">
                <a:solidFill>
                  <a:srgbClr val="FF0000"/>
                </a:solidFill>
                <a:latin typeface="Arial" panose="020B0604020202020204" pitchFamily="34" charset="0"/>
              </a:rPr>
              <a:t>Status &amp;Control</a:t>
            </a:r>
          </a:p>
          <a:p>
            <a:pPr>
              <a:spcBef>
                <a:spcPct val="0"/>
              </a:spcBef>
            </a:pPr>
            <a:r>
              <a:rPr lang="en-US" altLang="en-US" sz="1772" dirty="0">
                <a:solidFill>
                  <a:srgbClr val="FF0000"/>
                </a:solidFill>
                <a:latin typeface="Arial" panose="020B0604020202020204" pitchFamily="34" charset="0"/>
              </a:rPr>
              <a:t>Things To Do</a:t>
            </a:r>
          </a:p>
          <a:p>
            <a:pPr>
              <a:spcBef>
                <a:spcPct val="0"/>
              </a:spcBef>
            </a:pPr>
            <a:r>
              <a:rPr lang="en-US" altLang="en-US" sz="1772" dirty="0">
                <a:solidFill>
                  <a:srgbClr val="FF0000"/>
                </a:solidFill>
                <a:latin typeface="Arial" panose="020B0604020202020204" pitchFamily="34" charset="0"/>
              </a:rPr>
              <a:t>Routines</a:t>
            </a:r>
          </a:p>
          <a:p>
            <a:pPr>
              <a:spcBef>
                <a:spcPct val="0"/>
              </a:spcBef>
            </a:pPr>
            <a:r>
              <a:rPr lang="en-US" altLang="en-US" sz="1772" dirty="0">
                <a:solidFill>
                  <a:srgbClr val="FF0000"/>
                </a:solidFill>
                <a:latin typeface="Arial" panose="020B0604020202020204" pitchFamily="34" charset="0"/>
              </a:rPr>
              <a:t>Pace Of Life</a:t>
            </a:r>
          </a:p>
          <a:p>
            <a:pPr>
              <a:spcBef>
                <a:spcPct val="0"/>
              </a:spcBef>
            </a:pPr>
            <a:r>
              <a:rPr lang="en-US" altLang="en-US" sz="1772" dirty="0">
                <a:solidFill>
                  <a:srgbClr val="FF0000"/>
                </a:solidFill>
                <a:latin typeface="Arial" panose="020B0604020202020204" pitchFamily="34" charset="0"/>
              </a:rPr>
              <a:t>Things To Have</a:t>
            </a:r>
          </a:p>
          <a:p>
            <a:pPr>
              <a:spcBef>
                <a:spcPct val="0"/>
              </a:spcBef>
            </a:pPr>
            <a:endParaRPr lang="en-US" altLang="en-US" sz="1772" dirty="0">
              <a:solidFill>
                <a:srgbClr val="FF0000"/>
              </a:solidFill>
              <a:latin typeface="Arial" panose="020B0604020202020204" pitchFamily="34" charset="0"/>
            </a:endParaRPr>
          </a:p>
        </p:txBody>
      </p:sp>
    </p:spTree>
    <p:extLst>
      <p:ext uri="{BB962C8B-B14F-4D97-AF65-F5344CB8AC3E}">
        <p14:creationId xmlns:p14="http://schemas.microsoft.com/office/powerpoint/2010/main" val="131019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9">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p:cTn id="17"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9">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 calcmode="lin" valueType="num">
                                      <p:cBhvr>
                                        <p:cTn id="22"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9">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p:cTn id="27"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9">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 calcmode="lin" valueType="num">
                                      <p:cBhvr>
                                        <p:cTn id="32"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09600" y="142875"/>
            <a:ext cx="10466711" cy="771971"/>
          </a:xfrm>
        </p:spPr>
        <p:txBody>
          <a:bodyPr>
            <a:normAutofit/>
          </a:bodyPr>
          <a:lstStyle/>
          <a:p>
            <a:pPr>
              <a:defRPr/>
            </a:pPr>
            <a:r>
              <a:rPr lang="en-US" sz="3375" b="1" dirty="0">
                <a:solidFill>
                  <a:srgbClr val="0066CC"/>
                </a:solidFill>
              </a:rPr>
              <a:t>Choice has Boundaries for Everyone</a:t>
            </a:r>
          </a:p>
        </p:txBody>
      </p:sp>
      <p:sp>
        <p:nvSpPr>
          <p:cNvPr id="14339" name="Content Placeholder 2"/>
          <p:cNvSpPr>
            <a:spLocks noGrp="1"/>
          </p:cNvSpPr>
          <p:nvPr>
            <p:ph idx="1"/>
          </p:nvPr>
        </p:nvSpPr>
        <p:spPr>
          <a:xfrm>
            <a:off x="848498" y="1357312"/>
            <a:ext cx="9374136" cy="4664869"/>
          </a:xfrm>
        </p:spPr>
        <p:txBody>
          <a:bodyPr>
            <a:normAutofit fontScale="25000" lnSpcReduction="20000"/>
          </a:bodyPr>
          <a:lstStyle/>
          <a:p>
            <a:pPr eaLnBrk="1" hangingPunct="1"/>
            <a:r>
              <a:rPr lang="en-US" altLang="en-US" sz="7500" dirty="0">
                <a:solidFill>
                  <a:srgbClr val="030F46"/>
                </a:solidFill>
              </a:rPr>
              <a:t>Imposed by society </a:t>
            </a:r>
          </a:p>
          <a:p>
            <a:pPr lvl="1" eaLnBrk="1" hangingPunct="1"/>
            <a:r>
              <a:rPr lang="en-US" altLang="en-US" sz="7500" dirty="0">
                <a:solidFill>
                  <a:srgbClr val="030F46"/>
                </a:solidFill>
              </a:rPr>
              <a:t>Laws</a:t>
            </a:r>
          </a:p>
          <a:p>
            <a:pPr lvl="1" eaLnBrk="1" hangingPunct="1"/>
            <a:r>
              <a:rPr lang="en-US" altLang="en-US" sz="7500" dirty="0">
                <a:solidFill>
                  <a:srgbClr val="030F46"/>
                </a:solidFill>
              </a:rPr>
              <a:t>Expectations/values</a:t>
            </a:r>
          </a:p>
          <a:p>
            <a:pPr marL="453059" lvl="1" indent="0">
              <a:buNone/>
            </a:pPr>
            <a:endParaRPr lang="en-US" altLang="en-US" sz="7500" dirty="0">
              <a:solidFill>
                <a:srgbClr val="030F46"/>
              </a:solidFill>
            </a:endParaRPr>
          </a:p>
          <a:p>
            <a:pPr eaLnBrk="1" hangingPunct="1"/>
            <a:r>
              <a:rPr lang="en-US" altLang="en-US" sz="7500" dirty="0">
                <a:solidFill>
                  <a:srgbClr val="030F46"/>
                </a:solidFill>
              </a:rPr>
              <a:t>My values</a:t>
            </a:r>
          </a:p>
          <a:p>
            <a:pPr lvl="1" eaLnBrk="1" hangingPunct="1"/>
            <a:r>
              <a:rPr lang="en-US" altLang="en-US" sz="7500" dirty="0">
                <a:solidFill>
                  <a:srgbClr val="030F46"/>
                </a:solidFill>
              </a:rPr>
              <a:t>What is and is not OK for me and those I trust</a:t>
            </a:r>
          </a:p>
          <a:p>
            <a:pPr marL="453059" lvl="1" indent="0">
              <a:buNone/>
            </a:pPr>
            <a:endParaRPr lang="en-US" altLang="en-US" sz="7500" dirty="0">
              <a:solidFill>
                <a:srgbClr val="030F46"/>
              </a:solidFill>
            </a:endParaRPr>
          </a:p>
          <a:p>
            <a:pPr eaLnBrk="1" hangingPunct="1"/>
            <a:r>
              <a:rPr lang="en-US" altLang="en-US" sz="7500" dirty="0">
                <a:solidFill>
                  <a:srgbClr val="030F46"/>
                </a:solidFill>
              </a:rPr>
              <a:t>Ripple effect - One choice creates boundaries on other choices</a:t>
            </a:r>
          </a:p>
          <a:p>
            <a:pPr lvl="1" eaLnBrk="1" hangingPunct="1"/>
            <a:r>
              <a:rPr lang="en-US" altLang="en-US" sz="7500" dirty="0">
                <a:solidFill>
                  <a:srgbClr val="030F46"/>
                </a:solidFill>
              </a:rPr>
              <a:t>My relationships</a:t>
            </a:r>
          </a:p>
          <a:p>
            <a:pPr lvl="1" eaLnBrk="1" hangingPunct="1"/>
            <a:r>
              <a:rPr lang="en-US" altLang="en-US" sz="7500" dirty="0">
                <a:solidFill>
                  <a:srgbClr val="030F46"/>
                </a:solidFill>
              </a:rPr>
              <a:t>The work I do</a:t>
            </a:r>
          </a:p>
          <a:p>
            <a:pPr lvl="1" eaLnBrk="1" hangingPunct="1"/>
            <a:r>
              <a:rPr lang="en-US" altLang="en-US" sz="7500" dirty="0">
                <a:solidFill>
                  <a:srgbClr val="030F46"/>
                </a:solidFill>
              </a:rPr>
              <a:t>Where I live</a:t>
            </a:r>
          </a:p>
          <a:p>
            <a:pPr marL="453059" lvl="1" indent="0">
              <a:buNone/>
            </a:pPr>
            <a:endParaRPr lang="en-US" altLang="en-US" sz="7500" dirty="0">
              <a:solidFill>
                <a:srgbClr val="030F46"/>
              </a:solidFill>
            </a:endParaRPr>
          </a:p>
          <a:p>
            <a:pPr eaLnBrk="1" hangingPunct="1"/>
            <a:r>
              <a:rPr lang="en-US" altLang="en-US" sz="7500" dirty="0">
                <a:solidFill>
                  <a:srgbClr val="030F46"/>
                </a:solidFill>
              </a:rPr>
              <a:t>Resource Driven</a:t>
            </a:r>
          </a:p>
          <a:p>
            <a:pPr lvl="1" eaLnBrk="1" hangingPunct="1"/>
            <a:r>
              <a:rPr lang="en-US" altLang="en-US" sz="7500" dirty="0">
                <a:solidFill>
                  <a:srgbClr val="030F46"/>
                </a:solidFill>
              </a:rPr>
              <a:t>Financial – how much time or money I have available</a:t>
            </a:r>
          </a:p>
          <a:p>
            <a:pPr marL="453059" lvl="1" indent="0">
              <a:buNone/>
            </a:pPr>
            <a:endParaRPr lang="en-US" altLang="en-US" sz="7500" dirty="0">
              <a:solidFill>
                <a:srgbClr val="030F46"/>
              </a:solidFill>
            </a:endParaRPr>
          </a:p>
          <a:p>
            <a:pPr eaLnBrk="1" hangingPunct="1"/>
            <a:r>
              <a:rPr lang="en-US" altLang="en-US" sz="7500" dirty="0">
                <a:solidFill>
                  <a:srgbClr val="030F46"/>
                </a:solidFill>
              </a:rPr>
              <a:t>Risk involved </a:t>
            </a:r>
          </a:p>
          <a:p>
            <a:pPr eaLnBrk="1" hangingPunct="1"/>
            <a:endParaRPr lang="en-US" altLang="en-US" sz="7500" dirty="0">
              <a:solidFill>
                <a:srgbClr val="030F46"/>
              </a:solidFill>
            </a:endParaRPr>
          </a:p>
          <a:p>
            <a:pPr marL="449993" lvl="1" indent="0">
              <a:buNone/>
            </a:pPr>
            <a:endParaRPr lang="en-US" altLang="en-US" dirty="0">
              <a:solidFill>
                <a:srgbClr val="030F46"/>
              </a:solidFill>
            </a:endParaRPr>
          </a:p>
          <a:p>
            <a:pPr lvl="1" eaLnBrk="1" hangingPunct="1"/>
            <a:endParaRPr lang="en-US" altLang="en-US" dirty="0">
              <a:solidFill>
                <a:srgbClr val="030F46"/>
              </a:solidFill>
            </a:endParaRPr>
          </a:p>
          <a:p>
            <a:pPr lvl="1" eaLnBrk="1" hangingPunct="1"/>
            <a:endParaRPr lang="en-US" altLang="en-US" dirty="0">
              <a:solidFill>
                <a:srgbClr val="030F46"/>
              </a:solidFill>
            </a:endParaRPr>
          </a:p>
        </p:txBody>
      </p:sp>
    </p:spTree>
    <p:extLst>
      <p:ext uri="{BB962C8B-B14F-4D97-AF65-F5344CB8AC3E}">
        <p14:creationId xmlns:p14="http://schemas.microsoft.com/office/powerpoint/2010/main" val="1808599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FF01-EBDF-4535-A469-ED57E08B7177}"/>
              </a:ext>
            </a:extLst>
          </p:cNvPr>
          <p:cNvSpPr>
            <a:spLocks noGrp="1"/>
          </p:cNvSpPr>
          <p:nvPr>
            <p:ph type="title"/>
          </p:nvPr>
        </p:nvSpPr>
        <p:spPr>
          <a:xfrm>
            <a:off x="411893" y="57004"/>
            <a:ext cx="9570308" cy="1143000"/>
          </a:xfrm>
        </p:spPr>
        <p:txBody>
          <a:bodyPr/>
          <a:lstStyle/>
          <a:p>
            <a:r>
              <a:rPr lang="en-US" sz="3750" b="1" dirty="0">
                <a:solidFill>
                  <a:srgbClr val="003399"/>
                </a:solidFill>
              </a:rPr>
              <a:t>Of course, some risk is just not okay</a:t>
            </a:r>
          </a:p>
        </p:txBody>
      </p:sp>
      <p:sp>
        <p:nvSpPr>
          <p:cNvPr id="5" name="Slide Number Placeholder 4"/>
          <p:cNvSpPr>
            <a:spLocks noGrp="1"/>
          </p:cNvSpPr>
          <p:nvPr>
            <p:ph type="sldNum" sz="quarter" idx="12"/>
          </p:nvPr>
        </p:nvSpPr>
        <p:spPr>
          <a:xfrm>
            <a:off x="9950450" y="6780213"/>
            <a:ext cx="2241550" cy="3889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45" b="1" kern="1200">
                <a:solidFill>
                  <a:srgbClr val="898989"/>
                </a:solidFill>
                <a:latin typeface="Calibri" panose="020F0502020204030204" pitchFamily="34" charset="0"/>
                <a:ea typeface="MS PGothic" pitchFamily="34" charset="-128"/>
                <a:cs typeface="+mn-cs"/>
              </a:defRPr>
            </a:lvl1pPr>
            <a:lvl2pPr marL="483263" algn="l" rtl="0" fontAlgn="base">
              <a:spcBef>
                <a:spcPct val="0"/>
              </a:spcBef>
              <a:spcAft>
                <a:spcPct val="0"/>
              </a:spcAft>
              <a:defRPr b="1" kern="1200">
                <a:solidFill>
                  <a:schemeClr val="tx1"/>
                </a:solidFill>
                <a:latin typeface="Verdana" pitchFamily="34" charset="0"/>
                <a:ea typeface="MS PGothic" pitchFamily="34" charset="-128"/>
                <a:cs typeface="+mn-cs"/>
              </a:defRPr>
            </a:lvl2pPr>
            <a:lvl3pPr marL="966526" algn="l" rtl="0" fontAlgn="base">
              <a:spcBef>
                <a:spcPct val="0"/>
              </a:spcBef>
              <a:spcAft>
                <a:spcPct val="0"/>
              </a:spcAft>
              <a:defRPr b="1" kern="1200">
                <a:solidFill>
                  <a:schemeClr val="tx1"/>
                </a:solidFill>
                <a:latin typeface="Verdana" pitchFamily="34" charset="0"/>
                <a:ea typeface="MS PGothic" pitchFamily="34" charset="-128"/>
                <a:cs typeface="+mn-cs"/>
              </a:defRPr>
            </a:lvl3pPr>
            <a:lvl4pPr marL="1449788" algn="l" rtl="0" fontAlgn="base">
              <a:spcBef>
                <a:spcPct val="0"/>
              </a:spcBef>
              <a:spcAft>
                <a:spcPct val="0"/>
              </a:spcAft>
              <a:defRPr b="1" kern="1200">
                <a:solidFill>
                  <a:schemeClr val="tx1"/>
                </a:solidFill>
                <a:latin typeface="Verdana" pitchFamily="34" charset="0"/>
                <a:ea typeface="MS PGothic" pitchFamily="34" charset="-128"/>
                <a:cs typeface="+mn-cs"/>
              </a:defRPr>
            </a:lvl4pPr>
            <a:lvl5pPr marL="1933052" algn="l" rtl="0" fontAlgn="base">
              <a:spcBef>
                <a:spcPct val="0"/>
              </a:spcBef>
              <a:spcAft>
                <a:spcPct val="0"/>
              </a:spcAft>
              <a:defRPr b="1" kern="1200">
                <a:solidFill>
                  <a:schemeClr val="tx1"/>
                </a:solidFill>
                <a:latin typeface="Verdana" pitchFamily="34" charset="0"/>
                <a:ea typeface="MS PGothic" pitchFamily="34" charset="-128"/>
                <a:cs typeface="+mn-cs"/>
              </a:defRPr>
            </a:lvl5pPr>
            <a:lvl6pPr marL="2416316" algn="l" defTabSz="966526" rtl="0" eaLnBrk="1" latinLnBrk="0" hangingPunct="1">
              <a:defRPr b="1" kern="1200">
                <a:solidFill>
                  <a:schemeClr val="tx1"/>
                </a:solidFill>
                <a:latin typeface="Verdana" pitchFamily="34" charset="0"/>
                <a:ea typeface="MS PGothic" pitchFamily="34" charset="-128"/>
                <a:cs typeface="+mn-cs"/>
              </a:defRPr>
            </a:lvl6pPr>
            <a:lvl7pPr marL="2899579" algn="l" defTabSz="966526" rtl="0" eaLnBrk="1" latinLnBrk="0" hangingPunct="1">
              <a:defRPr b="1" kern="1200">
                <a:solidFill>
                  <a:schemeClr val="tx1"/>
                </a:solidFill>
                <a:latin typeface="Verdana" pitchFamily="34" charset="0"/>
                <a:ea typeface="MS PGothic" pitchFamily="34" charset="-128"/>
                <a:cs typeface="+mn-cs"/>
              </a:defRPr>
            </a:lvl7pPr>
            <a:lvl8pPr marL="3382842" algn="l" defTabSz="966526" rtl="0" eaLnBrk="1" latinLnBrk="0" hangingPunct="1">
              <a:defRPr b="1" kern="1200">
                <a:solidFill>
                  <a:schemeClr val="tx1"/>
                </a:solidFill>
                <a:latin typeface="Verdana" pitchFamily="34" charset="0"/>
                <a:ea typeface="MS PGothic" pitchFamily="34" charset="-128"/>
                <a:cs typeface="+mn-cs"/>
              </a:defRPr>
            </a:lvl8pPr>
            <a:lvl9pPr marL="3866104" algn="l" defTabSz="966526" rtl="0" eaLnBrk="1" latinLnBrk="0" hangingPunct="1">
              <a:defRPr b="1" kern="1200">
                <a:solidFill>
                  <a:schemeClr val="tx1"/>
                </a:solidFill>
                <a:latin typeface="Verdana" pitchFamily="34" charset="0"/>
                <a:ea typeface="MS PGothic" pitchFamily="34" charset="-128"/>
                <a:cs typeface="+mn-cs"/>
              </a:defRPr>
            </a:lvl9pPr>
          </a:lstStyle>
          <a:p>
            <a:pPr defTabSz="675084">
              <a:defRPr/>
            </a:pPr>
            <a:fld id="{0AB42FC9-9A0F-4AFE-B716-2D783D9AB069}" type="slidenum">
              <a:rPr lang="en-US" altLang="en-US" smtClean="0"/>
              <a:pPr defTabSz="675084">
                <a:defRPr/>
              </a:pPr>
              <a:t>22</a:t>
            </a:fld>
            <a:endParaRPr lang="en-US" altLang="en-US" b="0"/>
          </a:p>
        </p:txBody>
      </p:sp>
      <p:pic>
        <p:nvPicPr>
          <p:cNvPr id="6" name="Picture 5"/>
          <p:cNvPicPr>
            <a:picLocks noChangeAspect="1"/>
          </p:cNvPicPr>
          <p:nvPr/>
        </p:nvPicPr>
        <p:blipFill>
          <a:blip r:embed="rId2"/>
          <a:stretch>
            <a:fillRect/>
          </a:stretch>
        </p:blipFill>
        <p:spPr>
          <a:xfrm>
            <a:off x="1946409" y="1200004"/>
            <a:ext cx="3516578" cy="4947681"/>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3"/>
          <a:stretch>
            <a:fillRect/>
          </a:stretch>
        </p:blipFill>
        <p:spPr>
          <a:xfrm>
            <a:off x="5742521" y="1200004"/>
            <a:ext cx="3516578" cy="2536951"/>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a:stretch>
            <a:fillRect/>
          </a:stretch>
        </p:blipFill>
        <p:spPr>
          <a:xfrm>
            <a:off x="5742521" y="3721830"/>
            <a:ext cx="3551837" cy="2425855"/>
          </a:xfrm>
          <a:prstGeom prst="rect">
            <a:avLst/>
          </a:prstGeom>
          <a:ln w="88900" cap="sq" cmpd="thickThin">
            <a:solidFill>
              <a:srgbClr val="000000"/>
            </a:solidFill>
            <a:prstDash val="solid"/>
            <a:miter lim="800000"/>
          </a:ln>
          <a:effectLst>
            <a:innerShdw blurRad="76200">
              <a:srgbClr val="000000"/>
            </a:innerShdw>
          </a:effectLst>
        </p:spPr>
      </p:pic>
      <p:sp>
        <p:nvSpPr>
          <p:cNvPr id="9" name="Footer Placeholder 3">
            <a:extLst>
              <a:ext uri="{FF2B5EF4-FFF2-40B4-BE49-F238E27FC236}">
                <a16:creationId xmlns:a16="http://schemas.microsoft.com/office/drawing/2014/main" id="{3A17C11A-84E4-4395-B406-82AC0D05F3F7}"/>
              </a:ext>
            </a:extLst>
          </p:cNvPr>
          <p:cNvSpPr txBox="1">
            <a:spLocks/>
          </p:cNvSpPr>
          <p:nvPr/>
        </p:nvSpPr>
        <p:spPr>
          <a:xfrm>
            <a:off x="1666875" y="6445241"/>
            <a:ext cx="8858250" cy="269884"/>
          </a:xfrm>
          <a:prstGeom prst="rect">
            <a:avLst/>
          </a:prstGeom>
        </p:spPr>
        <p:txBody>
          <a:bodyPr vert="horz" lIns="85725" tIns="42863" rIns="85725" bIns="42863" rtlCol="0" anchor="ctr"/>
          <a:lstStyle>
            <a:defPPr>
              <a:defRPr lang="en-US"/>
            </a:defPPr>
            <a:lvl1pPr algn="ctr" rtl="0" eaLnBrk="1" fontAlgn="auto" hangingPunct="1">
              <a:spcBef>
                <a:spcPts val="0"/>
              </a:spcBef>
              <a:spcAft>
                <a:spcPts val="0"/>
              </a:spcAft>
              <a:defRPr sz="788" b="1" kern="1200">
                <a:solidFill>
                  <a:schemeClr val="tx1">
                    <a:tint val="75000"/>
                  </a:schemeClr>
                </a:solidFill>
                <a:latin typeface="+mn-lt"/>
                <a:ea typeface="MS PGothic" pitchFamily="34" charset="-128"/>
                <a:cs typeface="+mn-cs"/>
              </a:defRPr>
            </a:lvl1pPr>
            <a:lvl2pPr marL="483263" algn="l" rtl="0" fontAlgn="base">
              <a:spcBef>
                <a:spcPct val="0"/>
              </a:spcBef>
              <a:spcAft>
                <a:spcPct val="0"/>
              </a:spcAft>
              <a:defRPr b="1" kern="1200">
                <a:solidFill>
                  <a:schemeClr val="tx1"/>
                </a:solidFill>
                <a:latin typeface="Verdana" pitchFamily="34" charset="0"/>
                <a:ea typeface="MS PGothic" pitchFamily="34" charset="-128"/>
                <a:cs typeface="+mn-cs"/>
              </a:defRPr>
            </a:lvl2pPr>
            <a:lvl3pPr marL="966526" algn="l" rtl="0" fontAlgn="base">
              <a:spcBef>
                <a:spcPct val="0"/>
              </a:spcBef>
              <a:spcAft>
                <a:spcPct val="0"/>
              </a:spcAft>
              <a:defRPr b="1" kern="1200">
                <a:solidFill>
                  <a:schemeClr val="tx1"/>
                </a:solidFill>
                <a:latin typeface="Verdana" pitchFamily="34" charset="0"/>
                <a:ea typeface="MS PGothic" pitchFamily="34" charset="-128"/>
                <a:cs typeface="+mn-cs"/>
              </a:defRPr>
            </a:lvl3pPr>
            <a:lvl4pPr marL="1449788" algn="l" rtl="0" fontAlgn="base">
              <a:spcBef>
                <a:spcPct val="0"/>
              </a:spcBef>
              <a:spcAft>
                <a:spcPct val="0"/>
              </a:spcAft>
              <a:defRPr b="1" kern="1200">
                <a:solidFill>
                  <a:schemeClr val="tx1"/>
                </a:solidFill>
                <a:latin typeface="Verdana" pitchFamily="34" charset="0"/>
                <a:ea typeface="MS PGothic" pitchFamily="34" charset="-128"/>
                <a:cs typeface="+mn-cs"/>
              </a:defRPr>
            </a:lvl4pPr>
            <a:lvl5pPr marL="1933052" algn="l" rtl="0" fontAlgn="base">
              <a:spcBef>
                <a:spcPct val="0"/>
              </a:spcBef>
              <a:spcAft>
                <a:spcPct val="0"/>
              </a:spcAft>
              <a:defRPr b="1" kern="1200">
                <a:solidFill>
                  <a:schemeClr val="tx1"/>
                </a:solidFill>
                <a:latin typeface="Verdana" pitchFamily="34" charset="0"/>
                <a:ea typeface="MS PGothic" pitchFamily="34" charset="-128"/>
                <a:cs typeface="+mn-cs"/>
              </a:defRPr>
            </a:lvl5pPr>
            <a:lvl6pPr marL="2416316" algn="l" defTabSz="966526" rtl="0" eaLnBrk="1" latinLnBrk="0" hangingPunct="1">
              <a:defRPr b="1" kern="1200">
                <a:solidFill>
                  <a:schemeClr val="tx1"/>
                </a:solidFill>
                <a:latin typeface="Verdana" pitchFamily="34" charset="0"/>
                <a:ea typeface="MS PGothic" pitchFamily="34" charset="-128"/>
                <a:cs typeface="+mn-cs"/>
              </a:defRPr>
            </a:lvl6pPr>
            <a:lvl7pPr marL="2899579" algn="l" defTabSz="966526" rtl="0" eaLnBrk="1" latinLnBrk="0" hangingPunct="1">
              <a:defRPr b="1" kern="1200">
                <a:solidFill>
                  <a:schemeClr val="tx1"/>
                </a:solidFill>
                <a:latin typeface="Verdana" pitchFamily="34" charset="0"/>
                <a:ea typeface="MS PGothic" pitchFamily="34" charset="-128"/>
                <a:cs typeface="+mn-cs"/>
              </a:defRPr>
            </a:lvl7pPr>
            <a:lvl8pPr marL="3382842" algn="l" defTabSz="966526" rtl="0" eaLnBrk="1" latinLnBrk="0" hangingPunct="1">
              <a:defRPr b="1" kern="1200">
                <a:solidFill>
                  <a:schemeClr val="tx1"/>
                </a:solidFill>
                <a:latin typeface="Verdana" pitchFamily="34" charset="0"/>
                <a:ea typeface="MS PGothic" pitchFamily="34" charset="-128"/>
                <a:cs typeface="+mn-cs"/>
              </a:defRPr>
            </a:lvl8pPr>
            <a:lvl9pPr marL="3866104" algn="l" defTabSz="966526" rtl="0" eaLnBrk="1" latinLnBrk="0" hangingPunct="1">
              <a:defRPr b="1" kern="1200">
                <a:solidFill>
                  <a:schemeClr val="tx1"/>
                </a:solidFill>
                <a:latin typeface="Verdana" pitchFamily="34" charset="0"/>
                <a:ea typeface="MS PGothic" pitchFamily="34" charset="-128"/>
                <a:cs typeface="+mn-cs"/>
              </a:defRPr>
            </a:lvl9pPr>
          </a:lstStyle>
          <a:p>
            <a:pPr>
              <a:defRPr/>
            </a:pPr>
            <a:r>
              <a:rPr lang="en-US" sz="1313" b="0">
                <a:solidFill>
                  <a:srgbClr val="003399"/>
                </a:solidFill>
              </a:rPr>
              <a:t>©TLCPCP 2016  www.</a:t>
            </a:r>
            <a:r>
              <a:rPr lang="en-US" sz="1313">
                <a:solidFill>
                  <a:prstClr val="black">
                    <a:tint val="75000"/>
                  </a:prstClr>
                </a:solidFill>
              </a:rPr>
              <a:t>tlcpcp.com</a:t>
            </a:r>
            <a:endParaRPr lang="en-US" sz="1313" b="0" dirty="0">
              <a:solidFill>
                <a:srgbClr val="003399"/>
              </a:solidFill>
            </a:endParaRPr>
          </a:p>
        </p:txBody>
      </p:sp>
    </p:spTree>
    <p:extLst>
      <p:ext uri="{BB962C8B-B14F-4D97-AF65-F5344CB8AC3E}">
        <p14:creationId xmlns:p14="http://schemas.microsoft.com/office/powerpoint/2010/main" val="13412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47503" y="0"/>
            <a:ext cx="4635474" cy="6351008"/>
          </a:xfrm>
          <a:prstGeom prst="rect">
            <a:avLst/>
          </a:prstGeom>
        </p:spPr>
      </p:pic>
      <p:pic>
        <p:nvPicPr>
          <p:cNvPr id="6" name="Picture 5"/>
          <p:cNvPicPr>
            <a:picLocks noChangeAspect="1"/>
          </p:cNvPicPr>
          <p:nvPr/>
        </p:nvPicPr>
        <p:blipFill>
          <a:blip r:embed="rId4"/>
          <a:stretch>
            <a:fillRect/>
          </a:stretch>
        </p:blipFill>
        <p:spPr>
          <a:xfrm rot="5400000">
            <a:off x="-56264" y="1047241"/>
            <a:ext cx="6351008" cy="4256526"/>
          </a:xfrm>
          <a:prstGeom prst="rect">
            <a:avLst/>
          </a:prstGeom>
        </p:spPr>
      </p:pic>
    </p:spTree>
    <p:extLst>
      <p:ext uri="{BB962C8B-B14F-4D97-AF65-F5344CB8AC3E}">
        <p14:creationId xmlns:p14="http://schemas.microsoft.com/office/powerpoint/2010/main" val="3406486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Ed Skydiving </a:t>
            </a:r>
          </a:p>
        </p:txBody>
      </p:sp>
      <p:sp>
        <p:nvSpPr>
          <p:cNvPr id="3" name="Footer Placeholder 2"/>
          <p:cNvSpPr>
            <a:spLocks noGrp="1"/>
          </p:cNvSpPr>
          <p:nvPr>
            <p:ph type="ftr" sz="quarter" idx="3"/>
          </p:nvPr>
        </p:nvSpPr>
        <p:spPr bwMode="auto">
          <a:xfrm>
            <a:off x="0" y="6989763"/>
            <a:ext cx="3352800" cy="325437"/>
          </a:xfrm>
          <a:prstGeom prst="rect">
            <a:avLst/>
          </a:prstGeom>
          <a:noFill/>
          <a:ln w="9525">
            <a:noFill/>
            <a:miter lim="800000"/>
            <a:headEnd/>
            <a:tailEnd/>
          </a:ln>
          <a:effectLst/>
        </p:spPr>
        <p:txBody>
          <a:bodyPr vert="horz" wrap="square" lIns="96653" tIns="48326" rIns="96653" bIns="48326" numCol="1" anchor="b" anchorCtr="0" compatLnSpc="1">
            <a:prstTxWarp prst="textNoShape">
              <a:avLst/>
            </a:prstTxWarp>
          </a:bodyPr>
          <a:lstStyle>
            <a:defPPr>
              <a:defRPr lang="en-US"/>
            </a:defPPr>
            <a:lvl1pPr algn="ctr" rtl="0" eaLnBrk="1" fontAlgn="base" hangingPunct="1">
              <a:spcBef>
                <a:spcPct val="0"/>
              </a:spcBef>
              <a:spcAft>
                <a:spcPct val="0"/>
              </a:spcAft>
              <a:defRPr sz="1300" b="0" kern="1200">
                <a:solidFill>
                  <a:srgbClr val="003399"/>
                </a:solidFill>
                <a:latin typeface="Calibri" pitchFamily="34" charset="0"/>
                <a:ea typeface="MS PGothic" pitchFamily="34" charset="-128"/>
                <a:cs typeface="+mn-cs"/>
              </a:defRPr>
            </a:lvl1pPr>
            <a:lvl2pPr marL="483263" algn="l" rtl="0" fontAlgn="base">
              <a:spcBef>
                <a:spcPct val="0"/>
              </a:spcBef>
              <a:spcAft>
                <a:spcPct val="0"/>
              </a:spcAft>
              <a:defRPr b="1" kern="1200">
                <a:solidFill>
                  <a:schemeClr val="tx1"/>
                </a:solidFill>
                <a:latin typeface="Verdana" pitchFamily="34" charset="0"/>
                <a:ea typeface="MS PGothic" pitchFamily="34" charset="-128"/>
                <a:cs typeface="+mn-cs"/>
              </a:defRPr>
            </a:lvl2pPr>
            <a:lvl3pPr marL="966526" algn="l" rtl="0" fontAlgn="base">
              <a:spcBef>
                <a:spcPct val="0"/>
              </a:spcBef>
              <a:spcAft>
                <a:spcPct val="0"/>
              </a:spcAft>
              <a:defRPr b="1" kern="1200">
                <a:solidFill>
                  <a:schemeClr val="tx1"/>
                </a:solidFill>
                <a:latin typeface="Verdana" pitchFamily="34" charset="0"/>
                <a:ea typeface="MS PGothic" pitchFamily="34" charset="-128"/>
                <a:cs typeface="+mn-cs"/>
              </a:defRPr>
            </a:lvl3pPr>
            <a:lvl4pPr marL="1449788" algn="l" rtl="0" fontAlgn="base">
              <a:spcBef>
                <a:spcPct val="0"/>
              </a:spcBef>
              <a:spcAft>
                <a:spcPct val="0"/>
              </a:spcAft>
              <a:defRPr b="1" kern="1200">
                <a:solidFill>
                  <a:schemeClr val="tx1"/>
                </a:solidFill>
                <a:latin typeface="Verdana" pitchFamily="34" charset="0"/>
                <a:ea typeface="MS PGothic" pitchFamily="34" charset="-128"/>
                <a:cs typeface="+mn-cs"/>
              </a:defRPr>
            </a:lvl4pPr>
            <a:lvl5pPr marL="1933052" algn="l" rtl="0" fontAlgn="base">
              <a:spcBef>
                <a:spcPct val="0"/>
              </a:spcBef>
              <a:spcAft>
                <a:spcPct val="0"/>
              </a:spcAft>
              <a:defRPr b="1" kern="1200">
                <a:solidFill>
                  <a:schemeClr val="tx1"/>
                </a:solidFill>
                <a:latin typeface="Verdana" pitchFamily="34" charset="0"/>
                <a:ea typeface="MS PGothic" pitchFamily="34" charset="-128"/>
                <a:cs typeface="+mn-cs"/>
              </a:defRPr>
            </a:lvl5pPr>
            <a:lvl6pPr marL="2416316" algn="l" defTabSz="966526" rtl="0" eaLnBrk="1" latinLnBrk="0" hangingPunct="1">
              <a:defRPr b="1" kern="1200">
                <a:solidFill>
                  <a:schemeClr val="tx1"/>
                </a:solidFill>
                <a:latin typeface="Verdana" pitchFamily="34" charset="0"/>
                <a:ea typeface="MS PGothic" pitchFamily="34" charset="-128"/>
                <a:cs typeface="+mn-cs"/>
              </a:defRPr>
            </a:lvl6pPr>
            <a:lvl7pPr marL="2899579" algn="l" defTabSz="966526" rtl="0" eaLnBrk="1" latinLnBrk="0" hangingPunct="1">
              <a:defRPr b="1" kern="1200">
                <a:solidFill>
                  <a:schemeClr val="tx1"/>
                </a:solidFill>
                <a:latin typeface="Verdana" pitchFamily="34" charset="0"/>
                <a:ea typeface="MS PGothic" pitchFamily="34" charset="-128"/>
                <a:cs typeface="+mn-cs"/>
              </a:defRPr>
            </a:lvl7pPr>
            <a:lvl8pPr marL="3382842" algn="l" defTabSz="966526" rtl="0" eaLnBrk="1" latinLnBrk="0" hangingPunct="1">
              <a:defRPr b="1" kern="1200">
                <a:solidFill>
                  <a:schemeClr val="tx1"/>
                </a:solidFill>
                <a:latin typeface="Verdana" pitchFamily="34" charset="0"/>
                <a:ea typeface="MS PGothic" pitchFamily="34" charset="-128"/>
                <a:cs typeface="+mn-cs"/>
              </a:defRPr>
            </a:lvl8pPr>
            <a:lvl9pPr marL="3866104" algn="l" defTabSz="966526" rtl="0" eaLnBrk="1" latinLnBrk="0" hangingPunct="1">
              <a:defRPr b="1" kern="1200">
                <a:solidFill>
                  <a:schemeClr val="tx1"/>
                </a:solidFill>
                <a:latin typeface="Verdana" pitchFamily="34" charset="0"/>
                <a:ea typeface="MS PGothic" pitchFamily="34" charset="-128"/>
                <a:cs typeface="+mn-cs"/>
              </a:defRPr>
            </a:lvl9pPr>
          </a:lstStyle>
          <a:p>
            <a:pPr>
              <a:defRPr/>
            </a:pPr>
            <a:endParaRPr lang="en-US" dirty="0"/>
          </a:p>
          <a:p>
            <a:pPr>
              <a:defRPr/>
            </a:pPr>
            <a:endParaRPr lang="en-US" dirty="0"/>
          </a:p>
          <a:p>
            <a:pPr>
              <a:defRPr/>
            </a:pPr>
            <a:r>
              <a:rPr lang="en-US" dirty="0"/>
              <a:t>©TLCPCP 2016  www.learningcommunity.us </a:t>
            </a:r>
          </a:p>
        </p:txBody>
      </p:sp>
      <p:sp>
        <p:nvSpPr>
          <p:cNvPr id="4" name="Rectangle 3"/>
          <p:cNvSpPr/>
          <p:nvPr/>
        </p:nvSpPr>
        <p:spPr>
          <a:xfrm>
            <a:off x="3509319" y="1021492"/>
            <a:ext cx="4836962" cy="611834"/>
          </a:xfrm>
          <a:prstGeom prst="rect">
            <a:avLst/>
          </a:prstGeom>
        </p:spPr>
        <p:txBody>
          <a:bodyPr wrap="square">
            <a:spAutoFit/>
          </a:bodyPr>
          <a:lstStyle/>
          <a:p>
            <a:r>
              <a:rPr lang="en-US" sz="1688" dirty="0"/>
              <a:t>https://www.facebook.com/ed.bartz/videos/10204384510642312/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962" y="1786589"/>
            <a:ext cx="6529170" cy="3377566"/>
          </a:xfrm>
          <a:prstGeom prst="rect">
            <a:avLst/>
          </a:prstGeom>
        </p:spPr>
      </p:pic>
    </p:spTree>
    <p:extLst>
      <p:ext uri="{BB962C8B-B14F-4D97-AF65-F5344CB8AC3E}">
        <p14:creationId xmlns:p14="http://schemas.microsoft.com/office/powerpoint/2010/main" val="3153717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3" name="Rectangle 2"/>
          <p:cNvSpPr>
            <a:spLocks noGrp="1" noChangeArrowheads="1"/>
          </p:cNvSpPr>
          <p:nvPr>
            <p:ph type="title"/>
          </p:nvPr>
        </p:nvSpPr>
        <p:spPr>
          <a:xfrm>
            <a:off x="2524125" y="-642937"/>
            <a:ext cx="7453611" cy="2857500"/>
          </a:xfrm>
        </p:spPr>
        <p:txBody>
          <a:bodyPr>
            <a:normAutofit/>
          </a:bodyPr>
          <a:lstStyle/>
          <a:p>
            <a:pPr eaLnBrk="1" hangingPunct="1"/>
            <a:r>
              <a:rPr lang="en-US" sz="5063" dirty="0"/>
              <a:t>             </a:t>
            </a:r>
            <a:endParaRPr lang="en-US" sz="5063" dirty="0">
              <a:solidFill>
                <a:srgbClr val="336699"/>
              </a:solidFill>
            </a:endParaRPr>
          </a:p>
        </p:txBody>
      </p:sp>
      <p:sp>
        <p:nvSpPr>
          <p:cNvPr id="476164" name="Rectangle 3"/>
          <p:cNvSpPr>
            <a:spLocks noGrp="1" noChangeArrowheads="1"/>
          </p:cNvSpPr>
          <p:nvPr>
            <p:ph idx="1"/>
          </p:nvPr>
        </p:nvSpPr>
        <p:spPr>
          <a:xfrm>
            <a:off x="2524125" y="928688"/>
            <a:ext cx="7453611" cy="5248276"/>
          </a:xfrm>
        </p:spPr>
        <p:txBody>
          <a:bodyPr/>
          <a:lstStyle/>
          <a:p>
            <a:pPr marL="0" indent="0" algn="ctr">
              <a:buNone/>
            </a:pPr>
            <a:endParaRPr lang="en-US" dirty="0">
              <a:solidFill>
                <a:srgbClr val="336699"/>
              </a:solidFill>
            </a:endParaRPr>
          </a:p>
          <a:p>
            <a:pPr marL="0" indent="0" algn="ctr">
              <a:buNone/>
            </a:pPr>
            <a:endParaRPr lang="en-US" dirty="0">
              <a:solidFill>
                <a:srgbClr val="336699"/>
              </a:solidFill>
            </a:endParaRPr>
          </a:p>
          <a:p>
            <a:pPr marL="0" indent="0" algn="ctr">
              <a:buNone/>
            </a:pPr>
            <a:endParaRPr lang="en-US" dirty="0">
              <a:solidFill>
                <a:srgbClr val="336699"/>
              </a:solidFill>
            </a:endParaRPr>
          </a:p>
          <a:p>
            <a:pPr marL="0" indent="0" algn="ctr">
              <a:buNone/>
            </a:pPr>
            <a:endParaRPr lang="en-US" dirty="0">
              <a:solidFill>
                <a:schemeClr val="tx1"/>
              </a:solidFill>
            </a:endParaRPr>
          </a:p>
          <a:p>
            <a:pPr marL="0" indent="0" algn="ctr">
              <a:buNone/>
            </a:pPr>
            <a:r>
              <a:rPr lang="en-US" sz="3375" b="1" dirty="0"/>
              <a:t>Thank You!</a:t>
            </a:r>
          </a:p>
          <a:p>
            <a:pPr marL="448322" lvl="1" indent="0" algn="ctr">
              <a:buNone/>
            </a:pPr>
            <a:endParaRPr lang="en-US" sz="3375" b="1" dirty="0"/>
          </a:p>
          <a:p>
            <a:pPr marL="0" indent="0" algn="ctr">
              <a:buNone/>
            </a:pPr>
            <a:r>
              <a:rPr lang="en-US" sz="3375" b="1" dirty="0"/>
              <a:t> Kirsten Sanchirico</a:t>
            </a:r>
          </a:p>
          <a:p>
            <a:pPr marL="0" indent="0" algn="ctr">
              <a:buNone/>
            </a:pPr>
            <a:r>
              <a:rPr lang="en-US" sz="3375" b="1" u="sng" dirty="0">
                <a:hlinkClick r:id="rId3"/>
              </a:rPr>
              <a:t>ksanchirico@nyalliance.org</a:t>
            </a:r>
            <a:endParaRPr lang="en-US" sz="3375" b="1" u="sng" dirty="0"/>
          </a:p>
          <a:p>
            <a:pPr marL="0" indent="0" algn="ctr">
              <a:buNone/>
            </a:pPr>
            <a:endParaRPr lang="en-US" sz="3375" b="1" u="sng"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508" y="144429"/>
            <a:ext cx="2328936" cy="1793599"/>
          </a:xfrm>
          <a:prstGeom prst="rect">
            <a:avLst/>
          </a:prstGeom>
        </p:spPr>
      </p:pic>
      <p:sp>
        <p:nvSpPr>
          <p:cNvPr id="2" name="AutoShape 2" descr="ZIP File Preview Image">
            <a:extLst>
              <a:ext uri="{FF2B5EF4-FFF2-40B4-BE49-F238E27FC236}">
                <a16:creationId xmlns:a16="http://schemas.microsoft.com/office/drawing/2014/main" id="{F78B1CD7-D9BC-43AF-B55E-1CF3EFF13E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Logo&#10;&#10;Description automatically generated">
            <a:extLst>
              <a:ext uri="{FF2B5EF4-FFF2-40B4-BE49-F238E27FC236}">
                <a16:creationId xmlns:a16="http://schemas.microsoft.com/office/drawing/2014/main" id="{697E7CF5-E362-48F0-8FE2-36EDC9706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811" y="67982"/>
            <a:ext cx="2963946" cy="1619177"/>
          </a:xfrm>
          <a:prstGeom prst="rect">
            <a:avLst/>
          </a:prstGeom>
        </p:spPr>
      </p:pic>
    </p:spTree>
    <p:extLst>
      <p:ext uri="{BB962C8B-B14F-4D97-AF65-F5344CB8AC3E}">
        <p14:creationId xmlns:p14="http://schemas.microsoft.com/office/powerpoint/2010/main" val="276073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568" y="1902941"/>
            <a:ext cx="5543807" cy="1131079"/>
          </a:xfrm>
          <a:prstGeom prst="rect">
            <a:avLst/>
          </a:prstGeom>
          <a:noFill/>
        </p:spPr>
        <p:txBody>
          <a:bodyPr wrap="square" rtlCol="0">
            <a:spAutoFit/>
          </a:bodyPr>
          <a:lstStyle/>
          <a:p>
            <a:pPr algn="ctr"/>
            <a:r>
              <a:rPr lang="en-US" sz="1688" dirty="0">
                <a:solidFill>
                  <a:srgbClr val="336699"/>
                </a:solidFill>
              </a:rPr>
              <a:t> </a:t>
            </a:r>
            <a:r>
              <a:rPr lang="en-US" sz="3375" dirty="0">
                <a:solidFill>
                  <a:srgbClr val="336699"/>
                </a:solidFill>
                <a:latin typeface="+mj-lt"/>
              </a:rPr>
              <a:t>We are supporting </a:t>
            </a:r>
          </a:p>
          <a:p>
            <a:pPr algn="ctr"/>
            <a:r>
              <a:rPr lang="en-US" sz="3375" dirty="0">
                <a:solidFill>
                  <a:srgbClr val="336699"/>
                </a:solidFill>
                <a:latin typeface="+mj-lt"/>
              </a:rPr>
              <a:t>   people </a:t>
            </a:r>
          </a:p>
        </p:txBody>
      </p:sp>
      <p:pic>
        <p:nvPicPr>
          <p:cNvPr id="6" name="Picture 5"/>
          <p:cNvPicPr>
            <a:picLocks noChangeAspect="1"/>
          </p:cNvPicPr>
          <p:nvPr/>
        </p:nvPicPr>
        <p:blipFill>
          <a:blip r:embed="rId3"/>
          <a:stretch>
            <a:fillRect/>
          </a:stretch>
        </p:blipFill>
        <p:spPr>
          <a:xfrm rot="5400000">
            <a:off x="5346229" y="1511386"/>
            <a:ext cx="4572000" cy="3429000"/>
          </a:xfrm>
          <a:prstGeom prst="rect">
            <a:avLst/>
          </a:prstGeom>
        </p:spPr>
      </p:pic>
    </p:spTree>
    <p:extLst>
      <p:ext uri="{BB962C8B-B14F-4D97-AF65-F5344CB8AC3E}">
        <p14:creationId xmlns:p14="http://schemas.microsoft.com/office/powerpoint/2010/main" val="214444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342-DD96-497C-8CCB-AC4ECC74EA68}"/>
              </a:ext>
            </a:extLst>
          </p:cNvPr>
          <p:cNvSpPr>
            <a:spLocks noGrp="1"/>
          </p:cNvSpPr>
          <p:nvPr>
            <p:ph type="title"/>
          </p:nvPr>
        </p:nvSpPr>
        <p:spPr>
          <a:xfrm>
            <a:off x="838200" y="365125"/>
            <a:ext cx="10515600" cy="1325563"/>
          </a:xfrm>
        </p:spPr>
        <p:txBody>
          <a:bodyPr>
            <a:normAutofit/>
          </a:bodyPr>
          <a:lstStyle/>
          <a:p>
            <a:r>
              <a:rPr lang="en-US"/>
              <a:t>What does it mean to Listen ?</a:t>
            </a:r>
          </a:p>
        </p:txBody>
      </p:sp>
      <p:graphicFrame>
        <p:nvGraphicFramePr>
          <p:cNvPr id="5" name="Text Placeholder 2">
            <a:extLst>
              <a:ext uri="{FF2B5EF4-FFF2-40B4-BE49-F238E27FC236}">
                <a16:creationId xmlns:a16="http://schemas.microsoft.com/office/drawing/2014/main" id="{6CDAAA8E-EEA2-445B-8392-2DBB6D275743}"/>
              </a:ext>
            </a:extLst>
          </p:cNvPr>
          <p:cNvGraphicFramePr/>
          <p:nvPr>
            <p:extLst>
              <p:ext uri="{D42A27DB-BD31-4B8C-83A1-F6EECF244321}">
                <p14:modId xmlns:p14="http://schemas.microsoft.com/office/powerpoint/2010/main" val="37270593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4830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741405" y="466800"/>
            <a:ext cx="9737126" cy="2128119"/>
          </a:xfrm>
        </p:spPr>
        <p:txBody>
          <a:bodyPr/>
          <a:lstStyle/>
          <a:p>
            <a:r>
              <a:rPr lang="en-US" altLang="en-US" b="1" dirty="0">
                <a:solidFill>
                  <a:srgbClr val="0066CC"/>
                </a:solidFill>
                <a:latin typeface="+mn-lt"/>
              </a:rPr>
              <a:t>Supporting people to make informed choices and a plan reflects those choices. </a:t>
            </a:r>
          </a:p>
        </p:txBody>
      </p:sp>
      <p:sp>
        <p:nvSpPr>
          <p:cNvPr id="4" name="Footer Placeholder 3"/>
          <p:cNvSpPr>
            <a:spLocks noGrp="1"/>
          </p:cNvSpPr>
          <p:nvPr>
            <p:ph type="ftr" sz="quarter" idx="11"/>
          </p:nvPr>
        </p:nvSpPr>
        <p:spPr>
          <a:xfrm>
            <a:off x="0" y="6780213"/>
            <a:ext cx="3241675" cy="388937"/>
          </a:xfrm>
          <a:prstGeom prst="rect">
            <a:avLst/>
          </a:prstGeom>
        </p:spPr>
        <p:txBody>
          <a:bodyPr vert="horz" lIns="91440" tIns="45720" rIns="91440" bIns="45720" rtlCol="0" anchor="ctr"/>
          <a:lstStyle>
            <a:defPPr>
              <a:defRPr lang="en-US"/>
            </a:defPPr>
            <a:lvl1pPr algn="ctr" rtl="0" fontAlgn="base">
              <a:spcBef>
                <a:spcPct val="0"/>
              </a:spcBef>
              <a:spcAft>
                <a:spcPct val="0"/>
              </a:spcAft>
              <a:defRPr sz="945" b="1" kern="1200">
                <a:solidFill>
                  <a:schemeClr val="tx1">
                    <a:tint val="75000"/>
                  </a:schemeClr>
                </a:solidFill>
                <a:latin typeface="Verdana" pitchFamily="34" charset="0"/>
                <a:ea typeface="MS PGothic" pitchFamily="34" charset="-128"/>
                <a:cs typeface="+mn-cs"/>
              </a:defRPr>
            </a:lvl1pPr>
            <a:lvl2pPr marL="483263" algn="l" rtl="0" fontAlgn="base">
              <a:spcBef>
                <a:spcPct val="0"/>
              </a:spcBef>
              <a:spcAft>
                <a:spcPct val="0"/>
              </a:spcAft>
              <a:defRPr b="1" kern="1200">
                <a:solidFill>
                  <a:schemeClr val="tx1"/>
                </a:solidFill>
                <a:latin typeface="Verdana" pitchFamily="34" charset="0"/>
                <a:ea typeface="MS PGothic" pitchFamily="34" charset="-128"/>
                <a:cs typeface="+mn-cs"/>
              </a:defRPr>
            </a:lvl2pPr>
            <a:lvl3pPr marL="966526" algn="l" rtl="0" fontAlgn="base">
              <a:spcBef>
                <a:spcPct val="0"/>
              </a:spcBef>
              <a:spcAft>
                <a:spcPct val="0"/>
              </a:spcAft>
              <a:defRPr b="1" kern="1200">
                <a:solidFill>
                  <a:schemeClr val="tx1"/>
                </a:solidFill>
                <a:latin typeface="Verdana" pitchFamily="34" charset="0"/>
                <a:ea typeface="MS PGothic" pitchFamily="34" charset="-128"/>
                <a:cs typeface="+mn-cs"/>
              </a:defRPr>
            </a:lvl3pPr>
            <a:lvl4pPr marL="1449788" algn="l" rtl="0" fontAlgn="base">
              <a:spcBef>
                <a:spcPct val="0"/>
              </a:spcBef>
              <a:spcAft>
                <a:spcPct val="0"/>
              </a:spcAft>
              <a:defRPr b="1" kern="1200">
                <a:solidFill>
                  <a:schemeClr val="tx1"/>
                </a:solidFill>
                <a:latin typeface="Verdana" pitchFamily="34" charset="0"/>
                <a:ea typeface="MS PGothic" pitchFamily="34" charset="-128"/>
                <a:cs typeface="+mn-cs"/>
              </a:defRPr>
            </a:lvl4pPr>
            <a:lvl5pPr marL="1933052" algn="l" rtl="0" fontAlgn="base">
              <a:spcBef>
                <a:spcPct val="0"/>
              </a:spcBef>
              <a:spcAft>
                <a:spcPct val="0"/>
              </a:spcAft>
              <a:defRPr b="1" kern="1200">
                <a:solidFill>
                  <a:schemeClr val="tx1"/>
                </a:solidFill>
                <a:latin typeface="Verdana" pitchFamily="34" charset="0"/>
                <a:ea typeface="MS PGothic" pitchFamily="34" charset="-128"/>
                <a:cs typeface="+mn-cs"/>
              </a:defRPr>
            </a:lvl5pPr>
            <a:lvl6pPr marL="2416316" algn="l" defTabSz="966526" rtl="0" eaLnBrk="1" latinLnBrk="0" hangingPunct="1">
              <a:defRPr b="1" kern="1200">
                <a:solidFill>
                  <a:schemeClr val="tx1"/>
                </a:solidFill>
                <a:latin typeface="Verdana" pitchFamily="34" charset="0"/>
                <a:ea typeface="MS PGothic" pitchFamily="34" charset="-128"/>
                <a:cs typeface="+mn-cs"/>
              </a:defRPr>
            </a:lvl6pPr>
            <a:lvl7pPr marL="2899579" algn="l" defTabSz="966526" rtl="0" eaLnBrk="1" latinLnBrk="0" hangingPunct="1">
              <a:defRPr b="1" kern="1200">
                <a:solidFill>
                  <a:schemeClr val="tx1"/>
                </a:solidFill>
                <a:latin typeface="Verdana" pitchFamily="34" charset="0"/>
                <a:ea typeface="MS PGothic" pitchFamily="34" charset="-128"/>
                <a:cs typeface="+mn-cs"/>
              </a:defRPr>
            </a:lvl7pPr>
            <a:lvl8pPr marL="3382842" algn="l" defTabSz="966526" rtl="0" eaLnBrk="1" latinLnBrk="0" hangingPunct="1">
              <a:defRPr b="1" kern="1200">
                <a:solidFill>
                  <a:schemeClr val="tx1"/>
                </a:solidFill>
                <a:latin typeface="Verdana" pitchFamily="34" charset="0"/>
                <a:ea typeface="MS PGothic" pitchFamily="34" charset="-128"/>
                <a:cs typeface="+mn-cs"/>
              </a:defRPr>
            </a:lvl8pPr>
            <a:lvl9pPr marL="3866104" algn="l" defTabSz="966526" rtl="0" eaLnBrk="1" latinLnBrk="0" hangingPunct="1">
              <a:defRPr b="1" kern="1200">
                <a:solidFill>
                  <a:schemeClr val="tx1"/>
                </a:solidFill>
                <a:latin typeface="Verdana" pitchFamily="34" charset="0"/>
                <a:ea typeface="MS PGothic" pitchFamily="34" charset="-128"/>
                <a:cs typeface="+mn-cs"/>
              </a:defRPr>
            </a:lvl9pPr>
          </a:lstStyle>
          <a:p>
            <a:pPr>
              <a:defRPr/>
            </a:pPr>
            <a:r>
              <a:rPr lang="en-US">
                <a:solidFill>
                  <a:prstClr val="black">
                    <a:tint val="75000"/>
                  </a:prstClr>
                </a:solidFill>
              </a:rPr>
              <a:t>2015 Support Development Associates, LLC and The Learning Community for Person Centered Practices</a:t>
            </a:r>
            <a:endParaRPr lang="en-US" dirty="0">
              <a:solidFill>
                <a:prstClr val="black">
                  <a:tint val="75000"/>
                </a:prst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609" y="2594919"/>
            <a:ext cx="3600450" cy="2250281"/>
          </a:xfrm>
          <a:prstGeom prst="rect">
            <a:avLst/>
          </a:prstGeom>
        </p:spPr>
      </p:pic>
    </p:spTree>
    <p:extLst>
      <p:ext uri="{BB962C8B-B14F-4D97-AF65-F5344CB8AC3E}">
        <p14:creationId xmlns:p14="http://schemas.microsoft.com/office/powerpoint/2010/main" val="580136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5" descr="C:\Users\Bob\AppData\Local\Microsoft\Windows\Temporary Internet Files\Content.IE5\GVTAFDS9\MC900078794[1].wmf"/>
          <p:cNvPicPr>
            <a:picLocks noChangeAspect="1" noChangeArrowheads="1"/>
          </p:cNvPicPr>
          <p:nvPr/>
        </p:nvPicPr>
        <p:blipFill>
          <a:blip r:embed="rId3" cstate="print"/>
          <a:srcRect/>
          <a:stretch>
            <a:fillRect/>
          </a:stretch>
        </p:blipFill>
        <p:spPr bwMode="auto">
          <a:xfrm>
            <a:off x="7098744" y="1195740"/>
            <a:ext cx="2574849" cy="4670078"/>
          </a:xfrm>
          <a:prstGeom prst="rect">
            <a:avLst/>
          </a:prstGeom>
          <a:noFill/>
          <a:ln w="9525">
            <a:noFill/>
            <a:miter lim="800000"/>
            <a:headEnd/>
            <a:tailEnd/>
          </a:ln>
        </p:spPr>
      </p:pic>
      <p:sp>
        <p:nvSpPr>
          <p:cNvPr id="423940" name="Title 1"/>
          <p:cNvSpPr>
            <a:spLocks noGrp="1"/>
          </p:cNvSpPr>
          <p:nvPr>
            <p:ph type="title"/>
          </p:nvPr>
        </p:nvSpPr>
        <p:spPr>
          <a:xfrm>
            <a:off x="2102554" y="261785"/>
            <a:ext cx="7971620" cy="1155854"/>
          </a:xfrm>
        </p:spPr>
        <p:txBody>
          <a:bodyPr/>
          <a:lstStyle/>
          <a:p>
            <a:pPr eaLnBrk="1" hangingPunct="1"/>
            <a:r>
              <a:rPr lang="en-US" b="1" dirty="0"/>
              <a:t>               </a:t>
            </a:r>
          </a:p>
        </p:txBody>
      </p:sp>
      <p:sp>
        <p:nvSpPr>
          <p:cNvPr id="423939" name="Content Placeholder 2"/>
          <p:cNvSpPr>
            <a:spLocks noGrp="1"/>
          </p:cNvSpPr>
          <p:nvPr>
            <p:ph idx="1"/>
          </p:nvPr>
        </p:nvSpPr>
        <p:spPr>
          <a:xfrm>
            <a:off x="2214266" y="1426246"/>
            <a:ext cx="7763470" cy="4750718"/>
          </a:xfrm>
        </p:spPr>
        <p:txBody>
          <a:bodyPr/>
          <a:lstStyle/>
          <a:p>
            <a:pPr eaLnBrk="1" hangingPunct="1">
              <a:buFont typeface="Arial" pitchFamily="34" charset="0"/>
              <a:buNone/>
            </a:pPr>
            <a:endParaRPr lang="en-US" dirty="0"/>
          </a:p>
          <a:p>
            <a:pPr eaLnBrk="1" hangingPunct="1">
              <a:buFont typeface="Arial" pitchFamily="34" charset="0"/>
              <a:buNone/>
            </a:pPr>
            <a:endParaRPr lang="en-US" dirty="0"/>
          </a:p>
        </p:txBody>
      </p:sp>
      <p:sp>
        <p:nvSpPr>
          <p:cNvPr id="15" name="Footer Placeholder 14"/>
          <p:cNvSpPr>
            <a:spLocks noGrp="1"/>
          </p:cNvSpPr>
          <p:nvPr>
            <p:ph type="ftr" sz="quarter" idx="4294967295"/>
          </p:nvPr>
        </p:nvSpPr>
        <p:spPr bwMode="auto">
          <a:xfrm>
            <a:off x="0" y="6989763"/>
            <a:ext cx="3352800" cy="325437"/>
          </a:xfrm>
          <a:prstGeom prst="rect">
            <a:avLst/>
          </a:prstGeom>
          <a:noFill/>
          <a:ln w="9525">
            <a:noFill/>
            <a:miter lim="800000"/>
            <a:headEnd/>
            <a:tailEnd/>
          </a:ln>
          <a:effectLst/>
        </p:spPr>
        <p:txBody>
          <a:bodyPr vert="horz" wrap="square" lIns="96653" tIns="48326" rIns="96653" bIns="48326" numCol="1" anchor="b" anchorCtr="0" compatLnSpc="1">
            <a:prstTxWarp prst="textNoShape">
              <a:avLst/>
            </a:prstTxWarp>
          </a:bodyPr>
          <a:lstStyle>
            <a:defPPr>
              <a:defRPr lang="en-US"/>
            </a:defPPr>
            <a:lvl1pPr algn="ctr" rtl="0" eaLnBrk="1" fontAlgn="base" hangingPunct="1">
              <a:spcBef>
                <a:spcPct val="0"/>
              </a:spcBef>
              <a:spcAft>
                <a:spcPct val="0"/>
              </a:spcAft>
              <a:defRPr sz="1300" b="0" kern="1200">
                <a:solidFill>
                  <a:srgbClr val="003399"/>
                </a:solidFill>
                <a:latin typeface="Calibri" pitchFamily="34" charset="0"/>
                <a:ea typeface="MS PGothic" pitchFamily="34" charset="-128"/>
                <a:cs typeface="+mn-cs"/>
              </a:defRPr>
            </a:lvl1pPr>
            <a:lvl2pPr marL="483263" algn="l" rtl="0" fontAlgn="base">
              <a:spcBef>
                <a:spcPct val="0"/>
              </a:spcBef>
              <a:spcAft>
                <a:spcPct val="0"/>
              </a:spcAft>
              <a:defRPr b="1" kern="1200">
                <a:solidFill>
                  <a:schemeClr val="tx1"/>
                </a:solidFill>
                <a:latin typeface="Verdana" pitchFamily="34" charset="0"/>
                <a:ea typeface="MS PGothic" pitchFamily="34" charset="-128"/>
                <a:cs typeface="+mn-cs"/>
              </a:defRPr>
            </a:lvl2pPr>
            <a:lvl3pPr marL="966526" algn="l" rtl="0" fontAlgn="base">
              <a:spcBef>
                <a:spcPct val="0"/>
              </a:spcBef>
              <a:spcAft>
                <a:spcPct val="0"/>
              </a:spcAft>
              <a:defRPr b="1" kern="1200">
                <a:solidFill>
                  <a:schemeClr val="tx1"/>
                </a:solidFill>
                <a:latin typeface="Verdana" pitchFamily="34" charset="0"/>
                <a:ea typeface="MS PGothic" pitchFamily="34" charset="-128"/>
                <a:cs typeface="+mn-cs"/>
              </a:defRPr>
            </a:lvl3pPr>
            <a:lvl4pPr marL="1449788" algn="l" rtl="0" fontAlgn="base">
              <a:spcBef>
                <a:spcPct val="0"/>
              </a:spcBef>
              <a:spcAft>
                <a:spcPct val="0"/>
              </a:spcAft>
              <a:defRPr b="1" kern="1200">
                <a:solidFill>
                  <a:schemeClr val="tx1"/>
                </a:solidFill>
                <a:latin typeface="Verdana" pitchFamily="34" charset="0"/>
                <a:ea typeface="MS PGothic" pitchFamily="34" charset="-128"/>
                <a:cs typeface="+mn-cs"/>
              </a:defRPr>
            </a:lvl4pPr>
            <a:lvl5pPr marL="1933052" algn="l" rtl="0" fontAlgn="base">
              <a:spcBef>
                <a:spcPct val="0"/>
              </a:spcBef>
              <a:spcAft>
                <a:spcPct val="0"/>
              </a:spcAft>
              <a:defRPr b="1" kern="1200">
                <a:solidFill>
                  <a:schemeClr val="tx1"/>
                </a:solidFill>
                <a:latin typeface="Verdana" pitchFamily="34" charset="0"/>
                <a:ea typeface="MS PGothic" pitchFamily="34" charset="-128"/>
                <a:cs typeface="+mn-cs"/>
              </a:defRPr>
            </a:lvl5pPr>
            <a:lvl6pPr marL="2416316" algn="l" defTabSz="966526" rtl="0" eaLnBrk="1" latinLnBrk="0" hangingPunct="1">
              <a:defRPr b="1" kern="1200">
                <a:solidFill>
                  <a:schemeClr val="tx1"/>
                </a:solidFill>
                <a:latin typeface="Verdana" pitchFamily="34" charset="0"/>
                <a:ea typeface="MS PGothic" pitchFamily="34" charset="-128"/>
                <a:cs typeface="+mn-cs"/>
              </a:defRPr>
            </a:lvl6pPr>
            <a:lvl7pPr marL="2899579" algn="l" defTabSz="966526" rtl="0" eaLnBrk="1" latinLnBrk="0" hangingPunct="1">
              <a:defRPr b="1" kern="1200">
                <a:solidFill>
                  <a:schemeClr val="tx1"/>
                </a:solidFill>
                <a:latin typeface="Verdana" pitchFamily="34" charset="0"/>
                <a:ea typeface="MS PGothic" pitchFamily="34" charset="-128"/>
                <a:cs typeface="+mn-cs"/>
              </a:defRPr>
            </a:lvl7pPr>
            <a:lvl8pPr marL="3382842" algn="l" defTabSz="966526" rtl="0" eaLnBrk="1" latinLnBrk="0" hangingPunct="1">
              <a:defRPr b="1" kern="1200">
                <a:solidFill>
                  <a:schemeClr val="tx1"/>
                </a:solidFill>
                <a:latin typeface="Verdana" pitchFamily="34" charset="0"/>
                <a:ea typeface="MS PGothic" pitchFamily="34" charset="-128"/>
                <a:cs typeface="+mn-cs"/>
              </a:defRPr>
            </a:lvl8pPr>
            <a:lvl9pPr marL="3866104" algn="l" defTabSz="966526" rtl="0" eaLnBrk="1" latinLnBrk="0" hangingPunct="1">
              <a:defRPr b="1" kern="1200">
                <a:solidFill>
                  <a:schemeClr val="tx1"/>
                </a:solidFill>
                <a:latin typeface="Verdana" pitchFamily="34" charset="0"/>
                <a:ea typeface="MS PGothic" pitchFamily="34" charset="-128"/>
                <a:cs typeface="+mn-cs"/>
              </a:defRPr>
            </a:lvl9pPr>
          </a:lstStyle>
          <a:p>
            <a:pPr>
              <a:defRPr/>
            </a:pPr>
            <a:endParaRPr lang="en-US"/>
          </a:p>
          <a:p>
            <a:pPr>
              <a:defRPr/>
            </a:pPr>
            <a:endParaRPr lang="en-US"/>
          </a:p>
          <a:p>
            <a:pPr>
              <a:defRPr/>
            </a:pPr>
            <a:r>
              <a:rPr lang="en-US"/>
              <a:t>©TLCPCP 2016  www.learningcommunity.us </a:t>
            </a:r>
            <a:endParaRPr lang="en-US" sz="1313" dirty="0"/>
          </a:p>
        </p:txBody>
      </p:sp>
      <p:sp>
        <p:nvSpPr>
          <p:cNvPr id="4101" name="AutoShape 10"/>
          <p:cNvSpPr>
            <a:spLocks noChangeAspect="1" noChangeArrowheads="1" noTextEdit="1"/>
          </p:cNvSpPr>
          <p:nvPr/>
        </p:nvSpPr>
        <p:spPr bwMode="auto">
          <a:xfrm>
            <a:off x="7196445" y="290513"/>
            <a:ext cx="2504774" cy="2286000"/>
          </a:xfrm>
          <a:prstGeom prst="rect">
            <a:avLst/>
          </a:prstGeom>
          <a:noFill/>
          <a:ln w="9525">
            <a:noFill/>
            <a:miter lim="800000"/>
            <a:headEnd/>
            <a:tailEnd/>
          </a:ln>
        </p:spPr>
        <p:txBody>
          <a:bodyPr lIns="89665" tIns="44834" rIns="89665" bIns="44834"/>
          <a:lstStyle/>
          <a:p>
            <a:pPr eaLnBrk="1" hangingPunct="1">
              <a:defRPr/>
            </a:pPr>
            <a:endParaRPr lang="en-US" sz="1688" dirty="0">
              <a:solidFill>
                <a:prstClr val="black"/>
              </a:solidFill>
              <a:latin typeface="Arial" charset="0"/>
              <a:cs typeface="Arial" charset="0"/>
            </a:endParaRPr>
          </a:p>
        </p:txBody>
      </p:sp>
      <p:sp>
        <p:nvSpPr>
          <p:cNvPr id="4102" name="Freeform 17"/>
          <p:cNvSpPr>
            <a:spLocks/>
          </p:cNvSpPr>
          <p:nvPr/>
        </p:nvSpPr>
        <p:spPr bwMode="auto">
          <a:xfrm>
            <a:off x="4106915" y="3259138"/>
            <a:ext cx="107436" cy="120650"/>
          </a:xfrm>
          <a:custGeom>
            <a:avLst/>
            <a:gdLst>
              <a:gd name="T0" fmla="*/ 0 w 141"/>
              <a:gd name="T1" fmla="*/ 11261 h 150"/>
              <a:gd name="T2" fmla="*/ 1576 w 141"/>
              <a:gd name="T3" fmla="*/ 15282 h 150"/>
              <a:gd name="T4" fmla="*/ 3152 w 141"/>
              <a:gd name="T5" fmla="*/ 24130 h 150"/>
              <a:gd name="T6" fmla="*/ 5517 w 141"/>
              <a:gd name="T7" fmla="*/ 36999 h 150"/>
              <a:gd name="T8" fmla="*/ 10246 w 141"/>
              <a:gd name="T9" fmla="*/ 53890 h 150"/>
              <a:gd name="T10" fmla="*/ 15762 w 141"/>
              <a:gd name="T11" fmla="*/ 69977 h 150"/>
              <a:gd name="T12" fmla="*/ 22067 w 141"/>
              <a:gd name="T13" fmla="*/ 86064 h 150"/>
              <a:gd name="T14" fmla="*/ 29160 w 141"/>
              <a:gd name="T15" fmla="*/ 99737 h 150"/>
              <a:gd name="T16" fmla="*/ 37830 w 141"/>
              <a:gd name="T17" fmla="*/ 110194 h 150"/>
              <a:gd name="T18" fmla="*/ 48075 w 141"/>
              <a:gd name="T19" fmla="*/ 116628 h 150"/>
              <a:gd name="T20" fmla="*/ 59109 w 141"/>
              <a:gd name="T21" fmla="*/ 119846 h 150"/>
              <a:gd name="T22" fmla="*/ 69355 w 141"/>
              <a:gd name="T23" fmla="*/ 120650 h 150"/>
              <a:gd name="T24" fmla="*/ 80388 w 141"/>
              <a:gd name="T25" fmla="*/ 119041 h 150"/>
              <a:gd name="T26" fmla="*/ 89058 w 141"/>
              <a:gd name="T27" fmla="*/ 115824 h 150"/>
              <a:gd name="T28" fmla="*/ 96939 w 141"/>
              <a:gd name="T29" fmla="*/ 110194 h 150"/>
              <a:gd name="T30" fmla="*/ 103244 w 141"/>
              <a:gd name="T31" fmla="*/ 102955 h 150"/>
              <a:gd name="T32" fmla="*/ 106396 w 141"/>
              <a:gd name="T33" fmla="*/ 93303 h 150"/>
              <a:gd name="T34" fmla="*/ 111125 w 141"/>
              <a:gd name="T35" fmla="*/ 63542 h 150"/>
              <a:gd name="T36" fmla="*/ 110337 w 141"/>
              <a:gd name="T37" fmla="*/ 32173 h 150"/>
              <a:gd name="T38" fmla="*/ 108761 w 141"/>
              <a:gd name="T39" fmla="*/ 8848 h 150"/>
              <a:gd name="T40" fmla="*/ 106396 w 141"/>
              <a:gd name="T41" fmla="*/ 0 h 150"/>
              <a:gd name="T42" fmla="*/ 105608 w 141"/>
              <a:gd name="T43" fmla="*/ 804 h 150"/>
              <a:gd name="T44" fmla="*/ 103244 w 141"/>
              <a:gd name="T45" fmla="*/ 4022 h 150"/>
              <a:gd name="T46" fmla="*/ 99303 w 141"/>
              <a:gd name="T47" fmla="*/ 8848 h 150"/>
              <a:gd name="T48" fmla="*/ 93786 w 141"/>
              <a:gd name="T49" fmla="*/ 13674 h 150"/>
              <a:gd name="T50" fmla="*/ 86693 w 141"/>
              <a:gd name="T51" fmla="*/ 18500 h 150"/>
              <a:gd name="T52" fmla="*/ 79600 w 141"/>
              <a:gd name="T53" fmla="*/ 23326 h 150"/>
              <a:gd name="T54" fmla="*/ 70931 w 141"/>
              <a:gd name="T55" fmla="*/ 27347 h 150"/>
              <a:gd name="T56" fmla="*/ 62262 w 141"/>
              <a:gd name="T57" fmla="*/ 28152 h 150"/>
              <a:gd name="T58" fmla="*/ 52016 w 141"/>
              <a:gd name="T59" fmla="*/ 27347 h 150"/>
              <a:gd name="T60" fmla="*/ 41770 w 141"/>
              <a:gd name="T61" fmla="*/ 24934 h 150"/>
              <a:gd name="T62" fmla="*/ 31525 w 141"/>
              <a:gd name="T63" fmla="*/ 22521 h 150"/>
              <a:gd name="T64" fmla="*/ 22067 w 141"/>
              <a:gd name="T65" fmla="*/ 20108 h 150"/>
              <a:gd name="T66" fmla="*/ 13398 w 141"/>
              <a:gd name="T67" fmla="*/ 16891 h 150"/>
              <a:gd name="T68" fmla="*/ 6305 w 141"/>
              <a:gd name="T69" fmla="*/ 14478 h 150"/>
              <a:gd name="T70" fmla="*/ 2364 w 141"/>
              <a:gd name="T71" fmla="*/ 12869 h 150"/>
              <a:gd name="T72" fmla="*/ 0 w 141"/>
              <a:gd name="T73" fmla="*/ 11261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
              <a:gd name="T112" fmla="*/ 0 h 150"/>
              <a:gd name="T113" fmla="*/ 141 w 141"/>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 h="150">
                <a:moveTo>
                  <a:pt x="0" y="14"/>
                </a:moveTo>
                <a:lnTo>
                  <a:pt x="2" y="19"/>
                </a:lnTo>
                <a:lnTo>
                  <a:pt x="4" y="30"/>
                </a:lnTo>
                <a:lnTo>
                  <a:pt x="7" y="46"/>
                </a:lnTo>
                <a:lnTo>
                  <a:pt x="13" y="67"/>
                </a:lnTo>
                <a:lnTo>
                  <a:pt x="20" y="87"/>
                </a:lnTo>
                <a:lnTo>
                  <a:pt x="28" y="107"/>
                </a:lnTo>
                <a:lnTo>
                  <a:pt x="37" y="124"/>
                </a:lnTo>
                <a:lnTo>
                  <a:pt x="48" y="137"/>
                </a:lnTo>
                <a:lnTo>
                  <a:pt x="61" y="145"/>
                </a:lnTo>
                <a:lnTo>
                  <a:pt x="75" y="149"/>
                </a:lnTo>
                <a:lnTo>
                  <a:pt x="88" y="150"/>
                </a:lnTo>
                <a:lnTo>
                  <a:pt x="102" y="148"/>
                </a:lnTo>
                <a:lnTo>
                  <a:pt x="113" y="144"/>
                </a:lnTo>
                <a:lnTo>
                  <a:pt x="123" y="137"/>
                </a:lnTo>
                <a:lnTo>
                  <a:pt x="131" y="128"/>
                </a:lnTo>
                <a:lnTo>
                  <a:pt x="135" y="116"/>
                </a:lnTo>
                <a:lnTo>
                  <a:pt x="141" y="79"/>
                </a:lnTo>
                <a:lnTo>
                  <a:pt x="140" y="40"/>
                </a:lnTo>
                <a:lnTo>
                  <a:pt x="138" y="11"/>
                </a:lnTo>
                <a:lnTo>
                  <a:pt x="135" y="0"/>
                </a:lnTo>
                <a:lnTo>
                  <a:pt x="134" y="1"/>
                </a:lnTo>
                <a:lnTo>
                  <a:pt x="131" y="5"/>
                </a:lnTo>
                <a:lnTo>
                  <a:pt x="126" y="11"/>
                </a:lnTo>
                <a:lnTo>
                  <a:pt x="119" y="17"/>
                </a:lnTo>
                <a:lnTo>
                  <a:pt x="110" y="23"/>
                </a:lnTo>
                <a:lnTo>
                  <a:pt x="101" y="29"/>
                </a:lnTo>
                <a:lnTo>
                  <a:pt x="90" y="34"/>
                </a:lnTo>
                <a:lnTo>
                  <a:pt x="79" y="35"/>
                </a:lnTo>
                <a:lnTo>
                  <a:pt x="66" y="34"/>
                </a:lnTo>
                <a:lnTo>
                  <a:pt x="53" y="31"/>
                </a:lnTo>
                <a:lnTo>
                  <a:pt x="40" y="28"/>
                </a:lnTo>
                <a:lnTo>
                  <a:pt x="28" y="25"/>
                </a:lnTo>
                <a:lnTo>
                  <a:pt x="17" y="21"/>
                </a:lnTo>
                <a:lnTo>
                  <a:pt x="8" y="18"/>
                </a:lnTo>
                <a:lnTo>
                  <a:pt x="3" y="16"/>
                </a:lnTo>
                <a:lnTo>
                  <a:pt x="0" y="14"/>
                </a:lnTo>
                <a:close/>
              </a:path>
            </a:pathLst>
          </a:custGeom>
          <a:solidFill>
            <a:srgbClr val="FFFFFF"/>
          </a:solidFill>
          <a:ln w="9525">
            <a:noFill/>
            <a:round/>
            <a:headEnd/>
            <a:tailEnd/>
          </a:ln>
        </p:spPr>
        <p:txBody>
          <a:bodyPr lIns="89665" tIns="44834" rIns="89665" bIns="44834"/>
          <a:lstStyle/>
          <a:p>
            <a:pPr eaLnBrk="1" hangingPunct="1">
              <a:defRPr/>
            </a:pPr>
            <a:endParaRPr lang="en-US" sz="1688" dirty="0">
              <a:solidFill>
                <a:prstClr val="black"/>
              </a:solidFill>
              <a:latin typeface="Arial" charset="0"/>
              <a:cs typeface="Arial" charset="0"/>
            </a:endParaRPr>
          </a:p>
        </p:txBody>
      </p:sp>
      <p:sp>
        <p:nvSpPr>
          <p:cNvPr id="4103" name="Freeform 18"/>
          <p:cNvSpPr>
            <a:spLocks/>
          </p:cNvSpPr>
          <p:nvPr/>
        </p:nvSpPr>
        <p:spPr bwMode="auto">
          <a:xfrm>
            <a:off x="4254262" y="3181349"/>
            <a:ext cx="95156" cy="177801"/>
          </a:xfrm>
          <a:custGeom>
            <a:avLst/>
            <a:gdLst>
              <a:gd name="T0" fmla="*/ 0 w 124"/>
              <a:gd name="T1" fmla="*/ 55812 h 223"/>
              <a:gd name="T2" fmla="*/ 794 w 124"/>
              <a:gd name="T3" fmla="*/ 61393 h 223"/>
              <a:gd name="T4" fmla="*/ 3175 w 124"/>
              <a:gd name="T5" fmla="*/ 74150 h 223"/>
              <a:gd name="T6" fmla="*/ 7144 w 124"/>
              <a:gd name="T7" fmla="*/ 93285 h 223"/>
              <a:gd name="T8" fmla="*/ 12700 w 124"/>
              <a:gd name="T9" fmla="*/ 114813 h 223"/>
              <a:gd name="T10" fmla="*/ 18256 w 124"/>
              <a:gd name="T11" fmla="*/ 136340 h 223"/>
              <a:gd name="T12" fmla="*/ 23813 w 124"/>
              <a:gd name="T13" fmla="*/ 156273 h 223"/>
              <a:gd name="T14" fmla="*/ 29369 w 124"/>
              <a:gd name="T15" fmla="*/ 170624 h 223"/>
              <a:gd name="T16" fmla="*/ 33338 w 124"/>
              <a:gd name="T17" fmla="*/ 177800 h 223"/>
              <a:gd name="T18" fmla="*/ 38100 w 124"/>
              <a:gd name="T19" fmla="*/ 173813 h 223"/>
              <a:gd name="T20" fmla="*/ 38100 w 124"/>
              <a:gd name="T21" fmla="*/ 159462 h 223"/>
              <a:gd name="T22" fmla="*/ 35719 w 124"/>
              <a:gd name="T23" fmla="*/ 143516 h 223"/>
              <a:gd name="T24" fmla="*/ 33338 w 124"/>
              <a:gd name="T25" fmla="*/ 136340 h 223"/>
              <a:gd name="T26" fmla="*/ 34131 w 124"/>
              <a:gd name="T27" fmla="*/ 136340 h 223"/>
              <a:gd name="T28" fmla="*/ 36513 w 124"/>
              <a:gd name="T29" fmla="*/ 134745 h 223"/>
              <a:gd name="T30" fmla="*/ 38894 w 124"/>
              <a:gd name="T31" fmla="*/ 133151 h 223"/>
              <a:gd name="T32" fmla="*/ 42863 w 124"/>
              <a:gd name="T33" fmla="*/ 129164 h 223"/>
              <a:gd name="T34" fmla="*/ 47625 w 124"/>
              <a:gd name="T35" fmla="*/ 125975 h 223"/>
              <a:gd name="T36" fmla="*/ 53181 w 124"/>
              <a:gd name="T37" fmla="*/ 120394 h 223"/>
              <a:gd name="T38" fmla="*/ 57944 w 124"/>
              <a:gd name="T39" fmla="*/ 114015 h 223"/>
              <a:gd name="T40" fmla="*/ 65881 w 124"/>
              <a:gd name="T41" fmla="*/ 106839 h 223"/>
              <a:gd name="T42" fmla="*/ 72231 w 124"/>
              <a:gd name="T43" fmla="*/ 99664 h 223"/>
              <a:gd name="T44" fmla="*/ 78581 w 124"/>
              <a:gd name="T45" fmla="*/ 91691 h 223"/>
              <a:gd name="T46" fmla="*/ 84138 w 124"/>
              <a:gd name="T47" fmla="*/ 83717 h 223"/>
              <a:gd name="T48" fmla="*/ 89694 w 124"/>
              <a:gd name="T49" fmla="*/ 76542 h 223"/>
              <a:gd name="T50" fmla="*/ 92869 w 124"/>
              <a:gd name="T51" fmla="*/ 70163 h 223"/>
              <a:gd name="T52" fmla="*/ 96044 w 124"/>
              <a:gd name="T53" fmla="*/ 66177 h 223"/>
              <a:gd name="T54" fmla="*/ 97631 w 124"/>
              <a:gd name="T55" fmla="*/ 62190 h 223"/>
              <a:gd name="T56" fmla="*/ 98425 w 124"/>
              <a:gd name="T57" fmla="*/ 61393 h 223"/>
              <a:gd name="T58" fmla="*/ 72231 w 124"/>
              <a:gd name="T59" fmla="*/ 0 h 223"/>
              <a:gd name="T60" fmla="*/ 71438 w 124"/>
              <a:gd name="T61" fmla="*/ 797 h 223"/>
              <a:gd name="T62" fmla="*/ 69056 w 124"/>
              <a:gd name="T63" fmla="*/ 3987 h 223"/>
              <a:gd name="T64" fmla="*/ 65881 w 124"/>
              <a:gd name="T65" fmla="*/ 7176 h 223"/>
              <a:gd name="T66" fmla="*/ 60325 w 124"/>
              <a:gd name="T67" fmla="*/ 11960 h 223"/>
              <a:gd name="T68" fmla="*/ 54769 w 124"/>
              <a:gd name="T69" fmla="*/ 17541 h 223"/>
              <a:gd name="T70" fmla="*/ 48419 w 124"/>
              <a:gd name="T71" fmla="*/ 22325 h 223"/>
              <a:gd name="T72" fmla="*/ 42069 w 124"/>
              <a:gd name="T73" fmla="*/ 28703 h 223"/>
              <a:gd name="T74" fmla="*/ 34131 w 124"/>
              <a:gd name="T75" fmla="*/ 34284 h 223"/>
              <a:gd name="T76" fmla="*/ 26194 w 124"/>
              <a:gd name="T77" fmla="*/ 40663 h 223"/>
              <a:gd name="T78" fmla="*/ 19050 w 124"/>
              <a:gd name="T79" fmla="*/ 45447 h 223"/>
              <a:gd name="T80" fmla="*/ 13494 w 124"/>
              <a:gd name="T81" fmla="*/ 48636 h 223"/>
              <a:gd name="T82" fmla="*/ 7938 w 124"/>
              <a:gd name="T83" fmla="*/ 51825 h 223"/>
              <a:gd name="T84" fmla="*/ 3969 w 124"/>
              <a:gd name="T85" fmla="*/ 54217 h 223"/>
              <a:gd name="T86" fmla="*/ 1588 w 124"/>
              <a:gd name="T87" fmla="*/ 55014 h 223"/>
              <a:gd name="T88" fmla="*/ 794 w 124"/>
              <a:gd name="T89" fmla="*/ 55812 h 223"/>
              <a:gd name="T90" fmla="*/ 0 w 124"/>
              <a:gd name="T91" fmla="*/ 55812 h 2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4"/>
              <a:gd name="T139" fmla="*/ 0 h 223"/>
              <a:gd name="T140" fmla="*/ 124 w 124"/>
              <a:gd name="T141" fmla="*/ 223 h 2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4" h="223">
                <a:moveTo>
                  <a:pt x="0" y="70"/>
                </a:moveTo>
                <a:lnTo>
                  <a:pt x="1" y="77"/>
                </a:lnTo>
                <a:lnTo>
                  <a:pt x="4" y="93"/>
                </a:lnTo>
                <a:lnTo>
                  <a:pt x="9" y="117"/>
                </a:lnTo>
                <a:lnTo>
                  <a:pt x="16" y="144"/>
                </a:lnTo>
                <a:lnTo>
                  <a:pt x="23" y="171"/>
                </a:lnTo>
                <a:lnTo>
                  <a:pt x="30" y="196"/>
                </a:lnTo>
                <a:lnTo>
                  <a:pt x="37" y="214"/>
                </a:lnTo>
                <a:lnTo>
                  <a:pt x="42" y="223"/>
                </a:lnTo>
                <a:lnTo>
                  <a:pt x="48" y="218"/>
                </a:lnTo>
                <a:lnTo>
                  <a:pt x="48" y="200"/>
                </a:lnTo>
                <a:lnTo>
                  <a:pt x="45" y="180"/>
                </a:lnTo>
                <a:lnTo>
                  <a:pt x="42" y="171"/>
                </a:lnTo>
                <a:lnTo>
                  <a:pt x="43" y="171"/>
                </a:lnTo>
                <a:lnTo>
                  <a:pt x="46" y="169"/>
                </a:lnTo>
                <a:lnTo>
                  <a:pt x="49" y="167"/>
                </a:lnTo>
                <a:lnTo>
                  <a:pt x="54" y="162"/>
                </a:lnTo>
                <a:lnTo>
                  <a:pt x="60" y="158"/>
                </a:lnTo>
                <a:lnTo>
                  <a:pt x="67" y="151"/>
                </a:lnTo>
                <a:lnTo>
                  <a:pt x="73" y="143"/>
                </a:lnTo>
                <a:lnTo>
                  <a:pt x="83" y="134"/>
                </a:lnTo>
                <a:lnTo>
                  <a:pt x="91" y="125"/>
                </a:lnTo>
                <a:lnTo>
                  <a:pt x="99" y="115"/>
                </a:lnTo>
                <a:lnTo>
                  <a:pt x="106" y="105"/>
                </a:lnTo>
                <a:lnTo>
                  <a:pt x="113" y="96"/>
                </a:lnTo>
                <a:lnTo>
                  <a:pt x="117" y="88"/>
                </a:lnTo>
                <a:lnTo>
                  <a:pt x="121" y="83"/>
                </a:lnTo>
                <a:lnTo>
                  <a:pt x="123" y="78"/>
                </a:lnTo>
                <a:lnTo>
                  <a:pt x="124" y="77"/>
                </a:lnTo>
                <a:lnTo>
                  <a:pt x="91" y="0"/>
                </a:lnTo>
                <a:lnTo>
                  <a:pt x="90" y="1"/>
                </a:lnTo>
                <a:lnTo>
                  <a:pt x="87" y="5"/>
                </a:lnTo>
                <a:lnTo>
                  <a:pt x="83" y="9"/>
                </a:lnTo>
                <a:lnTo>
                  <a:pt x="76" y="15"/>
                </a:lnTo>
                <a:lnTo>
                  <a:pt x="69" y="22"/>
                </a:lnTo>
                <a:lnTo>
                  <a:pt x="61" y="28"/>
                </a:lnTo>
                <a:lnTo>
                  <a:pt x="53" y="36"/>
                </a:lnTo>
                <a:lnTo>
                  <a:pt x="43" y="43"/>
                </a:lnTo>
                <a:lnTo>
                  <a:pt x="33" y="51"/>
                </a:lnTo>
                <a:lnTo>
                  <a:pt x="24" y="57"/>
                </a:lnTo>
                <a:lnTo>
                  <a:pt x="17" y="61"/>
                </a:lnTo>
                <a:lnTo>
                  <a:pt x="10" y="65"/>
                </a:lnTo>
                <a:lnTo>
                  <a:pt x="5" y="68"/>
                </a:lnTo>
                <a:lnTo>
                  <a:pt x="2" y="69"/>
                </a:lnTo>
                <a:lnTo>
                  <a:pt x="1" y="70"/>
                </a:lnTo>
                <a:lnTo>
                  <a:pt x="0" y="70"/>
                </a:lnTo>
                <a:close/>
              </a:path>
            </a:pathLst>
          </a:custGeom>
          <a:solidFill>
            <a:srgbClr val="FFFFFF"/>
          </a:solidFill>
          <a:ln w="9525">
            <a:noFill/>
            <a:round/>
            <a:headEnd/>
            <a:tailEnd/>
          </a:ln>
        </p:spPr>
        <p:txBody>
          <a:bodyPr lIns="89665" tIns="44834" rIns="89665" bIns="44834"/>
          <a:lstStyle/>
          <a:p>
            <a:pPr eaLnBrk="1" hangingPunct="1">
              <a:defRPr/>
            </a:pPr>
            <a:endParaRPr lang="en-US" sz="1688" dirty="0">
              <a:solidFill>
                <a:prstClr val="black"/>
              </a:solidFill>
              <a:latin typeface="Arial" charset="0"/>
              <a:cs typeface="Arial" charset="0"/>
            </a:endParaRPr>
          </a:p>
        </p:txBody>
      </p:sp>
      <p:sp>
        <p:nvSpPr>
          <p:cNvPr id="4104" name="TextBox 24"/>
          <p:cNvSpPr txBox="1">
            <a:spLocks noChangeArrowheads="1"/>
          </p:cNvSpPr>
          <p:nvPr/>
        </p:nvSpPr>
        <p:spPr bwMode="auto">
          <a:xfrm>
            <a:off x="3370217" y="5257801"/>
            <a:ext cx="181146" cy="350295"/>
          </a:xfrm>
          <a:prstGeom prst="rect">
            <a:avLst/>
          </a:prstGeom>
          <a:noFill/>
          <a:ln w="9525">
            <a:noFill/>
            <a:miter lim="800000"/>
            <a:headEnd/>
            <a:tailEnd/>
          </a:ln>
        </p:spPr>
        <p:txBody>
          <a:bodyPr wrap="none" lIns="89665" tIns="44834" rIns="89665" bIns="44834">
            <a:spAutoFit/>
          </a:bodyPr>
          <a:lstStyle/>
          <a:p>
            <a:pPr eaLnBrk="1" hangingPunct="1">
              <a:defRPr/>
            </a:pPr>
            <a:endParaRPr lang="en-US" sz="1688" dirty="0">
              <a:solidFill>
                <a:prstClr val="black"/>
              </a:solidFill>
              <a:latin typeface="Arial" charset="0"/>
              <a:cs typeface="Arial" charset="0"/>
            </a:endParaRPr>
          </a:p>
        </p:txBody>
      </p:sp>
      <p:sp>
        <p:nvSpPr>
          <p:cNvPr id="26" name="Rectangle 25"/>
          <p:cNvSpPr/>
          <p:nvPr/>
        </p:nvSpPr>
        <p:spPr>
          <a:xfrm>
            <a:off x="2102271" y="4703996"/>
            <a:ext cx="8119242" cy="1814670"/>
          </a:xfrm>
          <a:prstGeom prst="rect">
            <a:avLst/>
          </a:prstGeom>
          <a:noFill/>
        </p:spPr>
        <p:txBody>
          <a:bodyPr wrap="square" lIns="89665" tIns="44834" rIns="89665" bIns="4483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5331" spc="49"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charset="0"/>
                <a:cs typeface="Arial" charset="0"/>
              </a:rPr>
              <a:t>   </a:t>
            </a:r>
          </a:p>
          <a:p>
            <a:pPr algn="ctr" eaLnBrk="1" hangingPunct="1">
              <a:defRPr/>
            </a:pPr>
            <a:r>
              <a:rPr lang="en-US" sz="5873" spc="49"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cs typeface="Arial" charset="0"/>
              </a:rPr>
              <a:t>Fixing vs. Supporting</a:t>
            </a:r>
          </a:p>
        </p:txBody>
      </p:sp>
      <p:sp>
        <p:nvSpPr>
          <p:cNvPr id="28" name="TextBox 27"/>
          <p:cNvSpPr txBox="1">
            <a:spLocks noChangeArrowheads="1"/>
          </p:cNvSpPr>
          <p:nvPr/>
        </p:nvSpPr>
        <p:spPr bwMode="auto">
          <a:xfrm>
            <a:off x="3551360" y="1195740"/>
            <a:ext cx="1728045" cy="452053"/>
          </a:xfrm>
          <a:prstGeom prst="rect">
            <a:avLst/>
          </a:prstGeom>
          <a:noFill/>
          <a:ln w="9525">
            <a:noFill/>
            <a:miter lim="800000"/>
            <a:headEnd/>
            <a:tailEnd/>
          </a:ln>
        </p:spPr>
        <p:txBody>
          <a:bodyPr wrap="square" lIns="89665" tIns="44834" rIns="89665" bIns="44834">
            <a:spAutoFit/>
          </a:bodyPr>
          <a:lstStyle/>
          <a:p>
            <a:pPr eaLnBrk="1" hangingPunct="1">
              <a:defRPr/>
            </a:pPr>
            <a:r>
              <a:rPr lang="en-US" sz="2349" dirty="0">
                <a:solidFill>
                  <a:prstClr val="black"/>
                </a:solidFill>
                <a:cs typeface="Arial" charset="0"/>
              </a:rPr>
              <a:t>Power  Over</a:t>
            </a:r>
          </a:p>
        </p:txBody>
      </p:sp>
      <p:sp>
        <p:nvSpPr>
          <p:cNvPr id="29" name="TextBox 28"/>
          <p:cNvSpPr txBox="1">
            <a:spLocks noChangeArrowheads="1"/>
          </p:cNvSpPr>
          <p:nvPr/>
        </p:nvSpPr>
        <p:spPr bwMode="auto">
          <a:xfrm>
            <a:off x="7050390" y="3271524"/>
            <a:ext cx="1733664" cy="452053"/>
          </a:xfrm>
          <a:prstGeom prst="rect">
            <a:avLst/>
          </a:prstGeom>
          <a:noFill/>
          <a:ln w="9525">
            <a:noFill/>
            <a:miter lim="800000"/>
            <a:headEnd/>
            <a:tailEnd/>
          </a:ln>
        </p:spPr>
        <p:txBody>
          <a:bodyPr wrap="square" lIns="89665" tIns="44834" rIns="89665" bIns="44834">
            <a:spAutoFit/>
          </a:bodyPr>
          <a:lstStyle/>
          <a:p>
            <a:pPr eaLnBrk="1" hangingPunct="1">
              <a:defRPr/>
            </a:pPr>
            <a:r>
              <a:rPr lang="en-US" sz="2349" dirty="0">
                <a:solidFill>
                  <a:prstClr val="black"/>
                </a:solidFill>
                <a:cs typeface="Arial" charset="0"/>
              </a:rPr>
              <a:t>Power  With</a:t>
            </a:r>
          </a:p>
        </p:txBody>
      </p:sp>
      <p:pic>
        <p:nvPicPr>
          <p:cNvPr id="423948" name="Picture 9" descr="C:\Users\Bob\AppData\Local\Microsoft\Windows\Temporary Internet Files\Content.IE5\GCUIGQMH\MC900078739[1].wmf"/>
          <p:cNvPicPr>
            <a:picLocks noChangeAspect="1" noChangeArrowheads="1"/>
          </p:cNvPicPr>
          <p:nvPr/>
        </p:nvPicPr>
        <p:blipFill>
          <a:blip r:embed="rId4" cstate="print"/>
          <a:srcRect/>
          <a:stretch>
            <a:fillRect/>
          </a:stretch>
        </p:blipFill>
        <p:spPr bwMode="auto">
          <a:xfrm flipH="1">
            <a:off x="4169394" y="1928813"/>
            <a:ext cx="1767233" cy="3824797"/>
          </a:xfrm>
          <a:prstGeom prst="rect">
            <a:avLst/>
          </a:prstGeom>
          <a:noFill/>
          <a:ln w="9525">
            <a:noFill/>
            <a:miter lim="800000"/>
            <a:headEnd/>
            <a:tailEnd/>
          </a:ln>
        </p:spPr>
      </p:pic>
      <p:pic>
        <p:nvPicPr>
          <p:cNvPr id="423949" name="Picture 11" descr="C:\Users\Bob\AppData\Local\Microsoft\Windows\Temporary Internet Files\Content.IE5\GCUIGQMH\MC900078709[1].wmf"/>
          <p:cNvPicPr>
            <a:picLocks noChangeAspect="1" noChangeArrowheads="1"/>
          </p:cNvPicPr>
          <p:nvPr/>
        </p:nvPicPr>
        <p:blipFill>
          <a:blip r:embed="rId5" cstate="print"/>
          <a:srcRect/>
          <a:stretch>
            <a:fillRect/>
          </a:stretch>
        </p:blipFill>
        <p:spPr bwMode="auto">
          <a:xfrm>
            <a:off x="1795124" y="1426245"/>
            <a:ext cx="2713910" cy="4176043"/>
          </a:xfrm>
          <a:prstGeom prst="rect">
            <a:avLst/>
          </a:prstGeom>
          <a:noFill/>
          <a:ln w="9525">
            <a:noFill/>
            <a:miter lim="800000"/>
            <a:headEnd/>
            <a:tailEnd/>
          </a:ln>
        </p:spPr>
      </p:pic>
    </p:spTree>
    <p:extLst>
      <p:ext uri="{BB962C8B-B14F-4D97-AF65-F5344CB8AC3E}">
        <p14:creationId xmlns:p14="http://schemas.microsoft.com/office/powerpoint/2010/main" val="408808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barn(inVertical)">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br>
              <a:rPr lang="en-US" u="sng"/>
            </a:br>
            <a:endParaRPr lang="en-US"/>
          </a:p>
        </p:txBody>
      </p:sp>
      <p:sp>
        <p:nvSpPr>
          <p:cNvPr id="50179" name="Footer Placeholder 1"/>
          <p:cNvSpPr>
            <a:spLocks noGrp="1"/>
          </p:cNvSpPr>
          <p:nvPr>
            <p:ph type="ftr" sz="quarter" idx="4294967295"/>
          </p:nvPr>
        </p:nvSpPr>
        <p:spPr bwMode="auto">
          <a:xfrm>
            <a:off x="0" y="6989763"/>
            <a:ext cx="3352800" cy="325437"/>
          </a:xfrm>
          <a:prstGeom prst="rect">
            <a:avLst/>
          </a:prstGeom>
          <a:noFill/>
          <a:ln w="9525">
            <a:noFill/>
            <a:miter lim="800000"/>
            <a:headEnd/>
            <a:tailEnd/>
          </a:ln>
          <a:effectLst/>
        </p:spPr>
        <p:txBody>
          <a:bodyPr vert="horz" wrap="square" lIns="96653" tIns="48326" rIns="96653" bIns="48326" numCol="1" anchor="b" anchorCtr="0" compatLnSpc="1">
            <a:prstTxWarp prst="textNoShape">
              <a:avLst/>
            </a:prstTxWarp>
          </a:bodyPr>
          <a:lstStyle>
            <a:defPPr>
              <a:defRPr lang="en-US"/>
            </a:defPPr>
            <a:lvl1pPr algn="ctr" rtl="0" eaLnBrk="1" fontAlgn="base" hangingPunct="1">
              <a:spcBef>
                <a:spcPct val="0"/>
              </a:spcBef>
              <a:spcAft>
                <a:spcPct val="0"/>
              </a:spcAft>
              <a:defRPr sz="1300" b="0" kern="1200">
                <a:solidFill>
                  <a:srgbClr val="003399"/>
                </a:solidFill>
                <a:latin typeface="Calibri" pitchFamily="34" charset="0"/>
                <a:ea typeface="MS PGothic" pitchFamily="34" charset="-128"/>
                <a:cs typeface="+mn-cs"/>
              </a:defRPr>
            </a:lvl1pPr>
            <a:lvl2pPr marL="483263" algn="l" rtl="0" fontAlgn="base">
              <a:spcBef>
                <a:spcPct val="0"/>
              </a:spcBef>
              <a:spcAft>
                <a:spcPct val="0"/>
              </a:spcAft>
              <a:defRPr b="1" kern="1200">
                <a:solidFill>
                  <a:schemeClr val="tx1"/>
                </a:solidFill>
                <a:latin typeface="Verdana" pitchFamily="34" charset="0"/>
                <a:ea typeface="MS PGothic" pitchFamily="34" charset="-128"/>
                <a:cs typeface="+mn-cs"/>
              </a:defRPr>
            </a:lvl2pPr>
            <a:lvl3pPr marL="966526" algn="l" rtl="0" fontAlgn="base">
              <a:spcBef>
                <a:spcPct val="0"/>
              </a:spcBef>
              <a:spcAft>
                <a:spcPct val="0"/>
              </a:spcAft>
              <a:defRPr b="1" kern="1200">
                <a:solidFill>
                  <a:schemeClr val="tx1"/>
                </a:solidFill>
                <a:latin typeface="Verdana" pitchFamily="34" charset="0"/>
                <a:ea typeface="MS PGothic" pitchFamily="34" charset="-128"/>
                <a:cs typeface="+mn-cs"/>
              </a:defRPr>
            </a:lvl3pPr>
            <a:lvl4pPr marL="1449788" algn="l" rtl="0" fontAlgn="base">
              <a:spcBef>
                <a:spcPct val="0"/>
              </a:spcBef>
              <a:spcAft>
                <a:spcPct val="0"/>
              </a:spcAft>
              <a:defRPr b="1" kern="1200">
                <a:solidFill>
                  <a:schemeClr val="tx1"/>
                </a:solidFill>
                <a:latin typeface="Verdana" pitchFamily="34" charset="0"/>
                <a:ea typeface="MS PGothic" pitchFamily="34" charset="-128"/>
                <a:cs typeface="+mn-cs"/>
              </a:defRPr>
            </a:lvl4pPr>
            <a:lvl5pPr marL="1933052" algn="l" rtl="0" fontAlgn="base">
              <a:spcBef>
                <a:spcPct val="0"/>
              </a:spcBef>
              <a:spcAft>
                <a:spcPct val="0"/>
              </a:spcAft>
              <a:defRPr b="1" kern="1200">
                <a:solidFill>
                  <a:schemeClr val="tx1"/>
                </a:solidFill>
                <a:latin typeface="Verdana" pitchFamily="34" charset="0"/>
                <a:ea typeface="MS PGothic" pitchFamily="34" charset="-128"/>
                <a:cs typeface="+mn-cs"/>
              </a:defRPr>
            </a:lvl5pPr>
            <a:lvl6pPr marL="2416316" algn="l" defTabSz="966526" rtl="0" eaLnBrk="1" latinLnBrk="0" hangingPunct="1">
              <a:defRPr b="1" kern="1200">
                <a:solidFill>
                  <a:schemeClr val="tx1"/>
                </a:solidFill>
                <a:latin typeface="Verdana" pitchFamily="34" charset="0"/>
                <a:ea typeface="MS PGothic" pitchFamily="34" charset="-128"/>
                <a:cs typeface="+mn-cs"/>
              </a:defRPr>
            </a:lvl6pPr>
            <a:lvl7pPr marL="2899579" algn="l" defTabSz="966526" rtl="0" eaLnBrk="1" latinLnBrk="0" hangingPunct="1">
              <a:defRPr b="1" kern="1200">
                <a:solidFill>
                  <a:schemeClr val="tx1"/>
                </a:solidFill>
                <a:latin typeface="Verdana" pitchFamily="34" charset="0"/>
                <a:ea typeface="MS PGothic" pitchFamily="34" charset="-128"/>
                <a:cs typeface="+mn-cs"/>
              </a:defRPr>
            </a:lvl7pPr>
            <a:lvl8pPr marL="3382842" algn="l" defTabSz="966526" rtl="0" eaLnBrk="1" latinLnBrk="0" hangingPunct="1">
              <a:defRPr b="1" kern="1200">
                <a:solidFill>
                  <a:schemeClr val="tx1"/>
                </a:solidFill>
                <a:latin typeface="Verdana" pitchFamily="34" charset="0"/>
                <a:ea typeface="MS PGothic" pitchFamily="34" charset="-128"/>
                <a:cs typeface="+mn-cs"/>
              </a:defRPr>
            </a:lvl8pPr>
            <a:lvl9pPr marL="3866104" algn="l" defTabSz="966526" rtl="0" eaLnBrk="1" latinLnBrk="0" hangingPunct="1">
              <a:defRPr b="1" kern="1200">
                <a:solidFill>
                  <a:schemeClr val="tx1"/>
                </a:solidFill>
                <a:latin typeface="Verdana" pitchFamily="34" charset="0"/>
                <a:ea typeface="MS PGothic" pitchFamily="34" charset="-128"/>
                <a:cs typeface="+mn-cs"/>
              </a:defRPr>
            </a:lvl9pPr>
          </a:lstStyle>
          <a:p>
            <a:pPr>
              <a:defRPr/>
            </a:pPr>
            <a:endParaRPr lang="en-US"/>
          </a:p>
          <a:p>
            <a:pPr>
              <a:defRPr/>
            </a:pPr>
            <a:endParaRPr lang="en-US"/>
          </a:p>
          <a:p>
            <a:pPr>
              <a:defRPr/>
            </a:pPr>
            <a:r>
              <a:rPr lang="en-US"/>
              <a:t>©TLCPCP 2016  www.learningcommunity.us </a:t>
            </a:r>
            <a:endParaRPr lang="en-US" sz="1125" dirty="0">
              <a:solidFill>
                <a:srgbClr val="7F7F7F"/>
              </a:solidFill>
            </a:endParaRPr>
          </a:p>
        </p:txBody>
      </p:sp>
      <p:sp>
        <p:nvSpPr>
          <p:cNvPr id="50180" name="AutoShape 4"/>
          <p:cNvSpPr>
            <a:spLocks noChangeArrowheads="1"/>
          </p:cNvSpPr>
          <p:nvPr/>
        </p:nvSpPr>
        <p:spPr bwMode="auto">
          <a:xfrm>
            <a:off x="1906415" y="1914530"/>
            <a:ext cx="8401050" cy="4338639"/>
          </a:xfrm>
          <a:prstGeom prst="triangle">
            <a:avLst>
              <a:gd name="adj" fmla="val 50000"/>
            </a:avLst>
          </a:prstGeom>
          <a:noFill/>
          <a:ln w="50800">
            <a:solidFill>
              <a:srgbClr val="002060"/>
            </a:solidFill>
            <a:miter lim="800000"/>
            <a:headEnd/>
            <a:tailEnd/>
          </a:ln>
        </p:spPr>
        <p:txBody>
          <a:bodyPr wrap="none" lIns="81732" tIns="40867" rIns="81732" bIns="40867" anchor="ctr"/>
          <a:lstStyle/>
          <a:p>
            <a:pPr eaLnBrk="0" hangingPunct="0"/>
            <a:endParaRPr lang="en-US" sz="1688"/>
          </a:p>
        </p:txBody>
      </p:sp>
      <p:sp>
        <p:nvSpPr>
          <p:cNvPr id="50181" name="Line 5"/>
          <p:cNvSpPr>
            <a:spLocks noChangeShapeType="1"/>
          </p:cNvSpPr>
          <p:nvPr/>
        </p:nvSpPr>
        <p:spPr bwMode="auto">
          <a:xfrm>
            <a:off x="2581501" y="5770563"/>
            <a:ext cx="7163395" cy="0"/>
          </a:xfrm>
          <a:prstGeom prst="line">
            <a:avLst/>
          </a:prstGeom>
          <a:noFill/>
          <a:ln w="50800" cap="rnd">
            <a:solidFill>
              <a:srgbClr val="002060"/>
            </a:solidFill>
            <a:prstDash val="sysDot"/>
            <a:round/>
            <a:headEnd/>
            <a:tailEnd/>
          </a:ln>
        </p:spPr>
        <p:txBody>
          <a:bodyPr wrap="none" lIns="81732" tIns="40867" rIns="81732" bIns="40867" anchor="ctr"/>
          <a:lstStyle/>
          <a:p>
            <a:endParaRPr lang="en-US" sz="1688"/>
          </a:p>
        </p:txBody>
      </p:sp>
      <p:sp>
        <p:nvSpPr>
          <p:cNvPr id="50182" name="Line 6"/>
          <p:cNvSpPr>
            <a:spLocks noChangeShapeType="1"/>
          </p:cNvSpPr>
          <p:nvPr/>
        </p:nvSpPr>
        <p:spPr bwMode="auto">
          <a:xfrm>
            <a:off x="3392537" y="4875213"/>
            <a:ext cx="5338167" cy="0"/>
          </a:xfrm>
          <a:prstGeom prst="line">
            <a:avLst/>
          </a:prstGeom>
          <a:noFill/>
          <a:ln w="50800" cap="rnd">
            <a:solidFill>
              <a:srgbClr val="002060"/>
            </a:solidFill>
            <a:prstDash val="sysDot"/>
            <a:round/>
            <a:headEnd/>
            <a:tailEnd/>
          </a:ln>
        </p:spPr>
        <p:txBody>
          <a:bodyPr wrap="none" lIns="81732" tIns="40867" rIns="81732" bIns="40867" anchor="ctr"/>
          <a:lstStyle/>
          <a:p>
            <a:endParaRPr lang="en-US" sz="1688"/>
          </a:p>
        </p:txBody>
      </p:sp>
      <p:sp>
        <p:nvSpPr>
          <p:cNvPr id="50183" name="Line 7"/>
          <p:cNvSpPr>
            <a:spLocks noChangeShapeType="1"/>
          </p:cNvSpPr>
          <p:nvPr/>
        </p:nvSpPr>
        <p:spPr bwMode="auto">
          <a:xfrm>
            <a:off x="4670822" y="3581400"/>
            <a:ext cx="2837855" cy="0"/>
          </a:xfrm>
          <a:prstGeom prst="line">
            <a:avLst/>
          </a:prstGeom>
          <a:noFill/>
          <a:ln w="50800" cap="rnd">
            <a:solidFill>
              <a:srgbClr val="002060"/>
            </a:solidFill>
            <a:prstDash val="sysDot"/>
            <a:round/>
            <a:headEnd/>
            <a:tailEnd/>
          </a:ln>
        </p:spPr>
        <p:txBody>
          <a:bodyPr wrap="none" lIns="81732" tIns="40867" rIns="81732" bIns="40867" anchor="ctr"/>
          <a:lstStyle/>
          <a:p>
            <a:endParaRPr lang="en-US" sz="1688"/>
          </a:p>
        </p:txBody>
      </p:sp>
      <p:sp>
        <p:nvSpPr>
          <p:cNvPr id="50184" name="Text Box 8"/>
          <p:cNvSpPr txBox="1">
            <a:spLocks noChangeArrowheads="1"/>
          </p:cNvSpPr>
          <p:nvPr/>
        </p:nvSpPr>
        <p:spPr bwMode="auto">
          <a:xfrm>
            <a:off x="4947419" y="2603501"/>
            <a:ext cx="2229966" cy="870743"/>
          </a:xfrm>
          <a:prstGeom prst="rect">
            <a:avLst/>
          </a:prstGeom>
          <a:noFill/>
          <a:ln w="9525">
            <a:noFill/>
            <a:miter lim="800000"/>
            <a:headEnd/>
            <a:tailEnd/>
          </a:ln>
        </p:spPr>
        <p:txBody>
          <a:bodyPr lIns="90608" tIns="45303" rIns="90608" bIns="45303">
            <a:spAutoFit/>
          </a:bodyPr>
          <a:lstStyle/>
          <a:p>
            <a:pPr algn="ctr" eaLnBrk="0" hangingPunct="0"/>
            <a:r>
              <a:rPr lang="en-US" sz="1688" dirty="0">
                <a:latin typeface="Comic Sans MS" pitchFamily="66" charset="0"/>
              </a:rPr>
              <a:t> Have our </a:t>
            </a:r>
          </a:p>
          <a:p>
            <a:pPr algn="ctr" eaLnBrk="0" hangingPunct="0"/>
            <a:r>
              <a:rPr lang="en-US" sz="1688" dirty="0">
                <a:latin typeface="Comic Sans MS" pitchFamily="66" charset="0"/>
              </a:rPr>
              <a:t>own dreams and our own journeys</a:t>
            </a:r>
          </a:p>
        </p:txBody>
      </p:sp>
      <p:sp>
        <p:nvSpPr>
          <p:cNvPr id="50185" name="Text Box 9"/>
          <p:cNvSpPr txBox="1">
            <a:spLocks noChangeArrowheads="1"/>
          </p:cNvSpPr>
          <p:nvPr/>
        </p:nvSpPr>
        <p:spPr bwMode="auto">
          <a:xfrm>
            <a:off x="3845719" y="3810000"/>
            <a:ext cx="4725591" cy="870743"/>
          </a:xfrm>
          <a:prstGeom prst="rect">
            <a:avLst/>
          </a:prstGeom>
          <a:noFill/>
          <a:ln w="9525">
            <a:noFill/>
            <a:miter lim="800000"/>
            <a:headEnd/>
            <a:tailEnd/>
          </a:ln>
        </p:spPr>
        <p:txBody>
          <a:bodyPr lIns="90608" tIns="45303" rIns="90608" bIns="45303">
            <a:spAutoFit/>
          </a:bodyPr>
          <a:lstStyle/>
          <a:p>
            <a:pPr algn="ctr" eaLnBrk="0" hangingPunct="0"/>
            <a:r>
              <a:rPr lang="en-US" sz="1688" dirty="0">
                <a:latin typeface="Comic Sans MS" pitchFamily="66" charset="0"/>
              </a:rPr>
              <a:t>Have opportunities to meet new</a:t>
            </a:r>
          </a:p>
          <a:p>
            <a:pPr algn="ctr" eaLnBrk="0" hangingPunct="0"/>
            <a:r>
              <a:rPr lang="en-US" sz="1688" dirty="0">
                <a:latin typeface="Comic Sans MS" pitchFamily="66" charset="0"/>
              </a:rPr>
              <a:t> people; try new things; change jobs; change who we live with &amp; where we live</a:t>
            </a:r>
          </a:p>
        </p:txBody>
      </p:sp>
      <p:sp>
        <p:nvSpPr>
          <p:cNvPr id="50186" name="Text Box 10"/>
          <p:cNvSpPr txBox="1">
            <a:spLocks noChangeArrowheads="1"/>
          </p:cNvSpPr>
          <p:nvPr/>
        </p:nvSpPr>
        <p:spPr bwMode="auto">
          <a:xfrm>
            <a:off x="3095633" y="4953006"/>
            <a:ext cx="5878860" cy="610992"/>
          </a:xfrm>
          <a:prstGeom prst="rect">
            <a:avLst/>
          </a:prstGeom>
          <a:noFill/>
          <a:ln w="9525">
            <a:noFill/>
            <a:miter lim="800000"/>
            <a:headEnd/>
            <a:tailEnd/>
          </a:ln>
        </p:spPr>
        <p:txBody>
          <a:bodyPr lIns="90608" tIns="45303" rIns="90608" bIns="45303">
            <a:spAutoFit/>
          </a:bodyPr>
          <a:lstStyle/>
          <a:p>
            <a:pPr algn="ctr" eaLnBrk="0" hangingPunct="0"/>
            <a:r>
              <a:rPr lang="en-US" sz="1688" dirty="0">
                <a:latin typeface="Comic Sans MS" pitchFamily="66" charset="0"/>
              </a:rPr>
              <a:t>Have what/who is important to us in everyday life; people to be with; things to do, places to be</a:t>
            </a:r>
          </a:p>
        </p:txBody>
      </p:sp>
      <p:sp>
        <p:nvSpPr>
          <p:cNvPr id="50187" name="Text Box 11"/>
          <p:cNvSpPr txBox="1">
            <a:spLocks noChangeArrowheads="1"/>
          </p:cNvSpPr>
          <p:nvPr/>
        </p:nvSpPr>
        <p:spPr bwMode="auto">
          <a:xfrm>
            <a:off x="3662891" y="5838827"/>
            <a:ext cx="5433491" cy="351242"/>
          </a:xfrm>
          <a:prstGeom prst="rect">
            <a:avLst/>
          </a:prstGeom>
          <a:noFill/>
          <a:ln w="9525">
            <a:noFill/>
            <a:miter lim="800000"/>
            <a:headEnd/>
            <a:tailEnd/>
          </a:ln>
        </p:spPr>
        <p:txBody>
          <a:bodyPr lIns="90608" tIns="45303" rIns="90608" bIns="45303">
            <a:spAutoFit/>
          </a:bodyPr>
          <a:lstStyle/>
          <a:p>
            <a:pPr algn="ctr" eaLnBrk="0" hangingPunct="0"/>
            <a:r>
              <a:rPr lang="en-US" sz="1688" dirty="0">
                <a:latin typeface="Comic Sans MS" pitchFamily="66" charset="0"/>
              </a:rPr>
              <a:t>Stay healthy &amp; safe (on our own terms)</a:t>
            </a:r>
          </a:p>
        </p:txBody>
      </p:sp>
      <p:sp>
        <p:nvSpPr>
          <p:cNvPr id="50188" name="AutoShape 17"/>
          <p:cNvSpPr>
            <a:spLocks noChangeArrowheads="1"/>
          </p:cNvSpPr>
          <p:nvPr/>
        </p:nvSpPr>
        <p:spPr bwMode="auto">
          <a:xfrm rot="21586371" flipV="1">
            <a:off x="1771146" y="261459"/>
            <a:ext cx="8822822" cy="1859369"/>
          </a:xfrm>
          <a:prstGeom prst="cloudCallout">
            <a:avLst>
              <a:gd name="adj1" fmla="val -54787"/>
              <a:gd name="adj2" fmla="val 357792"/>
            </a:avLst>
          </a:prstGeom>
          <a:noFill/>
          <a:ln w="25400">
            <a:solidFill>
              <a:srgbClr val="002060"/>
            </a:solidFill>
            <a:round/>
            <a:headEnd/>
            <a:tailEnd/>
          </a:ln>
        </p:spPr>
        <p:txBody>
          <a:bodyPr rot="10800000" lIns="81732" tIns="40867" rIns="81732" bIns="40867"/>
          <a:lstStyle/>
          <a:p>
            <a:pPr algn="ctr" eaLnBrk="0" hangingPunct="0"/>
            <a:endParaRPr lang="en-US" sz="1688"/>
          </a:p>
        </p:txBody>
      </p:sp>
      <p:sp>
        <p:nvSpPr>
          <p:cNvPr id="50189" name="Text Box 13"/>
          <p:cNvSpPr txBox="1">
            <a:spLocks noChangeArrowheads="1"/>
          </p:cNvSpPr>
          <p:nvPr/>
        </p:nvSpPr>
        <p:spPr bwMode="auto">
          <a:xfrm>
            <a:off x="2024062" y="533401"/>
            <a:ext cx="8325602" cy="1216992"/>
          </a:xfrm>
          <a:prstGeom prst="rect">
            <a:avLst/>
          </a:prstGeom>
          <a:noFill/>
          <a:ln w="50800">
            <a:noFill/>
            <a:miter lim="800000"/>
            <a:headEnd/>
            <a:tailEnd/>
          </a:ln>
        </p:spPr>
        <p:txBody>
          <a:bodyPr wrap="square" lIns="90608" tIns="45303" rIns="90608" bIns="45303">
            <a:spAutoFit/>
          </a:bodyPr>
          <a:lstStyle/>
          <a:p>
            <a:pPr algn="ctr" eaLnBrk="0" hangingPunct="0"/>
            <a:r>
              <a:rPr lang="en-US" sz="2438" dirty="0">
                <a:solidFill>
                  <a:schemeClr val="tx2"/>
                </a:solidFill>
              </a:rPr>
              <a:t>Each of us want lives where we are </a:t>
            </a:r>
          </a:p>
          <a:p>
            <a:pPr algn="ctr" eaLnBrk="0" hangingPunct="0"/>
            <a:r>
              <a:rPr lang="en-US" sz="2438" dirty="0">
                <a:solidFill>
                  <a:schemeClr val="tx2"/>
                </a:solidFill>
              </a:rPr>
              <a:t>supported by &amp; contribute to </a:t>
            </a:r>
          </a:p>
          <a:p>
            <a:pPr algn="ctr" eaLnBrk="0" hangingPunct="0"/>
            <a:r>
              <a:rPr lang="en-US" sz="2438" dirty="0">
                <a:solidFill>
                  <a:schemeClr val="tx2"/>
                </a:solidFill>
              </a:rPr>
              <a:t>our communities</a:t>
            </a:r>
          </a:p>
        </p:txBody>
      </p:sp>
      <p:sp>
        <p:nvSpPr>
          <p:cNvPr id="50190" name="Freeform 23"/>
          <p:cNvSpPr>
            <a:spLocks/>
          </p:cNvSpPr>
          <p:nvPr/>
        </p:nvSpPr>
        <p:spPr bwMode="auto">
          <a:xfrm rot="-143156">
            <a:off x="5419361" y="2361716"/>
            <a:ext cx="1420490" cy="342283"/>
          </a:xfrm>
          <a:custGeom>
            <a:avLst/>
            <a:gdLst>
              <a:gd name="T0" fmla="*/ 0 w 844"/>
              <a:gd name="T1" fmla="*/ 2147483647 h 159"/>
              <a:gd name="T2" fmla="*/ 2147483647 w 844"/>
              <a:gd name="T3" fmla="*/ 2147483647 h 159"/>
              <a:gd name="T4" fmla="*/ 2147483647 w 844"/>
              <a:gd name="T5" fmla="*/ 2147483647 h 159"/>
              <a:gd name="T6" fmla="*/ 2147483647 w 844"/>
              <a:gd name="T7" fmla="*/ 2147483647 h 159"/>
              <a:gd name="T8" fmla="*/ 2147483647 w 844"/>
              <a:gd name="T9" fmla="*/ 2147483647 h 159"/>
              <a:gd name="T10" fmla="*/ 2147483647 w 844"/>
              <a:gd name="T11" fmla="*/ 2147483647 h 159"/>
              <a:gd name="T12" fmla="*/ 2147483647 w 844"/>
              <a:gd name="T13" fmla="*/ 2147483647 h 159"/>
              <a:gd name="T14" fmla="*/ 2147483647 w 844"/>
              <a:gd name="T15" fmla="*/ 2147483647 h 159"/>
              <a:gd name="T16" fmla="*/ 2147483647 w 844"/>
              <a:gd name="T17" fmla="*/ 2147483647 h 159"/>
              <a:gd name="T18" fmla="*/ 2147483647 w 844"/>
              <a:gd name="T19" fmla="*/ 2147483647 h 159"/>
              <a:gd name="T20" fmla="*/ 2147483647 w 844"/>
              <a:gd name="T21" fmla="*/ 2147483647 h 159"/>
              <a:gd name="T22" fmla="*/ 2147483647 w 844"/>
              <a:gd name="T23" fmla="*/ 2147483647 h 159"/>
              <a:gd name="T24" fmla="*/ 2147483647 w 844"/>
              <a:gd name="T25" fmla="*/ 2147483647 h 159"/>
              <a:gd name="T26" fmla="*/ 2147483647 w 844"/>
              <a:gd name="T27" fmla="*/ 2147483647 h 159"/>
              <a:gd name="T28" fmla="*/ 2147483647 w 844"/>
              <a:gd name="T29" fmla="*/ 2147483647 h 159"/>
              <a:gd name="T30" fmla="*/ 2147483647 w 844"/>
              <a:gd name="T31" fmla="*/ 2147483647 h 159"/>
              <a:gd name="T32" fmla="*/ 2147483647 w 844"/>
              <a:gd name="T33" fmla="*/ 2147483647 h 159"/>
              <a:gd name="T34" fmla="*/ 2147483647 w 844"/>
              <a:gd name="T35" fmla="*/ 2147483647 h 159"/>
              <a:gd name="T36" fmla="*/ 2147483647 w 844"/>
              <a:gd name="T37" fmla="*/ 2147483647 h 159"/>
              <a:gd name="T38" fmla="*/ 2147483647 w 844"/>
              <a:gd name="T39" fmla="*/ 2147483647 h 159"/>
              <a:gd name="T40" fmla="*/ 2147483647 w 844"/>
              <a:gd name="T41" fmla="*/ 2147483647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4"/>
              <a:gd name="T64" fmla="*/ 0 h 159"/>
              <a:gd name="T65" fmla="*/ 844 w 844"/>
              <a:gd name="T66" fmla="*/ 159 h 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4" h="159">
                <a:moveTo>
                  <a:pt x="0" y="105"/>
                </a:moveTo>
                <a:cubicBezTo>
                  <a:pt x="42" y="77"/>
                  <a:pt x="91" y="70"/>
                  <a:pt x="133" y="43"/>
                </a:cubicBezTo>
                <a:cubicBezTo>
                  <a:pt x="139" y="34"/>
                  <a:pt x="140" y="16"/>
                  <a:pt x="151" y="16"/>
                </a:cubicBezTo>
                <a:cubicBezTo>
                  <a:pt x="161" y="16"/>
                  <a:pt x="175" y="63"/>
                  <a:pt x="177" y="69"/>
                </a:cubicBezTo>
                <a:cubicBezTo>
                  <a:pt x="174" y="79"/>
                  <a:pt x="154" y="123"/>
                  <a:pt x="177" y="131"/>
                </a:cubicBezTo>
                <a:cubicBezTo>
                  <a:pt x="187" y="134"/>
                  <a:pt x="188" y="113"/>
                  <a:pt x="195" y="105"/>
                </a:cubicBezTo>
                <a:cubicBezTo>
                  <a:pt x="219" y="76"/>
                  <a:pt x="245" y="71"/>
                  <a:pt x="275" y="51"/>
                </a:cubicBezTo>
                <a:cubicBezTo>
                  <a:pt x="278" y="47"/>
                  <a:pt x="306" y="0"/>
                  <a:pt x="319" y="7"/>
                </a:cubicBezTo>
                <a:cubicBezTo>
                  <a:pt x="327" y="11"/>
                  <a:pt x="313" y="25"/>
                  <a:pt x="310" y="34"/>
                </a:cubicBezTo>
                <a:cubicBezTo>
                  <a:pt x="314" y="45"/>
                  <a:pt x="324" y="82"/>
                  <a:pt x="337" y="87"/>
                </a:cubicBezTo>
                <a:cubicBezTo>
                  <a:pt x="345" y="90"/>
                  <a:pt x="355" y="82"/>
                  <a:pt x="363" y="78"/>
                </a:cubicBezTo>
                <a:cubicBezTo>
                  <a:pt x="382" y="68"/>
                  <a:pt x="417" y="43"/>
                  <a:pt x="417" y="43"/>
                </a:cubicBezTo>
                <a:cubicBezTo>
                  <a:pt x="462" y="72"/>
                  <a:pt x="449" y="92"/>
                  <a:pt x="505" y="78"/>
                </a:cubicBezTo>
                <a:cubicBezTo>
                  <a:pt x="508" y="69"/>
                  <a:pt x="505" y="53"/>
                  <a:pt x="514" y="51"/>
                </a:cubicBezTo>
                <a:cubicBezTo>
                  <a:pt x="525" y="48"/>
                  <a:pt x="564" y="93"/>
                  <a:pt x="567" y="96"/>
                </a:cubicBezTo>
                <a:cubicBezTo>
                  <a:pt x="572" y="109"/>
                  <a:pt x="584" y="159"/>
                  <a:pt x="603" y="131"/>
                </a:cubicBezTo>
                <a:cubicBezTo>
                  <a:pt x="620" y="106"/>
                  <a:pt x="611" y="72"/>
                  <a:pt x="620" y="43"/>
                </a:cubicBezTo>
                <a:cubicBezTo>
                  <a:pt x="629" y="46"/>
                  <a:pt x="639" y="46"/>
                  <a:pt x="647" y="51"/>
                </a:cubicBezTo>
                <a:cubicBezTo>
                  <a:pt x="666" y="61"/>
                  <a:pt x="680" y="80"/>
                  <a:pt x="700" y="87"/>
                </a:cubicBezTo>
                <a:cubicBezTo>
                  <a:pt x="738" y="100"/>
                  <a:pt x="769" y="118"/>
                  <a:pt x="807" y="131"/>
                </a:cubicBezTo>
                <a:cubicBezTo>
                  <a:pt x="838" y="152"/>
                  <a:pt x="844" y="149"/>
                  <a:pt x="815" y="149"/>
                </a:cubicBezTo>
              </a:path>
            </a:pathLst>
          </a:custGeom>
          <a:noFill/>
          <a:ln w="25400">
            <a:solidFill>
              <a:srgbClr val="002060"/>
            </a:solidFill>
            <a:round/>
            <a:headEnd/>
            <a:tailEnd/>
          </a:ln>
        </p:spPr>
        <p:txBody>
          <a:bodyPr lIns="81732" tIns="40867" rIns="81732" bIns="40867">
            <a:spAutoFit/>
          </a:bodyPr>
          <a:lstStyle/>
          <a:p>
            <a:endParaRPr lang="en-US" sz="1688"/>
          </a:p>
        </p:txBody>
      </p:sp>
    </p:spTree>
    <p:extLst>
      <p:ext uri="{BB962C8B-B14F-4D97-AF65-F5344CB8AC3E}">
        <p14:creationId xmlns:p14="http://schemas.microsoft.com/office/powerpoint/2010/main" val="1723598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142953" y="19718"/>
            <a:ext cx="7763470" cy="1325563"/>
          </a:xfrm>
        </p:spPr>
        <p:txBody>
          <a:bodyPr/>
          <a:lstStyle/>
          <a:p>
            <a:r>
              <a:rPr lang="en-US" dirty="0">
                <a:solidFill>
                  <a:srgbClr val="336699"/>
                </a:solidFill>
              </a:rPr>
              <a:t>Importance Of Environments</a:t>
            </a:r>
          </a:p>
        </p:txBody>
      </p:sp>
      <p:graphicFrame>
        <p:nvGraphicFramePr>
          <p:cNvPr id="4" name="ontent Placeholder 3"/>
          <p:cNvGraphicFramePr>
            <a:graphicFrameLocks noGrp="1"/>
          </p:cNvGraphicFramePr>
          <p:nvPr>
            <p:ph idx="1"/>
          </p:nvPr>
        </p:nvGraphicFramePr>
        <p:xfrm>
          <a:off x="2265887" y="1345281"/>
          <a:ext cx="8095527" cy="5011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5381625" y="2357437"/>
            <a:ext cx="1643063" cy="352084"/>
          </a:xfrm>
          <a:prstGeom prst="rect">
            <a:avLst/>
          </a:prstGeom>
          <a:noFill/>
        </p:spPr>
        <p:txBody>
          <a:bodyPr wrap="square" rtlCol="0">
            <a:spAutoFit/>
          </a:bodyPr>
          <a:lstStyle/>
          <a:p>
            <a:r>
              <a:rPr lang="en-US" sz="1688" dirty="0"/>
              <a:t>Power Over</a:t>
            </a:r>
          </a:p>
        </p:txBody>
      </p:sp>
      <p:sp>
        <p:nvSpPr>
          <p:cNvPr id="5" name="TextBox 4"/>
          <p:cNvSpPr txBox="1"/>
          <p:nvPr/>
        </p:nvSpPr>
        <p:spPr>
          <a:xfrm>
            <a:off x="5432803" y="5104214"/>
            <a:ext cx="1653725" cy="352084"/>
          </a:xfrm>
          <a:prstGeom prst="rect">
            <a:avLst/>
          </a:prstGeom>
          <a:noFill/>
        </p:spPr>
        <p:txBody>
          <a:bodyPr wrap="square" rtlCol="0">
            <a:spAutoFit/>
          </a:bodyPr>
          <a:lstStyle/>
          <a:p>
            <a:r>
              <a:rPr lang="en-US" sz="1688" dirty="0"/>
              <a:t>Power With</a:t>
            </a:r>
          </a:p>
        </p:txBody>
      </p:sp>
    </p:spTree>
    <p:extLst>
      <p:ext uri="{BB962C8B-B14F-4D97-AF65-F5344CB8AC3E}">
        <p14:creationId xmlns:p14="http://schemas.microsoft.com/office/powerpoint/2010/main" val="256203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616747-AA27-4E5F-8E43-A430B18BC3A7}"/>
              </a:ext>
            </a:extLst>
          </p:cNvPr>
          <p:cNvSpPr>
            <a:spLocks noGrp="1"/>
          </p:cNvSpPr>
          <p:nvPr>
            <p:ph type="title"/>
          </p:nvPr>
        </p:nvSpPr>
        <p:spPr/>
        <p:txBody>
          <a:bodyPr>
            <a:normAutofit/>
          </a:bodyPr>
          <a:lstStyle/>
          <a:p>
            <a:pPr algn="ctr"/>
            <a:r>
              <a:rPr lang="en-US" sz="4800" dirty="0"/>
              <a:t>Culture . . . It’s a Big Topic!</a:t>
            </a:r>
            <a:endParaRPr lang="en-US" dirty="0"/>
          </a:p>
        </p:txBody>
      </p:sp>
      <p:sp>
        <p:nvSpPr>
          <p:cNvPr id="5" name="Footer Placeholder 4">
            <a:extLst>
              <a:ext uri="{FF2B5EF4-FFF2-40B4-BE49-F238E27FC236}">
                <a16:creationId xmlns:a16="http://schemas.microsoft.com/office/drawing/2014/main" id="{4D53B989-964D-42F0-8675-ECE63355B0F8}"/>
              </a:ext>
            </a:extLst>
          </p:cNvPr>
          <p:cNvSpPr>
            <a:spLocks noGrp="1"/>
          </p:cNvSpPr>
          <p:nvPr>
            <p:ph type="ftr" idx="11"/>
          </p:nvPr>
        </p:nvSpPr>
        <p:spPr>
          <a:xfrm>
            <a:off x="2955925" y="5972089"/>
            <a:ext cx="6280150" cy="404812"/>
          </a:xfrm>
          <a:prstGeom prst="rect">
            <a:avLst/>
          </a:prstGeom>
        </p:spPr>
        <p:txBody>
          <a:bodyPr vert="horz" lIns="91440" tIns="45720" rIns="91440" bIns="45720" rtlCol="0" anchor="ctr"/>
          <a:lstStyle>
            <a:defPPr>
              <a:defRPr lang="en-US"/>
            </a:defPPr>
            <a:lvl1pPr marL="0" algn="l" defTabSz="457200" rtl="0" eaLnBrk="1" latinLnBrk="0" hangingPunct="1">
              <a:defRPr sz="12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 Support Development Associates, LLC</a:t>
            </a:r>
          </a:p>
        </p:txBody>
      </p:sp>
      <p:pic>
        <p:nvPicPr>
          <p:cNvPr id="7" name="Content Placeholder 6" descr="A picture containing clipart, dining table&#10;&#10;Description automatically generated">
            <a:extLst>
              <a:ext uri="{FF2B5EF4-FFF2-40B4-BE49-F238E27FC236}">
                <a16:creationId xmlns:a16="http://schemas.microsoft.com/office/drawing/2014/main" id="{E2CAF341-326B-4763-8848-8CDDEF8FE64C}"/>
              </a:ext>
            </a:extLst>
          </p:cNvPr>
          <p:cNvPicPr>
            <a:picLocks noGrp="1" noChangeAspect="1"/>
          </p:cNvPicPr>
          <p:nvPr>
            <p:ph idx="4294967295"/>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690688"/>
            <a:ext cx="11050588" cy="4572000"/>
          </a:xfrm>
          <a:prstGeom prst="rect">
            <a:avLst/>
          </a:prstGeom>
        </p:spPr>
      </p:pic>
      <p:sp>
        <p:nvSpPr>
          <p:cNvPr id="11" name="TextBox 10">
            <a:extLst>
              <a:ext uri="{FF2B5EF4-FFF2-40B4-BE49-F238E27FC236}">
                <a16:creationId xmlns:a16="http://schemas.microsoft.com/office/drawing/2014/main" id="{4612E57B-A115-4054-BD2D-6576C6ABB00B}"/>
              </a:ext>
            </a:extLst>
          </p:cNvPr>
          <p:cNvSpPr txBox="1"/>
          <p:nvPr/>
        </p:nvSpPr>
        <p:spPr>
          <a:xfrm>
            <a:off x="4267200" y="4705765"/>
            <a:ext cx="4114800" cy="923330"/>
          </a:xfrm>
          <a:prstGeom prst="rect">
            <a:avLst/>
          </a:prstGeom>
          <a:noFill/>
        </p:spPr>
        <p:txBody>
          <a:bodyPr wrap="square" rtlCol="0">
            <a:spAutoFit/>
          </a:bodyPr>
          <a:lstStyle/>
          <a:p>
            <a:r>
              <a:rPr lang="en-US" sz="5400" b="1" dirty="0">
                <a:solidFill>
                  <a:schemeClr val="accent4"/>
                </a:solidFill>
                <a:latin typeface="Broadway" panose="04040905080002020502" pitchFamily="82" charset="0"/>
              </a:rPr>
              <a:t>CULTURE</a:t>
            </a:r>
          </a:p>
        </p:txBody>
      </p:sp>
    </p:spTree>
    <p:extLst>
      <p:ext uri="{BB962C8B-B14F-4D97-AF65-F5344CB8AC3E}">
        <p14:creationId xmlns:p14="http://schemas.microsoft.com/office/powerpoint/2010/main" val="2392412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B06DBA2313DC4C9759A3FD6A108B70" ma:contentTypeVersion="11" ma:contentTypeDescription="Create a new document." ma:contentTypeScope="" ma:versionID="ab87d9695028a5621d92d56e17f23022">
  <xsd:schema xmlns:xsd="http://www.w3.org/2001/XMLSchema" xmlns:xs="http://www.w3.org/2001/XMLSchema" xmlns:p="http://schemas.microsoft.com/office/2006/metadata/properties" xmlns:ns2="0e975271-debc-445c-ad4c-2f26cc4e9fd9" xmlns:ns3="42d14b2f-67e4-486e-9f07-4a55a2eb6407" targetNamespace="http://schemas.microsoft.com/office/2006/metadata/properties" ma:root="true" ma:fieldsID="2953945651b7aa357b025ed8b5b1a23e" ns2:_="" ns3:_="">
    <xsd:import namespace="0e975271-debc-445c-ad4c-2f26cc4e9fd9"/>
    <xsd:import namespace="42d14b2f-67e4-486e-9f07-4a55a2eb640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975271-debc-445c-ad4c-2f26cc4e9f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14b2f-67e4-486e-9f07-4a55a2eb640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2C0FDB-42E2-4D35-969E-CEFCEE9CDF3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ACA6D54-BB7A-4F2F-A17B-283153620A78}">
  <ds:schemaRefs>
    <ds:schemaRef ds:uri="http://schemas.microsoft.com/sharepoint/v3/contenttype/forms"/>
  </ds:schemaRefs>
</ds:datastoreItem>
</file>

<file path=customXml/itemProps3.xml><?xml version="1.0" encoding="utf-8"?>
<ds:datastoreItem xmlns:ds="http://schemas.openxmlformats.org/officeDocument/2006/customXml" ds:itemID="{4C20407A-CC2C-4773-9C34-2E2B80215B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975271-debc-445c-ad4c-2f26cc4e9fd9"/>
    <ds:schemaRef ds:uri="42d14b2f-67e4-486e-9f07-4a55a2eb64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222</TotalTime>
  <Words>3419</Words>
  <Application>Microsoft Office PowerPoint</Application>
  <PresentationFormat>Widescreen</PresentationFormat>
  <Paragraphs>317</Paragraphs>
  <Slides>25</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Arial Black</vt:lpstr>
      <vt:lpstr>Broadway</vt:lpstr>
      <vt:lpstr>Calibri</vt:lpstr>
      <vt:lpstr>Calibri Light</vt:lpstr>
      <vt:lpstr>Comic Sans MS</vt:lpstr>
      <vt:lpstr>Palatino Linotype</vt:lpstr>
      <vt:lpstr>Verdana</vt:lpstr>
      <vt:lpstr>Wingdings</vt:lpstr>
      <vt:lpstr>Office Theme</vt:lpstr>
      <vt:lpstr>Building a Network for Community Mentoring at Transition and Beyond</vt:lpstr>
      <vt:lpstr>My role for today – And  Our Role as Mentors and Community Support  </vt:lpstr>
      <vt:lpstr>PowerPoint Presentation</vt:lpstr>
      <vt:lpstr>What does it mean to Listen ?</vt:lpstr>
      <vt:lpstr>Supporting people to make informed choices and a plan reflects those choices. </vt:lpstr>
      <vt:lpstr>               </vt:lpstr>
      <vt:lpstr> </vt:lpstr>
      <vt:lpstr>Importance Of Environments</vt:lpstr>
      <vt:lpstr>Culture . . . It’s a Big Topic!</vt:lpstr>
      <vt:lpstr>A Culture Of One</vt:lpstr>
      <vt:lpstr>Implicit Bias</vt:lpstr>
      <vt:lpstr>  Rituals and Routines Rituals guide us through our days and bring consistency, comfort and control </vt:lpstr>
      <vt:lpstr> </vt:lpstr>
      <vt:lpstr>Circle of Support </vt:lpstr>
      <vt:lpstr>Collaboration is Imperative</vt:lpstr>
      <vt:lpstr>PowerPoint Presentation</vt:lpstr>
      <vt:lpstr>Important To   Important For </vt:lpstr>
      <vt:lpstr>    All Choice with No Responsibility</vt:lpstr>
      <vt:lpstr>Health &amp; Safety  Dictate Lifestyle</vt:lpstr>
      <vt:lpstr>      Finding the Balance</vt:lpstr>
      <vt:lpstr>Choice has Boundaries for Everyone</vt:lpstr>
      <vt:lpstr>Of course, some risk is just not okay</vt:lpstr>
      <vt:lpstr>PowerPoint Presentation</vt:lpstr>
      <vt:lpstr>                 Ed Skydiving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 Centered Planning  The key to a good transition</dc:title>
  <dc:creator>Kirsten Sanchirico</dc:creator>
  <cp:lastModifiedBy>Kirsten Sanchirico</cp:lastModifiedBy>
  <cp:revision>10</cp:revision>
  <dcterms:created xsi:type="dcterms:W3CDTF">2022-01-06T20:33:28Z</dcterms:created>
  <dcterms:modified xsi:type="dcterms:W3CDTF">2022-07-28T17:33:22Z</dcterms:modified>
</cp:coreProperties>
</file>