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0"/>
  </p:notesMasterIdLst>
  <p:sldIdLst>
    <p:sldId id="380" r:id="rId5"/>
    <p:sldId id="703" r:id="rId6"/>
    <p:sldId id="704" r:id="rId7"/>
    <p:sldId id="432" r:id="rId8"/>
    <p:sldId id="261" r:id="rId9"/>
    <p:sldId id="262" r:id="rId10"/>
    <p:sldId id="263" r:id="rId11"/>
    <p:sldId id="264" r:id="rId12"/>
    <p:sldId id="265" r:id="rId13"/>
    <p:sldId id="600" r:id="rId14"/>
    <p:sldId id="599" r:id="rId15"/>
    <p:sldId id="597" r:id="rId16"/>
    <p:sldId id="580" r:id="rId17"/>
    <p:sldId id="398" r:id="rId18"/>
    <p:sldId id="594" r:id="rId19"/>
    <p:sldId id="582" r:id="rId20"/>
    <p:sldId id="592" r:id="rId21"/>
    <p:sldId id="275" r:id="rId22"/>
    <p:sldId id="603" r:id="rId23"/>
    <p:sldId id="607" r:id="rId24"/>
    <p:sldId id="389" r:id="rId25"/>
    <p:sldId id="665" r:id="rId26"/>
    <p:sldId id="381" r:id="rId27"/>
    <p:sldId id="689" r:id="rId28"/>
    <p:sldId id="690" r:id="rId29"/>
    <p:sldId id="685" r:id="rId30"/>
    <p:sldId id="686" r:id="rId31"/>
    <p:sldId id="697" r:id="rId32"/>
    <p:sldId id="698" r:id="rId33"/>
    <p:sldId id="693" r:id="rId34"/>
    <p:sldId id="694" r:id="rId35"/>
    <p:sldId id="695" r:id="rId36"/>
    <p:sldId id="696" r:id="rId37"/>
    <p:sldId id="687" r:id="rId38"/>
    <p:sldId id="688" r:id="rId39"/>
    <p:sldId id="691" r:id="rId40"/>
    <p:sldId id="692" r:id="rId41"/>
    <p:sldId id="683" r:id="rId42"/>
    <p:sldId id="684" r:id="rId43"/>
    <p:sldId id="681" r:id="rId44"/>
    <p:sldId id="682" r:id="rId45"/>
    <p:sldId id="701" r:id="rId46"/>
    <p:sldId id="339" r:id="rId47"/>
    <p:sldId id="290" r:id="rId48"/>
    <p:sldId id="288"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Parsons" initials="JP" lastIdx="2" clrIdx="0">
    <p:extLst>
      <p:ext uri="{19B8F6BF-5375-455C-9EA6-DF929625EA0E}">
        <p15:presenceInfo xmlns:p15="http://schemas.microsoft.com/office/powerpoint/2012/main" userId="S::jparsons@nyalliance.org::e90416b9-7bdb-44ec-805d-9fa68257c8e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B050"/>
    <a:srgbClr val="B2C1EE"/>
    <a:srgbClr val="68BFE7"/>
    <a:srgbClr val="752F88"/>
    <a:srgbClr val="E7784B"/>
    <a:srgbClr val="FEFE56"/>
    <a:srgbClr val="E94034"/>
    <a:srgbClr val="9966FF"/>
    <a:srgbClr val="9CA8D1"/>
    <a:srgbClr val="9DC3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0" autoAdjust="0"/>
    <p:restoredTop sz="94630" autoAdjust="0"/>
  </p:normalViewPr>
  <p:slideViewPr>
    <p:cSldViewPr snapToGrid="0">
      <p:cViewPr varScale="1">
        <p:scale>
          <a:sx n="96" d="100"/>
          <a:sy n="96" d="100"/>
        </p:scale>
        <p:origin x="336" y="96"/>
      </p:cViewPr>
      <p:guideLst/>
    </p:cSldViewPr>
  </p:slideViewPr>
  <p:outlineViewPr>
    <p:cViewPr>
      <p:scale>
        <a:sx n="33" d="100"/>
        <a:sy n="33" d="100"/>
      </p:scale>
      <p:origin x="0" y="-3984"/>
    </p:cViewPr>
  </p:outlineViewPr>
  <p:notesTextViewPr>
    <p:cViewPr>
      <p:scale>
        <a:sx n="1" d="1"/>
        <a:sy n="1" d="1"/>
      </p:scale>
      <p:origin x="0" y="0"/>
    </p:cViewPr>
  </p:notesTextViewPr>
  <p:notesViewPr>
    <p:cSldViewPr snapToGrid="0">
      <p:cViewPr varScale="1">
        <p:scale>
          <a:sx n="60" d="100"/>
          <a:sy n="60" d="100"/>
        </p:scale>
        <p:origin x="2611"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B24574-81F7-4C27-AC0C-B7E8D7484F33}" type="datetimeFigureOut">
              <a:rPr lang="en-US" smtClean="0"/>
              <a:t>5/17/2022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740688-ACCC-49F8-9403-08FCB1EBEDF4}" type="slidenum">
              <a:rPr lang="en-US" smtClean="0"/>
              <a:t>‹#›</a:t>
            </a:fld>
            <a:endParaRPr lang="en-US"/>
          </a:p>
        </p:txBody>
      </p:sp>
    </p:spTree>
    <p:extLst>
      <p:ext uri="{BB962C8B-B14F-4D97-AF65-F5344CB8AC3E}">
        <p14:creationId xmlns:p14="http://schemas.microsoft.com/office/powerpoint/2010/main" val="3047182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workforcetransformation.or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TEMPLATE SLIDE </a:t>
            </a:r>
          </a:p>
          <a:p>
            <a:endParaRPr lang="en-US" dirty="0"/>
          </a:p>
        </p:txBody>
      </p:sp>
      <p:sp>
        <p:nvSpPr>
          <p:cNvPr id="4" name="Slide Number Placeholder 3"/>
          <p:cNvSpPr>
            <a:spLocks noGrp="1"/>
          </p:cNvSpPr>
          <p:nvPr>
            <p:ph type="sldNum" sz="quarter" idx="5"/>
          </p:nvPr>
        </p:nvSpPr>
        <p:spPr/>
        <p:txBody>
          <a:bodyPr/>
          <a:lstStyle/>
          <a:p>
            <a:fld id="{7A740688-ACCC-49F8-9403-08FCB1EBEDF4}" type="slidenum">
              <a:rPr lang="en-US" smtClean="0"/>
              <a:t>1</a:t>
            </a:fld>
            <a:endParaRPr lang="en-US"/>
          </a:p>
        </p:txBody>
      </p:sp>
    </p:spTree>
    <p:extLst>
      <p:ext uri="{BB962C8B-B14F-4D97-AF65-F5344CB8AC3E}">
        <p14:creationId xmlns:p14="http://schemas.microsoft.com/office/powerpoint/2010/main" val="24231809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188075" cy="3481387"/>
          </a:xfrm>
        </p:spPr>
      </p:sp>
      <p:sp>
        <p:nvSpPr>
          <p:cNvPr id="3" name="Notes Placeholder 2"/>
          <p:cNvSpPr>
            <a:spLocks noGrp="1"/>
          </p:cNvSpPr>
          <p:nvPr>
            <p:ph type="body" idx="1"/>
          </p:nvPr>
        </p:nvSpPr>
        <p:spPr/>
        <p:txBody>
          <a:bodyPr/>
          <a:lstStyle/>
          <a:p>
            <a:endParaRPr lang="en-US" sz="2000" kern="1200" dirty="0">
              <a:solidFill>
                <a:schemeClr val="tx1"/>
              </a:solidFill>
              <a:effectLst/>
              <a:latin typeface="+mn-lt"/>
              <a:ea typeface="+mn-ea"/>
              <a:cs typeface="+mn-cs"/>
            </a:endParaRPr>
          </a:p>
          <a:p>
            <a:r>
              <a:rPr lang="en-US" sz="1600" dirty="0"/>
              <a:t> </a:t>
            </a:r>
          </a:p>
        </p:txBody>
      </p:sp>
      <p:sp>
        <p:nvSpPr>
          <p:cNvPr id="4" name="Slide Number Placeholder 3"/>
          <p:cNvSpPr>
            <a:spLocks noGrp="1"/>
          </p:cNvSpPr>
          <p:nvPr>
            <p:ph type="sldNum" sz="quarter" idx="5"/>
          </p:nvPr>
        </p:nvSpPr>
        <p:spPr/>
        <p:txBody>
          <a:bodyPr/>
          <a:lstStyle/>
          <a:p>
            <a:fld id="{7A740688-ACCC-49F8-9403-08FCB1EBEDF4}" type="slidenum">
              <a:rPr lang="en-US" smtClean="0"/>
              <a:t>11</a:t>
            </a:fld>
            <a:endParaRPr lang="en-US"/>
          </a:p>
        </p:txBody>
      </p:sp>
    </p:spTree>
    <p:extLst>
      <p:ext uri="{BB962C8B-B14F-4D97-AF65-F5344CB8AC3E}">
        <p14:creationId xmlns:p14="http://schemas.microsoft.com/office/powerpoint/2010/main" val="2367580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kern="1200" dirty="0">
              <a:solidFill>
                <a:schemeClr val="tx1"/>
              </a:solidFill>
              <a:effectLst/>
              <a:latin typeface="+mn-lt"/>
              <a:ea typeface="+mn-ea"/>
              <a:cs typeface="+mn-cs"/>
            </a:endParaRPr>
          </a:p>
          <a:p>
            <a:r>
              <a:rPr lang="en-US" sz="1600" dirty="0"/>
              <a:t> </a:t>
            </a:r>
          </a:p>
        </p:txBody>
      </p:sp>
      <p:sp>
        <p:nvSpPr>
          <p:cNvPr id="4" name="Slide Number Placeholder 3"/>
          <p:cNvSpPr>
            <a:spLocks noGrp="1"/>
          </p:cNvSpPr>
          <p:nvPr>
            <p:ph type="sldNum" sz="quarter" idx="5"/>
          </p:nvPr>
        </p:nvSpPr>
        <p:spPr/>
        <p:txBody>
          <a:bodyPr/>
          <a:lstStyle/>
          <a:p>
            <a:fld id="{7A740688-ACCC-49F8-9403-08FCB1EBEDF4}" type="slidenum">
              <a:rPr lang="en-US" smtClean="0"/>
              <a:t>12</a:t>
            </a:fld>
            <a:endParaRPr lang="en-US"/>
          </a:p>
        </p:txBody>
      </p:sp>
    </p:spTree>
    <p:extLst>
      <p:ext uri="{BB962C8B-B14F-4D97-AF65-F5344CB8AC3E}">
        <p14:creationId xmlns:p14="http://schemas.microsoft.com/office/powerpoint/2010/main" val="304774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rgbClr val="FF0000"/>
                </a:solidFill>
                <a:effectLst/>
                <a:latin typeface="+mn-lt"/>
                <a:ea typeface="+mn-ea"/>
                <a:cs typeface="+mn-cs"/>
              </a:rPr>
              <a:t>Explain this a little bit. Why does this course have all 7 goals and 23 CCs?</a:t>
            </a:r>
          </a:p>
          <a:p>
            <a:r>
              <a:rPr lang="en-US" sz="1200" b="1" kern="1200" dirty="0">
                <a:solidFill>
                  <a:srgbClr val="FF0000"/>
                </a:solidFill>
                <a:effectLst/>
                <a:latin typeface="+mn-lt"/>
                <a:ea typeface="+mn-ea"/>
                <a:cs typeface="+mn-cs"/>
              </a:rPr>
              <a:t>Every part of the DSP position can be seen in the wheel. The wheel. </a:t>
            </a:r>
          </a:p>
          <a:p>
            <a:r>
              <a:rPr lang="en-US" sz="1200" b="1" kern="1200" dirty="0">
                <a:solidFill>
                  <a:srgbClr val="FF0000"/>
                </a:solidFill>
                <a:effectLst/>
                <a:latin typeface="+mn-lt"/>
                <a:ea typeface="+mn-ea"/>
                <a:cs typeface="+mn-cs"/>
              </a:rPr>
              <a:t>Explain the wheel. </a:t>
            </a:r>
          </a:p>
          <a:p>
            <a:endParaRPr lang="en-US" dirty="0"/>
          </a:p>
        </p:txBody>
      </p:sp>
      <p:sp>
        <p:nvSpPr>
          <p:cNvPr id="4" name="Slide Number Placeholder 3"/>
          <p:cNvSpPr>
            <a:spLocks noGrp="1"/>
          </p:cNvSpPr>
          <p:nvPr>
            <p:ph type="sldNum" sz="quarter" idx="5"/>
          </p:nvPr>
        </p:nvSpPr>
        <p:spPr/>
        <p:txBody>
          <a:bodyPr/>
          <a:lstStyle/>
          <a:p>
            <a:fld id="{7A740688-ACCC-49F8-9403-08FCB1EBEDF4}" type="slidenum">
              <a:rPr lang="en-US" smtClean="0"/>
              <a:t>13</a:t>
            </a:fld>
            <a:endParaRPr lang="en-US"/>
          </a:p>
        </p:txBody>
      </p:sp>
    </p:spTree>
    <p:extLst>
      <p:ext uri="{BB962C8B-B14F-4D97-AF65-F5344CB8AC3E}">
        <p14:creationId xmlns:p14="http://schemas.microsoft.com/office/powerpoint/2010/main" val="1417619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have DSP webinars (23) on each and every one of these CCs. </a:t>
            </a:r>
          </a:p>
          <a:p>
            <a:r>
              <a:rPr lang="en-US" sz="1200" u="sng" kern="1200" dirty="0">
                <a:solidFill>
                  <a:schemeClr val="tx1"/>
                </a:solidFill>
                <a:effectLst/>
                <a:latin typeface="+mn-lt"/>
                <a:ea typeface="+mn-ea"/>
                <a:cs typeface="+mn-cs"/>
                <a:hlinkClick r:id="rId3"/>
              </a:rPr>
              <a:t>www.workforcetransformation.org</a:t>
            </a:r>
            <a:r>
              <a:rPr lang="en-US" sz="1200" kern="1200" dirty="0">
                <a:solidFill>
                  <a:schemeClr val="tx1"/>
                </a:solidFill>
                <a:effectLst/>
                <a:latin typeface="+mn-lt"/>
                <a:ea typeface="+mn-ea"/>
                <a:cs typeface="+mn-cs"/>
              </a:rPr>
              <a:t> / webinars / From Compliance to Competency </a:t>
            </a:r>
          </a:p>
          <a:p>
            <a:r>
              <a:rPr lang="en-US" sz="1200" kern="1200" dirty="0">
                <a:solidFill>
                  <a:schemeClr val="tx1"/>
                </a:solidFill>
                <a:effectLst/>
                <a:latin typeface="+mn-lt"/>
                <a:ea typeface="+mn-ea"/>
                <a:cs typeface="+mn-cs"/>
              </a:rPr>
              <a:t>And learn more! We have webinars and activities for each one. </a:t>
            </a:r>
          </a:p>
          <a:p>
            <a:r>
              <a:rPr lang="en-US" sz="1200" kern="1200" dirty="0">
                <a:solidFill>
                  <a:schemeClr val="tx1"/>
                </a:solidFill>
                <a:effectLst/>
                <a:latin typeface="+mn-lt"/>
                <a:ea typeface="+mn-ea"/>
                <a:cs typeface="+mn-cs"/>
              </a:rPr>
              <a:t>We will watch one of these and do the activity as practice a little later. </a:t>
            </a:r>
          </a:p>
          <a:p>
            <a:endParaRPr lang="en-US" dirty="0"/>
          </a:p>
        </p:txBody>
      </p:sp>
      <p:sp>
        <p:nvSpPr>
          <p:cNvPr id="4" name="Slide Number Placeholder 3"/>
          <p:cNvSpPr>
            <a:spLocks noGrp="1"/>
          </p:cNvSpPr>
          <p:nvPr>
            <p:ph type="sldNum" sz="quarter" idx="5"/>
          </p:nvPr>
        </p:nvSpPr>
        <p:spPr/>
        <p:txBody>
          <a:bodyPr/>
          <a:lstStyle/>
          <a:p>
            <a:fld id="{7A740688-ACCC-49F8-9403-08FCB1EBEDF4}" type="slidenum">
              <a:rPr lang="en-US" smtClean="0"/>
              <a:t>14</a:t>
            </a:fld>
            <a:endParaRPr lang="en-US"/>
          </a:p>
        </p:txBody>
      </p:sp>
    </p:spTree>
    <p:extLst>
      <p:ext uri="{BB962C8B-B14F-4D97-AF65-F5344CB8AC3E}">
        <p14:creationId xmlns:p14="http://schemas.microsoft.com/office/powerpoint/2010/main" val="2921580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740688-ACCC-49F8-9403-08FCB1EBEDF4}" type="slidenum">
              <a:rPr lang="en-US" smtClean="0"/>
              <a:t>15</a:t>
            </a:fld>
            <a:endParaRPr lang="en-US"/>
          </a:p>
        </p:txBody>
      </p:sp>
    </p:spTree>
    <p:extLst>
      <p:ext uri="{BB962C8B-B14F-4D97-AF65-F5344CB8AC3E}">
        <p14:creationId xmlns:p14="http://schemas.microsoft.com/office/powerpoint/2010/main" val="871893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OPWDDs DSP CC are built upon and based on the NADSPs COE. </a:t>
            </a:r>
          </a:p>
          <a:p>
            <a:r>
              <a:rPr lang="en-US" sz="1200" kern="1200" dirty="0">
                <a:solidFill>
                  <a:schemeClr val="tx1"/>
                </a:solidFill>
                <a:effectLst/>
                <a:latin typeface="+mn-lt"/>
                <a:ea typeface="+mn-ea"/>
                <a:cs typeface="+mn-cs"/>
              </a:rPr>
              <a:t>Developed in 1996 by JFK </a:t>
            </a:r>
            <a:r>
              <a:rPr lang="en-US" sz="1200" kern="1200" dirty="0" err="1">
                <a:solidFill>
                  <a:schemeClr val="tx1"/>
                </a:solidFill>
                <a:effectLst/>
                <a:latin typeface="+mn-lt"/>
                <a:ea typeface="+mn-ea"/>
                <a:cs typeface="+mn-cs"/>
              </a:rPr>
              <a:t>jr.</a:t>
            </a:r>
            <a:r>
              <a:rPr lang="en-US" sz="1200" kern="1200" dirty="0">
                <a:solidFill>
                  <a:schemeClr val="tx1"/>
                </a:solidFill>
                <a:effectLst/>
                <a:latin typeface="+mn-lt"/>
                <a:ea typeface="+mn-ea"/>
                <a:cs typeface="+mn-cs"/>
              </a:rPr>
              <a:t> now run by Mr. Joe Macbeth. </a:t>
            </a:r>
          </a:p>
          <a:p>
            <a:r>
              <a:rPr lang="en-US" sz="1200" kern="1200" dirty="0">
                <a:solidFill>
                  <a:schemeClr val="tx1"/>
                </a:solidFill>
                <a:effectLst/>
                <a:latin typeface="+mn-lt"/>
                <a:ea typeface="+mn-ea"/>
                <a:cs typeface="+mn-cs"/>
              </a:rPr>
              <a:t>Joe is a leader in the disabilities field specifically in DSP development, DSP credentialing and more. </a:t>
            </a:r>
          </a:p>
          <a:p>
            <a:r>
              <a:rPr lang="en-US" sz="1200" kern="1200" dirty="0">
                <a:solidFill>
                  <a:schemeClr val="tx1"/>
                </a:solidFill>
                <a:effectLst/>
                <a:latin typeface="+mn-lt"/>
                <a:ea typeface="+mn-ea"/>
                <a:cs typeface="+mn-cs"/>
              </a:rPr>
              <a:t>He and his team have played a HUGE role in the development of the DSP position not only for NYS but the whole Nation. </a:t>
            </a:r>
          </a:p>
          <a:p>
            <a:endParaRPr lang="en-US" dirty="0"/>
          </a:p>
        </p:txBody>
      </p:sp>
      <p:sp>
        <p:nvSpPr>
          <p:cNvPr id="4" name="Slide Number Placeholder 3"/>
          <p:cNvSpPr>
            <a:spLocks noGrp="1"/>
          </p:cNvSpPr>
          <p:nvPr>
            <p:ph type="sldNum" sz="quarter" idx="5"/>
          </p:nvPr>
        </p:nvSpPr>
        <p:spPr/>
        <p:txBody>
          <a:bodyPr/>
          <a:lstStyle/>
          <a:p>
            <a:fld id="{7A740688-ACCC-49F8-9403-08FCB1EBEDF4}" type="slidenum">
              <a:rPr lang="en-US" smtClean="0"/>
              <a:t>16</a:t>
            </a:fld>
            <a:endParaRPr lang="en-US"/>
          </a:p>
        </p:txBody>
      </p:sp>
    </p:spTree>
    <p:extLst>
      <p:ext uri="{BB962C8B-B14F-4D97-AF65-F5344CB8AC3E}">
        <p14:creationId xmlns:p14="http://schemas.microsoft.com/office/powerpoint/2010/main" val="31706293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this Ven Diagram </a:t>
            </a:r>
          </a:p>
        </p:txBody>
      </p:sp>
      <p:sp>
        <p:nvSpPr>
          <p:cNvPr id="4" name="Slide Number Placeholder 3"/>
          <p:cNvSpPr>
            <a:spLocks noGrp="1"/>
          </p:cNvSpPr>
          <p:nvPr>
            <p:ph type="sldNum" sz="quarter" idx="5"/>
          </p:nvPr>
        </p:nvSpPr>
        <p:spPr/>
        <p:txBody>
          <a:bodyPr/>
          <a:lstStyle/>
          <a:p>
            <a:fld id="{7A740688-ACCC-49F8-9403-08FCB1EBEDF4}" type="slidenum">
              <a:rPr lang="en-US" smtClean="0"/>
              <a:t>17</a:t>
            </a:fld>
            <a:endParaRPr lang="en-US"/>
          </a:p>
        </p:txBody>
      </p:sp>
    </p:spTree>
    <p:extLst>
      <p:ext uri="{BB962C8B-B14F-4D97-AF65-F5344CB8AC3E}">
        <p14:creationId xmlns:p14="http://schemas.microsoft.com/office/powerpoint/2010/main" val="2815556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222" name="Shape 222"/>
          <p:cNvSpPr txBox="1">
            <a:spLocks noGrp="1"/>
          </p:cNvSpPr>
          <p:nvPr>
            <p:ph type="body" idx="1"/>
          </p:nvPr>
        </p:nvSpPr>
        <p:spPr>
          <a:xfrm>
            <a:off x="686113" y="4344107"/>
            <a:ext cx="5485800" cy="4114800"/>
          </a:xfrm>
          <a:prstGeom prst="rect">
            <a:avLst/>
          </a:prstGeom>
          <a:noFill/>
          <a:ln>
            <a:noFill/>
          </a:ln>
        </p:spPr>
        <p:txBody>
          <a:bodyPr wrap="square" lIns="91350" tIns="45675" rIns="91350" bIns="45675" anchor="t" anchorCtr="0">
            <a:noAutofit/>
          </a:bodyPr>
          <a:lstStyle/>
          <a:p>
            <a:pPr marL="0" marR="0" lvl="0" indent="0" algn="l" rtl="0">
              <a:spcBef>
                <a:spcPts val="0"/>
              </a:spcBef>
              <a:spcAft>
                <a:spcPts val="0"/>
              </a:spcAft>
              <a:buSzPct val="25000"/>
              <a:buFont typeface="Arial"/>
              <a:buNone/>
            </a:pPr>
            <a:r>
              <a:rPr lang="en" sz="1800" b="0" i="0" u="none" strike="noStrike" cap="none"/>
              <a:t>Read slide</a:t>
            </a:r>
          </a:p>
          <a:p>
            <a:pPr marL="0" marR="0" lvl="0" indent="0" algn="l" rtl="0">
              <a:spcBef>
                <a:spcPts val="0"/>
              </a:spcBef>
              <a:buSzPct val="25000"/>
              <a:buFont typeface="Arial"/>
              <a:buNone/>
            </a:pPr>
            <a:r>
              <a:rPr lang="en" sz="1800" b="0" i="0" u="none" strike="noStrike" cap="none"/>
              <a:t>Show Video: Breaking the Code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Read this quote and then explain it in simpler words. What does this mean? </a:t>
            </a:r>
          </a:p>
          <a:p>
            <a:endParaRPr lang="en-US" dirty="0"/>
          </a:p>
        </p:txBody>
      </p:sp>
      <p:sp>
        <p:nvSpPr>
          <p:cNvPr id="4" name="Slide Number Placeholder 3"/>
          <p:cNvSpPr>
            <a:spLocks noGrp="1"/>
          </p:cNvSpPr>
          <p:nvPr>
            <p:ph type="sldNum" sz="quarter" idx="5"/>
          </p:nvPr>
        </p:nvSpPr>
        <p:spPr/>
        <p:txBody>
          <a:bodyPr/>
          <a:lstStyle/>
          <a:p>
            <a:fld id="{7A740688-ACCC-49F8-9403-08FCB1EBEDF4}" type="slidenum">
              <a:rPr lang="en-US" smtClean="0"/>
              <a:t>19</a:t>
            </a:fld>
            <a:endParaRPr lang="en-US"/>
          </a:p>
        </p:txBody>
      </p:sp>
    </p:spTree>
    <p:extLst>
      <p:ext uri="{BB962C8B-B14F-4D97-AF65-F5344CB8AC3E}">
        <p14:creationId xmlns:p14="http://schemas.microsoft.com/office/powerpoint/2010/main" val="2248862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Read this quote and then explain it in simpler words. What does this mean? </a:t>
            </a:r>
          </a:p>
          <a:p>
            <a:endParaRPr lang="en-US" dirty="0"/>
          </a:p>
        </p:txBody>
      </p:sp>
      <p:sp>
        <p:nvSpPr>
          <p:cNvPr id="4" name="Slide Number Placeholder 3"/>
          <p:cNvSpPr>
            <a:spLocks noGrp="1"/>
          </p:cNvSpPr>
          <p:nvPr>
            <p:ph type="sldNum" sz="quarter" idx="5"/>
          </p:nvPr>
        </p:nvSpPr>
        <p:spPr/>
        <p:txBody>
          <a:bodyPr/>
          <a:lstStyle/>
          <a:p>
            <a:fld id="{7A740688-ACCC-49F8-9403-08FCB1EBEDF4}" type="slidenum">
              <a:rPr lang="en-US" smtClean="0"/>
              <a:t>20</a:t>
            </a:fld>
            <a:endParaRPr lang="en-US"/>
          </a:p>
        </p:txBody>
      </p:sp>
    </p:spTree>
    <p:extLst>
      <p:ext uri="{BB962C8B-B14F-4D97-AF65-F5344CB8AC3E}">
        <p14:creationId xmlns:p14="http://schemas.microsoft.com/office/powerpoint/2010/main" val="463567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Dianne</a:t>
            </a:r>
          </a:p>
          <a:p>
            <a:r>
              <a:rPr lang="en-US" dirty="0"/>
              <a:t>19 leads total</a:t>
            </a:r>
          </a:p>
          <a:p>
            <a:r>
              <a:rPr lang="en-US" dirty="0"/>
              <a:t>NYC – sara </a:t>
            </a:r>
            <a:r>
              <a:rPr lang="en-US" dirty="0" err="1"/>
              <a:t>joann</a:t>
            </a:r>
            <a:r>
              <a:rPr lang="en-US" dirty="0"/>
              <a:t> </a:t>
            </a:r>
            <a:r>
              <a:rPr lang="en-US" dirty="0" err="1"/>
              <a:t>ashely</a:t>
            </a:r>
            <a:r>
              <a:rPr lang="en-US" dirty="0"/>
              <a:t> Nicole Eliciana (5)</a:t>
            </a:r>
          </a:p>
          <a:p>
            <a:r>
              <a:rPr lang="en-US" dirty="0"/>
              <a:t>LI- Pam, </a:t>
            </a:r>
            <a:r>
              <a:rPr lang="en-US" dirty="0" err="1"/>
              <a:t>Denise,Lori,Dori,Heather</a:t>
            </a:r>
            <a:endParaRPr lang="en-US" dirty="0"/>
          </a:p>
          <a:p>
            <a:r>
              <a:rPr lang="en-US" dirty="0"/>
              <a:t>Region 3- ken, Rachel, Chris</a:t>
            </a:r>
          </a:p>
          <a:p>
            <a:endParaRPr lang="en-US" dirty="0"/>
          </a:p>
        </p:txBody>
      </p:sp>
      <p:sp>
        <p:nvSpPr>
          <p:cNvPr id="4" name="Slide Number Placeholder 3"/>
          <p:cNvSpPr>
            <a:spLocks noGrp="1"/>
          </p:cNvSpPr>
          <p:nvPr>
            <p:ph type="sldNum" sz="quarter" idx="5"/>
          </p:nvPr>
        </p:nvSpPr>
        <p:spPr/>
        <p:txBody>
          <a:bodyPr/>
          <a:lstStyle/>
          <a:p>
            <a:fld id="{58B14646-B210-4E3E-87A0-E4C1156D251B}" type="slidenum">
              <a:rPr lang="en-US" smtClean="0"/>
              <a:t>3</a:t>
            </a:fld>
            <a:endParaRPr lang="en-US"/>
          </a:p>
        </p:txBody>
      </p:sp>
    </p:spTree>
    <p:extLst>
      <p:ext uri="{BB962C8B-B14F-4D97-AF65-F5344CB8AC3E}">
        <p14:creationId xmlns:p14="http://schemas.microsoft.com/office/powerpoint/2010/main" val="1478551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a:t>
            </a:r>
            <a:r>
              <a:rPr lang="en-US" baseline="0" dirty="0"/>
              <a:t> Centered Language is the use of language that speaks first of the </a:t>
            </a:r>
            <a:r>
              <a:rPr lang="en-US" u="sng" baseline="0" dirty="0"/>
              <a:t>person</a:t>
            </a:r>
            <a:r>
              <a:rPr lang="en-US" baseline="0" dirty="0"/>
              <a:t> supported…not defining them by their disability.  It is a language that does not discriminate – it equalizes.</a:t>
            </a:r>
          </a:p>
          <a:p>
            <a:endParaRPr lang="en-US" baseline="0" dirty="0"/>
          </a:p>
          <a:p>
            <a:r>
              <a:rPr lang="en-US" baseline="0" dirty="0"/>
              <a:t>Our words represent our thoughts and when we define people through use of words that are meant to differentiate, it demonstrates a lack of equality.  Think of a less that optimal trait of yourself….would you want to be defined by that trait?  (</a:t>
            </a:r>
            <a:r>
              <a:rPr lang="en-US" baseline="0" dirty="0" err="1"/>
              <a:t>ie</a:t>
            </a:r>
            <a:r>
              <a:rPr lang="en-US" baseline="0" dirty="0"/>
              <a:t> – the fat lady, the loud man, </a:t>
            </a:r>
            <a:r>
              <a:rPr lang="en-US" baseline="0" dirty="0" err="1"/>
              <a:t>etc</a:t>
            </a:r>
            <a:r>
              <a:rPr lang="en-US" baseline="0" dirty="0"/>
              <a:t>)  Using words to define people only works to categorize and separate people.  It doesn’t demonstrate capabilities and strengths.  It’s not unifying – and can often be hurtful.</a:t>
            </a:r>
          </a:p>
          <a:p>
            <a:endParaRPr lang="en-US" baseline="0" dirty="0"/>
          </a:p>
          <a:p>
            <a:r>
              <a:rPr lang="en-US" baseline="0" dirty="0"/>
              <a:t>Transition to </a:t>
            </a:r>
            <a:r>
              <a:rPr lang="en-US" baseline="0" dirty="0" err="1"/>
              <a:t>Plickers</a:t>
            </a:r>
            <a:r>
              <a:rPr lang="en-US" baseline="0" dirty="0"/>
              <a:t> Quiz….review and debrief each question after answer is revealed.</a:t>
            </a:r>
            <a:endParaRPr lang="en-US" dirty="0"/>
          </a:p>
        </p:txBody>
      </p:sp>
      <p:sp>
        <p:nvSpPr>
          <p:cNvPr id="4" name="Slide Number Placeholder 3"/>
          <p:cNvSpPr>
            <a:spLocks noGrp="1"/>
          </p:cNvSpPr>
          <p:nvPr>
            <p:ph type="sldNum" sz="quarter" idx="10"/>
          </p:nvPr>
        </p:nvSpPr>
        <p:spPr/>
        <p:txBody>
          <a:bodyPr/>
          <a:lstStyle/>
          <a:p>
            <a:fld id="{6ED5C8B1-3AAC-4D3A-9674-0EEEE8329AF9}" type="slidenum">
              <a:rPr lang="en-US" smtClean="0"/>
              <a:t>22</a:t>
            </a:fld>
            <a:endParaRPr lang="en-US"/>
          </a:p>
        </p:txBody>
      </p:sp>
    </p:spTree>
    <p:extLst>
      <p:ext uri="{BB962C8B-B14F-4D97-AF65-F5344CB8AC3E}">
        <p14:creationId xmlns:p14="http://schemas.microsoft.com/office/powerpoint/2010/main" val="40171876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TLC-PCP www.learningcommunityus.com </a:t>
            </a:r>
            <a:endParaRPr lang="en-US" dirty="0"/>
          </a:p>
        </p:txBody>
      </p:sp>
      <p:sp>
        <p:nvSpPr>
          <p:cNvPr id="5" name="Slide Number Placeholder 4"/>
          <p:cNvSpPr>
            <a:spLocks noGrp="1"/>
          </p:cNvSpPr>
          <p:nvPr>
            <p:ph type="sldNum" sz="quarter" idx="11"/>
          </p:nvPr>
        </p:nvSpPr>
        <p:spPr/>
        <p:txBody>
          <a:bodyPr/>
          <a:lstStyle/>
          <a:p>
            <a:pPr>
              <a:defRPr/>
            </a:pPr>
            <a:fld id="{8443CC09-3E8D-4D93-BDCA-BCE17182E75E}" type="slidenum">
              <a:rPr lang="en-US" smtClean="0"/>
              <a:pPr>
                <a:defRPr/>
              </a:pPr>
              <a:t>25</a:t>
            </a:fld>
            <a:endParaRPr lang="en-US"/>
          </a:p>
        </p:txBody>
      </p:sp>
    </p:spTree>
    <p:extLst>
      <p:ext uri="{BB962C8B-B14F-4D97-AF65-F5344CB8AC3E}">
        <p14:creationId xmlns:p14="http://schemas.microsoft.com/office/powerpoint/2010/main" val="24183208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a:t>
            </a:r>
            <a:r>
              <a:rPr lang="en-US" baseline="0" dirty="0"/>
              <a:t> to recognize that MOST people are not lacking use of Person Centered Language intentionally, but that they have developed their habitual language through exposure to those that speak in a similar manner.  There has been an evolution to language in many areas of our life, and this evolution is important to tactfully address as well.  </a:t>
            </a:r>
          </a:p>
          <a:p>
            <a:endParaRPr lang="en-US" baseline="0" dirty="0"/>
          </a:p>
          <a:p>
            <a:r>
              <a:rPr lang="en-US" dirty="0"/>
              <a:t>The best way</a:t>
            </a:r>
            <a:r>
              <a:rPr lang="en-US" baseline="0" dirty="0"/>
              <a:t> to address each situation is to reflect/rephrase back to the person your understanding of what they’ve said.</a:t>
            </a:r>
          </a:p>
          <a:p>
            <a:endParaRPr lang="en-US" baseline="0" dirty="0"/>
          </a:p>
          <a:p>
            <a:r>
              <a:rPr lang="en-US" baseline="0" dirty="0"/>
              <a:t>“The new guy seems really high-functioning….”   A good response may be, “yes – he is really bright”</a:t>
            </a:r>
          </a:p>
          <a:p>
            <a:endParaRPr lang="en-US" baseline="0" dirty="0"/>
          </a:p>
          <a:p>
            <a:r>
              <a:rPr lang="en-US" baseline="0" dirty="0"/>
              <a:t>(provide other examples)</a:t>
            </a:r>
          </a:p>
          <a:p>
            <a:endParaRPr lang="en-US" baseline="0" dirty="0"/>
          </a:p>
          <a:p>
            <a:r>
              <a:rPr lang="en-US" baseline="0" dirty="0"/>
              <a:t>Should you be in a mentoring role of teaching others – its important that you include corrective language.  It is helpful to point out that you are certain the persons intent was not meant to be hurtful, but that another approach may be received better if delivered in another way.  </a:t>
            </a:r>
            <a:endParaRPr lang="en-US" dirty="0"/>
          </a:p>
        </p:txBody>
      </p:sp>
      <p:sp>
        <p:nvSpPr>
          <p:cNvPr id="4" name="Slide Number Placeholder 3"/>
          <p:cNvSpPr>
            <a:spLocks noGrp="1"/>
          </p:cNvSpPr>
          <p:nvPr>
            <p:ph type="sldNum" sz="quarter" idx="10"/>
          </p:nvPr>
        </p:nvSpPr>
        <p:spPr/>
        <p:txBody>
          <a:bodyPr/>
          <a:lstStyle/>
          <a:p>
            <a:fld id="{6ED5C8B1-3AAC-4D3A-9674-0EEEE8329AF9}" type="slidenum">
              <a:rPr lang="en-US" smtClean="0"/>
              <a:t>42</a:t>
            </a:fld>
            <a:endParaRPr lang="en-US"/>
          </a:p>
        </p:txBody>
      </p:sp>
    </p:spTree>
    <p:extLst>
      <p:ext uri="{BB962C8B-B14F-4D97-AF65-F5344CB8AC3E}">
        <p14:creationId xmlns:p14="http://schemas.microsoft.com/office/powerpoint/2010/main" val="31443548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 SLIDE </a:t>
            </a:r>
          </a:p>
        </p:txBody>
      </p:sp>
      <p:sp>
        <p:nvSpPr>
          <p:cNvPr id="4" name="Slide Number Placeholder 3"/>
          <p:cNvSpPr>
            <a:spLocks noGrp="1"/>
          </p:cNvSpPr>
          <p:nvPr>
            <p:ph type="sldNum" sz="quarter" idx="5"/>
          </p:nvPr>
        </p:nvSpPr>
        <p:spPr/>
        <p:txBody>
          <a:bodyPr/>
          <a:lstStyle/>
          <a:p>
            <a:fld id="{7A740688-ACCC-49F8-9403-08FCB1EBEDF4}" type="slidenum">
              <a:rPr lang="en-US" smtClean="0"/>
              <a:t>43</a:t>
            </a:fld>
            <a:endParaRPr lang="en-US"/>
          </a:p>
        </p:txBody>
      </p:sp>
    </p:spTree>
    <p:extLst>
      <p:ext uri="{BB962C8B-B14F-4D97-AF65-F5344CB8AC3E}">
        <p14:creationId xmlns:p14="http://schemas.microsoft.com/office/powerpoint/2010/main" val="38360781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TEMPLATE SLIDE </a:t>
            </a:r>
          </a:p>
        </p:txBody>
      </p:sp>
      <p:sp>
        <p:nvSpPr>
          <p:cNvPr id="4" name="Slide Number Placeholder 3"/>
          <p:cNvSpPr>
            <a:spLocks noGrp="1"/>
          </p:cNvSpPr>
          <p:nvPr>
            <p:ph type="sldNum" sz="quarter" idx="10"/>
          </p:nvPr>
        </p:nvSpPr>
        <p:spPr/>
        <p:txBody>
          <a:bodyPr/>
          <a:lstStyle/>
          <a:p>
            <a:fld id="{D978FB12-193F-4301-B5ED-825D7CB16A53}" type="slidenum">
              <a:rPr lang="en-US" smtClean="0"/>
              <a:t>44</a:t>
            </a:fld>
            <a:endParaRPr lang="en-US"/>
          </a:p>
        </p:txBody>
      </p:sp>
    </p:spTree>
    <p:extLst>
      <p:ext uri="{BB962C8B-B14F-4D97-AF65-F5344CB8AC3E}">
        <p14:creationId xmlns:p14="http://schemas.microsoft.com/office/powerpoint/2010/main" val="8812371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51b3577906_0_38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51b3577906_0_382: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r>
              <a:rPr lang="en-US" sz="1400" dirty="0"/>
              <a:t>TEMPLATE SLIDE </a:t>
            </a:r>
          </a:p>
        </p:txBody>
      </p:sp>
      <p:sp>
        <p:nvSpPr>
          <p:cNvPr id="506" name="Google Shape;506;g51b3577906_0_382: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n-US"/>
              <a:pPr algn="r"/>
              <a:t>45</a:t>
            </a:fld>
            <a:endParaRPr/>
          </a:p>
        </p:txBody>
      </p:sp>
    </p:spTree>
    <p:extLst>
      <p:ext uri="{BB962C8B-B14F-4D97-AF65-F5344CB8AC3E}">
        <p14:creationId xmlns:p14="http://schemas.microsoft.com/office/powerpoint/2010/main" val="747742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07B6E2-5CCA-44E4-A3F2-DBD333FB21AE}" type="slidenum">
              <a:rPr lang="en-US" smtClean="0"/>
              <a:t>4</a:t>
            </a:fld>
            <a:endParaRPr lang="en-US" dirty="0"/>
          </a:p>
        </p:txBody>
      </p:sp>
    </p:spTree>
    <p:extLst>
      <p:ext uri="{BB962C8B-B14F-4D97-AF65-F5344CB8AC3E}">
        <p14:creationId xmlns:p14="http://schemas.microsoft.com/office/powerpoint/2010/main" val="3106260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117" name="Shape 117"/>
          <p:cNvSpPr txBox="1">
            <a:spLocks noGrp="1"/>
          </p:cNvSpPr>
          <p:nvPr>
            <p:ph type="body" idx="1"/>
          </p:nvPr>
        </p:nvSpPr>
        <p:spPr>
          <a:xfrm>
            <a:off x="686113" y="4344107"/>
            <a:ext cx="5485800" cy="4114800"/>
          </a:xfrm>
          <a:prstGeom prst="rect">
            <a:avLst/>
          </a:prstGeom>
          <a:noFill/>
          <a:ln>
            <a:noFill/>
          </a:ln>
        </p:spPr>
        <p:txBody>
          <a:bodyPr wrap="square" lIns="91350" tIns="45675" rIns="91350" bIns="45675" anchor="t" anchorCtr="0">
            <a:noAutofit/>
          </a:bodyPr>
          <a:lstStyle/>
          <a:p>
            <a:pPr marL="0" marR="0" lvl="0" indent="0" algn="l" rtl="0">
              <a:spcBef>
                <a:spcPts val="0"/>
              </a:spcBef>
              <a:buSzPct val="25000"/>
              <a:buFont typeface="Arial"/>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txBox="1">
            <a:spLocks noGrp="1"/>
          </p:cNvSpPr>
          <p:nvPr>
            <p:ph type="body" idx="1"/>
          </p:nvPr>
        </p:nvSpPr>
        <p:spPr>
          <a:xfrm>
            <a:off x="686113" y="4344107"/>
            <a:ext cx="5485800" cy="4114800"/>
          </a:xfrm>
          <a:prstGeom prst="rect">
            <a:avLst/>
          </a:prstGeom>
        </p:spPr>
        <p:txBody>
          <a:bodyPr wrap="square" lIns="91425" tIns="91425" rIns="91425" bIns="91425" anchor="t" anchorCtr="0">
            <a:noAutofit/>
          </a:bodyPr>
          <a:lstStyle/>
          <a:p>
            <a:pPr lvl="0" rtl="0">
              <a:spcBef>
                <a:spcPts val="0"/>
              </a:spcBef>
              <a:buNone/>
            </a:pPr>
            <a:endParaRPr/>
          </a:p>
        </p:txBody>
      </p:sp>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131" name="Shape 131"/>
          <p:cNvSpPr txBox="1">
            <a:spLocks noGrp="1"/>
          </p:cNvSpPr>
          <p:nvPr>
            <p:ph type="body" idx="1"/>
          </p:nvPr>
        </p:nvSpPr>
        <p:spPr>
          <a:xfrm>
            <a:off x="686113" y="4344107"/>
            <a:ext cx="5485800" cy="4114800"/>
          </a:xfrm>
          <a:prstGeom prst="rect">
            <a:avLst/>
          </a:prstGeom>
          <a:noFill/>
          <a:ln>
            <a:noFill/>
          </a:ln>
        </p:spPr>
        <p:txBody>
          <a:bodyPr wrap="square" lIns="91350" tIns="45675" rIns="91350" bIns="45675" anchor="t" anchorCtr="0">
            <a:noAutofit/>
          </a:bodyPr>
          <a:lstStyle/>
          <a:p>
            <a:pPr marL="0" marR="0" lvl="0" indent="0" algn="l" rtl="0">
              <a:spcBef>
                <a:spcPts val="0"/>
              </a:spcBef>
              <a:spcAft>
                <a:spcPts val="0"/>
              </a:spcAft>
              <a:buSzPct val="25000"/>
              <a:buFont typeface="Arial"/>
              <a:buNone/>
            </a:pPr>
            <a:r>
              <a:rPr lang="en" sz="1800" b="0" i="0" u="none" strike="noStrike" cap="none"/>
              <a:t>Ask: True or False after each statement (all responses will be true)</a:t>
            </a:r>
          </a:p>
          <a:p>
            <a:pPr marL="0" marR="0" lvl="0" indent="0" algn="l" rtl="0">
              <a:spcBef>
                <a:spcPts val="0"/>
              </a:spcBef>
              <a:buSzPct val="25000"/>
              <a:buFont typeface="Arial"/>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txBox="1">
            <a:spLocks noGrp="1"/>
          </p:cNvSpPr>
          <p:nvPr>
            <p:ph type="body" idx="1"/>
          </p:nvPr>
        </p:nvSpPr>
        <p:spPr>
          <a:xfrm>
            <a:off x="686113" y="4344107"/>
            <a:ext cx="5485800" cy="4114800"/>
          </a:xfrm>
          <a:prstGeom prst="rect">
            <a:avLst/>
          </a:prstGeom>
        </p:spPr>
        <p:txBody>
          <a:bodyPr wrap="square" lIns="91425" tIns="91425" rIns="91425" bIns="91425" anchor="t" anchorCtr="0">
            <a:noAutofit/>
          </a:bodyPr>
          <a:lstStyle/>
          <a:p>
            <a:pPr lvl="0" rtl="0">
              <a:spcBef>
                <a:spcPts val="0"/>
              </a:spcBef>
              <a:buNone/>
            </a:pPr>
            <a:endParaRPr/>
          </a:p>
        </p:txBody>
      </p:sp>
      <p:sp>
        <p:nvSpPr>
          <p:cNvPr id="138" name="Shape 1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txBox="1">
            <a:spLocks noGrp="1"/>
          </p:cNvSpPr>
          <p:nvPr>
            <p:ph type="body" idx="1"/>
          </p:nvPr>
        </p:nvSpPr>
        <p:spPr>
          <a:xfrm>
            <a:off x="686113" y="4344107"/>
            <a:ext cx="5487300" cy="4114800"/>
          </a:xfrm>
          <a:prstGeom prst="rect">
            <a:avLst/>
          </a:prstGeom>
        </p:spPr>
        <p:txBody>
          <a:bodyPr wrap="square" lIns="91425" tIns="91425" rIns="91425" bIns="91425" anchor="t" anchorCtr="0">
            <a:noAutofit/>
          </a:bodyPr>
          <a:lstStyle/>
          <a:p>
            <a:pPr lvl="0" rtl="0">
              <a:spcBef>
                <a:spcPts val="0"/>
              </a:spcBef>
              <a:buNone/>
            </a:pPr>
            <a:endParaRPr/>
          </a:p>
        </p:txBody>
      </p:sp>
      <p:sp>
        <p:nvSpPr>
          <p:cNvPr id="149" name="Shape 149"/>
          <p:cNvSpPr>
            <a:spLocks noGrp="1" noRot="1" noChangeAspect="1"/>
          </p:cNvSpPr>
          <p:nvPr>
            <p:ph type="sldImg" idx="2"/>
          </p:nvPr>
        </p:nvSpPr>
        <p:spPr>
          <a:xfrm>
            <a:off x="391900" y="685250"/>
            <a:ext cx="6075600" cy="34293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a:t>
            </a:r>
          </a:p>
          <a:p>
            <a:endParaRPr lang="en-US" dirty="0"/>
          </a:p>
        </p:txBody>
      </p:sp>
      <p:sp>
        <p:nvSpPr>
          <p:cNvPr id="4" name="Slide Number Placeholder 3"/>
          <p:cNvSpPr>
            <a:spLocks noGrp="1"/>
          </p:cNvSpPr>
          <p:nvPr>
            <p:ph type="sldNum" sz="quarter" idx="5"/>
          </p:nvPr>
        </p:nvSpPr>
        <p:spPr/>
        <p:txBody>
          <a:bodyPr/>
          <a:lstStyle/>
          <a:p>
            <a:fld id="{7A740688-ACCC-49F8-9403-08FCB1EBEDF4}" type="slidenum">
              <a:rPr lang="en-US" smtClean="0"/>
              <a:t>10</a:t>
            </a:fld>
            <a:endParaRPr lang="en-US"/>
          </a:p>
        </p:txBody>
      </p:sp>
    </p:spTree>
    <p:extLst>
      <p:ext uri="{BB962C8B-B14F-4D97-AF65-F5344CB8AC3E}">
        <p14:creationId xmlns:p14="http://schemas.microsoft.com/office/powerpoint/2010/main" val="1404786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2886" y="1204687"/>
            <a:ext cx="10363200" cy="2387600"/>
          </a:xfrm>
          <a:prstGeom prst="rect">
            <a:avLst/>
          </a:prstGeom>
        </p:spPr>
        <p:txBody>
          <a:bodyPr anchor="b"/>
          <a:lstStyle>
            <a:lvl1pPr algn="ctr">
              <a:defRPr sz="6000">
                <a:solidFill>
                  <a:srgbClr val="00B050"/>
                </a:solidFill>
              </a:defRPr>
            </a:lvl1pPr>
          </a:lstStyle>
          <a:p>
            <a:r>
              <a:rPr lang="en-US" dirty="0"/>
              <a:t>Click to edit Master title style</a:t>
            </a:r>
          </a:p>
        </p:txBody>
      </p:sp>
      <p:sp>
        <p:nvSpPr>
          <p:cNvPr id="3" name="Subtitle 2"/>
          <p:cNvSpPr>
            <a:spLocks noGrp="1"/>
          </p:cNvSpPr>
          <p:nvPr>
            <p:ph type="subTitle" idx="1"/>
          </p:nvPr>
        </p:nvSpPr>
        <p:spPr>
          <a:xfrm>
            <a:off x="1719943" y="4244295"/>
            <a:ext cx="9144000" cy="1655762"/>
          </a:xfrm>
          <a:prstGeom prst="rect">
            <a:avLst/>
          </a:prstGeom>
        </p:spPr>
        <p:txBody>
          <a:bodyPr/>
          <a:lstStyle>
            <a:lvl1pPr marL="0" indent="0" algn="ctr">
              <a:buNone/>
              <a:defRPr sz="2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640697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lvl1pPr>
              <a:defRPr>
                <a:solidFill>
                  <a:srgbClr val="00B050"/>
                </a:solidFill>
                <a:latin typeface="Arial Black" panose="020B0A040201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3599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lvl1pPr>
              <a:defRPr>
                <a:solidFill>
                  <a:srgbClr val="00B050"/>
                </a:solidFill>
                <a:latin typeface="Arial Black" panose="020B0A040201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6216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 Heading" userDrawn="1">
  <p:cSld name="C Heading">
    <p:spTree>
      <p:nvGrpSpPr>
        <p:cNvPr id="1" name="Shape 120"/>
        <p:cNvGrpSpPr/>
        <p:nvPr/>
      </p:nvGrpSpPr>
      <p:grpSpPr>
        <a:xfrm>
          <a:off x="0" y="0"/>
          <a:ext cx="0" cy="0"/>
          <a:chOff x="0" y="0"/>
          <a:chExt cx="0" cy="0"/>
        </a:xfrm>
      </p:grpSpPr>
      <p:sp>
        <p:nvSpPr>
          <p:cNvPr id="121" name="Google Shape;121;p16"/>
          <p:cNvSpPr txBox="1">
            <a:spLocks noGrp="1"/>
          </p:cNvSpPr>
          <p:nvPr>
            <p:ph type="title"/>
          </p:nvPr>
        </p:nvSpPr>
        <p:spPr>
          <a:xfrm>
            <a:off x="808800" y="300175"/>
            <a:ext cx="105744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00B050"/>
              </a:buClr>
              <a:buSzPts val="4400"/>
              <a:buFont typeface="Calibri"/>
              <a:buNone/>
              <a:defRPr sz="4400" b="0" i="0" u="none" strike="noStrike" cap="none">
                <a:solidFill>
                  <a:srgbClr val="00B050"/>
                </a:solidFill>
                <a:latin typeface="Arial Black" panose="020B0A04020102020204" pitchFamily="34" charset="0"/>
                <a:ea typeface="Arial Black" panose="020B0A04020102020204" pitchFamily="34" charset="0"/>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dirty="0"/>
          </a:p>
        </p:txBody>
      </p:sp>
      <p:sp>
        <p:nvSpPr>
          <p:cNvPr id="122" name="Google Shape;122;p16"/>
          <p:cNvSpPr txBox="1">
            <a:spLocks noGrp="1"/>
          </p:cNvSpPr>
          <p:nvPr>
            <p:ph type="body" idx="1"/>
          </p:nvPr>
        </p:nvSpPr>
        <p:spPr>
          <a:xfrm>
            <a:off x="838200" y="1825625"/>
            <a:ext cx="10515600" cy="4351200"/>
          </a:xfrm>
          <a:prstGeom prst="rect">
            <a:avLst/>
          </a:prstGeom>
          <a:noFill/>
          <a:ln>
            <a:noFill/>
          </a:ln>
        </p:spPr>
        <p:txBody>
          <a:bodyPr spcFirstLastPara="1" wrap="square" lIns="91425" tIns="91425" rIns="91425" bIns="91425" anchor="t" anchorCtr="0">
            <a:normAutofit/>
          </a:bodyPr>
          <a:lstStyle>
            <a:lvl1pPr marL="457200" marR="0" lvl="0" indent="-406400" algn="l" rtl="0">
              <a:lnSpc>
                <a:spcPct val="90000"/>
              </a:lnSpc>
              <a:spcBef>
                <a:spcPts val="1000"/>
              </a:spcBef>
              <a:spcAft>
                <a:spcPts val="0"/>
              </a:spcAft>
              <a:buClr>
                <a:srgbClr val="0070C0"/>
              </a:buClr>
              <a:buSzPts val="2800"/>
              <a:buFont typeface="Arial"/>
              <a:buChar char="•"/>
              <a:defRPr sz="20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alibri"/>
              </a:defRPr>
            </a:lvl1pPr>
            <a:lvl2pPr marL="914400" marR="0" lvl="1" indent="-381000" algn="l" rtl="0">
              <a:lnSpc>
                <a:spcPct val="90000"/>
              </a:lnSpc>
              <a:spcBef>
                <a:spcPts val="500"/>
              </a:spcBef>
              <a:spcAft>
                <a:spcPts val="0"/>
              </a:spcAft>
              <a:buClr>
                <a:srgbClr val="0070C0"/>
              </a:buClr>
              <a:buSzPts val="2400"/>
              <a:buFont typeface="Arial"/>
              <a:buChar char="•"/>
              <a:defRPr sz="2400" b="0" i="0" u="none" strike="noStrike" cap="none">
                <a:solidFill>
                  <a:srgbClr val="0070C0"/>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70C0"/>
              </a:buClr>
              <a:buSzPts val="2000"/>
              <a:buFont typeface="Arial"/>
              <a:buChar char="•"/>
              <a:defRPr sz="2000" b="0" i="0" u="none" strike="noStrike" cap="none">
                <a:solidFill>
                  <a:srgbClr val="0070C0"/>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70C0"/>
              </a:buClr>
              <a:buSzPts val="1800"/>
              <a:buFont typeface="Arial"/>
              <a:buChar char="•"/>
              <a:defRPr sz="1800" b="0" i="0" u="none" strike="noStrike" cap="none">
                <a:solidFill>
                  <a:srgbClr val="0070C0"/>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70C0"/>
              </a:buClr>
              <a:buSzPts val="1800"/>
              <a:buFont typeface="Arial"/>
              <a:buChar char="•"/>
              <a:defRPr sz="1800" b="0" i="0" u="none" strike="noStrike" cap="none">
                <a:solidFill>
                  <a:srgbClr val="0070C0"/>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3457361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A Heading" type="obj">
  <p:cSld name="A Heading">
    <p:spTree>
      <p:nvGrpSpPr>
        <p:cNvPr id="1" name="Shape 30"/>
        <p:cNvGrpSpPr/>
        <p:nvPr/>
      </p:nvGrpSpPr>
      <p:grpSpPr>
        <a:xfrm>
          <a:off x="0" y="0"/>
          <a:ext cx="0" cy="0"/>
          <a:chOff x="0" y="0"/>
          <a:chExt cx="0" cy="0"/>
        </a:xfrm>
      </p:grpSpPr>
      <p:sp>
        <p:nvSpPr>
          <p:cNvPr id="31" name="Google Shape;31;p3"/>
          <p:cNvSpPr txBox="1">
            <a:spLocks noGrp="1"/>
          </p:cNvSpPr>
          <p:nvPr>
            <p:ph type="title"/>
          </p:nvPr>
        </p:nvSpPr>
        <p:spPr>
          <a:xfrm>
            <a:off x="838200" y="308566"/>
            <a:ext cx="10574517"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00B050"/>
              </a:buClr>
              <a:buSzPts val="4400"/>
              <a:buFont typeface="Calibri"/>
              <a:buNone/>
              <a:defRPr b="1">
                <a:solidFill>
                  <a:srgbClr val="00B050"/>
                </a:solidFill>
                <a:latin typeface="Arial Black" panose="020B0A04020102020204" pitchFamily="34" charset="0"/>
                <a:ea typeface="Arial Black" panose="020B0A04020102020204" pitchFamily="34" charset="0"/>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2" name="Google Shape;32;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070C0"/>
              </a:buClr>
              <a:buSzPts val="1800"/>
              <a:buChar char="•"/>
              <a:defRPr sz="2000">
                <a:latin typeface="Arial" panose="020B0604020202020204" pitchFamily="34" charset="0"/>
                <a:cs typeface="Arial" panose="020B0604020202020204" pitchFamily="34" charset="0"/>
              </a:defRPr>
            </a:lvl1pPr>
            <a:lvl2pPr marL="914400" lvl="1" indent="-342900" algn="l">
              <a:lnSpc>
                <a:spcPct val="90000"/>
              </a:lnSpc>
              <a:spcBef>
                <a:spcPts val="500"/>
              </a:spcBef>
              <a:spcAft>
                <a:spcPts val="0"/>
              </a:spcAft>
              <a:buClr>
                <a:srgbClr val="0070C0"/>
              </a:buClr>
              <a:buSzPts val="1800"/>
              <a:buChar char="•"/>
              <a:defRPr/>
            </a:lvl2pPr>
            <a:lvl3pPr marL="1371600" lvl="2" indent="-342900" algn="l">
              <a:lnSpc>
                <a:spcPct val="90000"/>
              </a:lnSpc>
              <a:spcBef>
                <a:spcPts val="500"/>
              </a:spcBef>
              <a:spcAft>
                <a:spcPts val="0"/>
              </a:spcAft>
              <a:buClr>
                <a:srgbClr val="0070C0"/>
              </a:buClr>
              <a:buSzPts val="1800"/>
              <a:buChar char="•"/>
              <a:defRPr/>
            </a:lvl3pPr>
            <a:lvl4pPr marL="1828800" lvl="3" indent="-342900" algn="l">
              <a:lnSpc>
                <a:spcPct val="90000"/>
              </a:lnSpc>
              <a:spcBef>
                <a:spcPts val="500"/>
              </a:spcBef>
              <a:spcAft>
                <a:spcPts val="0"/>
              </a:spcAft>
              <a:buClr>
                <a:srgbClr val="0070C0"/>
              </a:buClr>
              <a:buSzPts val="1800"/>
              <a:buChar char="•"/>
              <a:defRPr/>
            </a:lvl4pPr>
            <a:lvl5pPr marL="2286000" lvl="4" indent="-342900" algn="l">
              <a:lnSpc>
                <a:spcPct val="90000"/>
              </a:lnSpc>
              <a:spcBef>
                <a:spcPts val="500"/>
              </a:spcBef>
              <a:spcAft>
                <a:spcPts val="0"/>
              </a:spcAft>
              <a:buClr>
                <a:srgbClr val="0070C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1335456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1"/>
        <p:cNvGrpSpPr/>
        <p:nvPr/>
      </p:nvGrpSpPr>
      <p:grpSpPr>
        <a:xfrm>
          <a:off x="0" y="0"/>
          <a:ext cx="0" cy="0"/>
          <a:chOff x="0" y="0"/>
          <a:chExt cx="0" cy="0"/>
        </a:xfrm>
      </p:grpSpPr>
      <p:sp>
        <p:nvSpPr>
          <p:cNvPr id="22" name="Shape 22"/>
          <p:cNvSpPr/>
          <p:nvPr/>
        </p:nvSpPr>
        <p:spPr>
          <a:xfrm>
            <a:off x="-100" y="6727600"/>
            <a:ext cx="12192000" cy="130400"/>
          </a:xfrm>
          <a:prstGeom prst="rect">
            <a:avLst/>
          </a:prstGeom>
          <a:solidFill>
            <a:schemeClr val="accent3"/>
          </a:solidFill>
          <a:ln>
            <a:noFill/>
          </a:ln>
        </p:spPr>
        <p:txBody>
          <a:bodyPr wrap="square" lIns="121900" tIns="121900" rIns="121900" bIns="121900" anchor="ctr" anchorCtr="0">
            <a:noAutofit/>
          </a:bodyPr>
          <a:lstStyle/>
          <a:p>
            <a:pPr marL="0" marR="0" lvl="0" indent="0" algn="l" rtl="0">
              <a:lnSpc>
                <a:spcPct val="100000"/>
              </a:lnSpc>
              <a:spcBef>
                <a:spcPts val="0"/>
              </a:spcBef>
              <a:spcAft>
                <a:spcPts val="0"/>
              </a:spcAft>
              <a:buClr>
                <a:srgbClr val="000000"/>
              </a:buClr>
              <a:buFont typeface="Arial"/>
              <a:buNone/>
            </a:pPr>
            <a:endParaRPr sz="1867" b="0" i="0" u="none" strike="noStrike" cap="none">
              <a:solidFill>
                <a:srgbClr val="000000"/>
              </a:solidFill>
              <a:latin typeface="Arial"/>
              <a:ea typeface="Arial"/>
              <a:cs typeface="Arial"/>
              <a:sym typeface="Arial"/>
            </a:endParaRPr>
          </a:p>
        </p:txBody>
      </p:sp>
      <p:sp>
        <p:nvSpPr>
          <p:cNvPr id="23" name="Shape 23"/>
          <p:cNvSpPr txBox="1">
            <a:spLocks noGrp="1"/>
          </p:cNvSpPr>
          <p:nvPr>
            <p:ph type="title"/>
          </p:nvPr>
        </p:nvSpPr>
        <p:spPr>
          <a:xfrm>
            <a:off x="415600" y="593367"/>
            <a:ext cx="11360800" cy="9432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accent1"/>
              </a:buClr>
              <a:buFont typeface="PT Sans Narrow"/>
              <a:buNone/>
              <a:defRPr sz="4800" b="1" i="0" u="none" strike="noStrike" cap="none">
                <a:solidFill>
                  <a:schemeClr val="accent1"/>
                </a:solidFill>
                <a:latin typeface="PT Sans Narrow"/>
                <a:ea typeface="PT Sans Narrow"/>
                <a:cs typeface="PT Sans Narrow"/>
                <a:sym typeface="PT Sans Narrow"/>
              </a:defRPr>
            </a:lvl1pPr>
            <a:lvl2pPr lvl="1" indent="0">
              <a:spcBef>
                <a:spcPts val="0"/>
              </a:spcBef>
              <a:buClr>
                <a:schemeClr val="accent1"/>
              </a:buClr>
              <a:buFont typeface="PT Sans Narrow"/>
              <a:buNone/>
              <a:defRPr sz="4800" b="1">
                <a:solidFill>
                  <a:schemeClr val="accent1"/>
                </a:solidFill>
                <a:latin typeface="PT Sans Narrow"/>
                <a:ea typeface="PT Sans Narrow"/>
                <a:cs typeface="PT Sans Narrow"/>
                <a:sym typeface="PT Sans Narrow"/>
              </a:defRPr>
            </a:lvl2pPr>
            <a:lvl3pPr lvl="2" indent="0">
              <a:spcBef>
                <a:spcPts val="0"/>
              </a:spcBef>
              <a:buClr>
                <a:schemeClr val="accent1"/>
              </a:buClr>
              <a:buFont typeface="PT Sans Narrow"/>
              <a:buNone/>
              <a:defRPr sz="4800" b="1">
                <a:solidFill>
                  <a:schemeClr val="accent1"/>
                </a:solidFill>
                <a:latin typeface="PT Sans Narrow"/>
                <a:ea typeface="PT Sans Narrow"/>
                <a:cs typeface="PT Sans Narrow"/>
                <a:sym typeface="PT Sans Narrow"/>
              </a:defRPr>
            </a:lvl3pPr>
            <a:lvl4pPr lvl="3" indent="0">
              <a:spcBef>
                <a:spcPts val="0"/>
              </a:spcBef>
              <a:buClr>
                <a:schemeClr val="accent1"/>
              </a:buClr>
              <a:buFont typeface="PT Sans Narrow"/>
              <a:buNone/>
              <a:defRPr sz="4800" b="1">
                <a:solidFill>
                  <a:schemeClr val="accent1"/>
                </a:solidFill>
                <a:latin typeface="PT Sans Narrow"/>
                <a:ea typeface="PT Sans Narrow"/>
                <a:cs typeface="PT Sans Narrow"/>
                <a:sym typeface="PT Sans Narrow"/>
              </a:defRPr>
            </a:lvl4pPr>
            <a:lvl5pPr lvl="4" indent="0">
              <a:spcBef>
                <a:spcPts val="0"/>
              </a:spcBef>
              <a:buClr>
                <a:schemeClr val="accent1"/>
              </a:buClr>
              <a:buFont typeface="PT Sans Narrow"/>
              <a:buNone/>
              <a:defRPr sz="4800" b="1">
                <a:solidFill>
                  <a:schemeClr val="accent1"/>
                </a:solidFill>
                <a:latin typeface="PT Sans Narrow"/>
                <a:ea typeface="PT Sans Narrow"/>
                <a:cs typeface="PT Sans Narrow"/>
                <a:sym typeface="PT Sans Narrow"/>
              </a:defRPr>
            </a:lvl5pPr>
            <a:lvl6pPr lvl="5" indent="0">
              <a:spcBef>
                <a:spcPts val="0"/>
              </a:spcBef>
              <a:buClr>
                <a:schemeClr val="accent1"/>
              </a:buClr>
              <a:buFont typeface="PT Sans Narrow"/>
              <a:buNone/>
              <a:defRPr sz="4800" b="1">
                <a:solidFill>
                  <a:schemeClr val="accent1"/>
                </a:solidFill>
                <a:latin typeface="PT Sans Narrow"/>
                <a:ea typeface="PT Sans Narrow"/>
                <a:cs typeface="PT Sans Narrow"/>
                <a:sym typeface="PT Sans Narrow"/>
              </a:defRPr>
            </a:lvl6pPr>
            <a:lvl7pPr lvl="6" indent="0">
              <a:spcBef>
                <a:spcPts val="0"/>
              </a:spcBef>
              <a:buClr>
                <a:schemeClr val="accent1"/>
              </a:buClr>
              <a:buFont typeface="PT Sans Narrow"/>
              <a:buNone/>
              <a:defRPr sz="4800" b="1">
                <a:solidFill>
                  <a:schemeClr val="accent1"/>
                </a:solidFill>
                <a:latin typeface="PT Sans Narrow"/>
                <a:ea typeface="PT Sans Narrow"/>
                <a:cs typeface="PT Sans Narrow"/>
                <a:sym typeface="PT Sans Narrow"/>
              </a:defRPr>
            </a:lvl7pPr>
            <a:lvl8pPr lvl="7" indent="0">
              <a:spcBef>
                <a:spcPts val="0"/>
              </a:spcBef>
              <a:buClr>
                <a:schemeClr val="accent1"/>
              </a:buClr>
              <a:buFont typeface="PT Sans Narrow"/>
              <a:buNone/>
              <a:defRPr sz="4800" b="1">
                <a:solidFill>
                  <a:schemeClr val="accent1"/>
                </a:solidFill>
                <a:latin typeface="PT Sans Narrow"/>
                <a:ea typeface="PT Sans Narrow"/>
                <a:cs typeface="PT Sans Narrow"/>
                <a:sym typeface="PT Sans Narrow"/>
              </a:defRPr>
            </a:lvl8pPr>
            <a:lvl9pPr lvl="8" indent="0">
              <a:spcBef>
                <a:spcPts val="0"/>
              </a:spcBef>
              <a:buClr>
                <a:schemeClr val="accent1"/>
              </a:buClr>
              <a:buFont typeface="PT Sans Narrow"/>
              <a:buNone/>
              <a:defRPr sz="4800" b="1">
                <a:solidFill>
                  <a:schemeClr val="accent1"/>
                </a:solidFill>
                <a:latin typeface="PT Sans Narrow"/>
                <a:ea typeface="PT Sans Narrow"/>
                <a:cs typeface="PT Sans Narrow"/>
                <a:sym typeface="PT Sans Narrow"/>
              </a:defRPr>
            </a:lvl9pPr>
          </a:lstStyle>
          <a:p>
            <a:endParaRPr/>
          </a:p>
        </p:txBody>
      </p:sp>
      <p:sp>
        <p:nvSpPr>
          <p:cNvPr id="24" name="Shape 24"/>
          <p:cNvSpPr txBox="1">
            <a:spLocks noGrp="1"/>
          </p:cNvSpPr>
          <p:nvPr>
            <p:ph type="body" idx="1"/>
          </p:nvPr>
        </p:nvSpPr>
        <p:spPr>
          <a:xfrm>
            <a:off x="415600" y="1688433"/>
            <a:ext cx="11360800" cy="44036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2133"/>
              </a:spcAft>
              <a:buClr>
                <a:schemeClr val="dk2"/>
              </a:buClr>
              <a:buFont typeface="Open Sans"/>
              <a:buNone/>
              <a:defRPr sz="2400" b="0" i="0" u="none" strike="noStrike" cap="none">
                <a:solidFill>
                  <a:schemeClr val="dk2"/>
                </a:solidFill>
                <a:latin typeface="Open Sans"/>
                <a:ea typeface="Open Sans"/>
                <a:cs typeface="Open Sans"/>
                <a:sym typeface="Open Sans"/>
              </a:defRPr>
            </a:lvl1pPr>
            <a:lvl2pPr marL="609585" marR="0" lvl="1" indent="0" algn="l" rtl="0">
              <a:lnSpc>
                <a:spcPct val="115000"/>
              </a:lnSpc>
              <a:spcBef>
                <a:spcPts val="0"/>
              </a:spcBef>
              <a:spcAft>
                <a:spcPts val="2133"/>
              </a:spcAft>
              <a:buClr>
                <a:schemeClr val="dk2"/>
              </a:buClr>
              <a:buFont typeface="Open Sans"/>
              <a:buNone/>
              <a:defRPr sz="1867" b="0" i="0" u="none" strike="noStrike" cap="none">
                <a:solidFill>
                  <a:schemeClr val="dk2"/>
                </a:solidFill>
                <a:latin typeface="Open Sans"/>
                <a:ea typeface="Open Sans"/>
                <a:cs typeface="Open Sans"/>
                <a:sym typeface="Open Sans"/>
              </a:defRPr>
            </a:lvl2pPr>
            <a:lvl3pPr marL="1219170" marR="0" lvl="2" indent="0" algn="l" rtl="0">
              <a:lnSpc>
                <a:spcPct val="115000"/>
              </a:lnSpc>
              <a:spcBef>
                <a:spcPts val="0"/>
              </a:spcBef>
              <a:spcAft>
                <a:spcPts val="2133"/>
              </a:spcAft>
              <a:buClr>
                <a:schemeClr val="dk2"/>
              </a:buClr>
              <a:buFont typeface="Open Sans"/>
              <a:buNone/>
              <a:defRPr sz="1867" b="0" i="0" u="none" strike="noStrike" cap="none">
                <a:solidFill>
                  <a:schemeClr val="dk2"/>
                </a:solidFill>
                <a:latin typeface="Open Sans"/>
                <a:ea typeface="Open Sans"/>
                <a:cs typeface="Open Sans"/>
                <a:sym typeface="Open Sans"/>
              </a:defRPr>
            </a:lvl3pPr>
            <a:lvl4pPr marL="1828754" marR="0" lvl="3" indent="0" algn="l" rtl="0">
              <a:lnSpc>
                <a:spcPct val="115000"/>
              </a:lnSpc>
              <a:spcBef>
                <a:spcPts val="0"/>
              </a:spcBef>
              <a:spcAft>
                <a:spcPts val="2133"/>
              </a:spcAft>
              <a:buClr>
                <a:schemeClr val="dk2"/>
              </a:buClr>
              <a:buFont typeface="Open Sans"/>
              <a:buNone/>
              <a:defRPr sz="1867" b="0" i="0" u="none" strike="noStrike" cap="none">
                <a:solidFill>
                  <a:schemeClr val="dk2"/>
                </a:solidFill>
                <a:latin typeface="Open Sans"/>
                <a:ea typeface="Open Sans"/>
                <a:cs typeface="Open Sans"/>
                <a:sym typeface="Open Sans"/>
              </a:defRPr>
            </a:lvl4pPr>
            <a:lvl5pPr marL="2438339" marR="0" lvl="4" indent="0" algn="l" rtl="0">
              <a:lnSpc>
                <a:spcPct val="115000"/>
              </a:lnSpc>
              <a:spcBef>
                <a:spcPts val="0"/>
              </a:spcBef>
              <a:spcAft>
                <a:spcPts val="2133"/>
              </a:spcAft>
              <a:buClr>
                <a:schemeClr val="dk2"/>
              </a:buClr>
              <a:buFont typeface="Open Sans"/>
              <a:buNone/>
              <a:defRPr sz="1867" b="0" i="0" u="none" strike="noStrike" cap="none">
                <a:solidFill>
                  <a:schemeClr val="dk2"/>
                </a:solidFill>
                <a:latin typeface="Open Sans"/>
                <a:ea typeface="Open Sans"/>
                <a:cs typeface="Open Sans"/>
                <a:sym typeface="Open Sans"/>
              </a:defRPr>
            </a:lvl5pPr>
            <a:lvl6pPr marL="3047924" marR="0" lvl="5" indent="0" algn="l" rtl="0">
              <a:lnSpc>
                <a:spcPct val="115000"/>
              </a:lnSpc>
              <a:spcBef>
                <a:spcPts val="0"/>
              </a:spcBef>
              <a:spcAft>
                <a:spcPts val="2133"/>
              </a:spcAft>
              <a:buClr>
                <a:schemeClr val="dk2"/>
              </a:buClr>
              <a:buFont typeface="Open Sans"/>
              <a:buNone/>
              <a:defRPr sz="1867" b="0" i="0" u="none" strike="noStrike" cap="none">
                <a:solidFill>
                  <a:schemeClr val="dk2"/>
                </a:solidFill>
                <a:latin typeface="Open Sans"/>
                <a:ea typeface="Open Sans"/>
                <a:cs typeface="Open Sans"/>
                <a:sym typeface="Open Sans"/>
              </a:defRPr>
            </a:lvl6pPr>
            <a:lvl7pPr marL="3657509" marR="0" lvl="6" indent="0" algn="l" rtl="0">
              <a:lnSpc>
                <a:spcPct val="115000"/>
              </a:lnSpc>
              <a:spcBef>
                <a:spcPts val="0"/>
              </a:spcBef>
              <a:spcAft>
                <a:spcPts val="2133"/>
              </a:spcAft>
              <a:buClr>
                <a:schemeClr val="dk2"/>
              </a:buClr>
              <a:buFont typeface="Open Sans"/>
              <a:buNone/>
              <a:defRPr sz="1867" b="0" i="0" u="none" strike="noStrike" cap="none">
                <a:solidFill>
                  <a:schemeClr val="dk2"/>
                </a:solidFill>
                <a:latin typeface="Open Sans"/>
                <a:ea typeface="Open Sans"/>
                <a:cs typeface="Open Sans"/>
                <a:sym typeface="Open Sans"/>
              </a:defRPr>
            </a:lvl7pPr>
            <a:lvl8pPr marL="4267093" marR="0" lvl="7" indent="0" algn="l" rtl="0">
              <a:lnSpc>
                <a:spcPct val="115000"/>
              </a:lnSpc>
              <a:spcBef>
                <a:spcPts val="0"/>
              </a:spcBef>
              <a:spcAft>
                <a:spcPts val="2133"/>
              </a:spcAft>
              <a:buClr>
                <a:schemeClr val="dk2"/>
              </a:buClr>
              <a:buFont typeface="Open Sans"/>
              <a:buNone/>
              <a:defRPr sz="1867" b="0" i="0" u="none" strike="noStrike" cap="none">
                <a:solidFill>
                  <a:schemeClr val="dk2"/>
                </a:solidFill>
                <a:latin typeface="Open Sans"/>
                <a:ea typeface="Open Sans"/>
                <a:cs typeface="Open Sans"/>
                <a:sym typeface="Open Sans"/>
              </a:defRPr>
            </a:lvl8pPr>
            <a:lvl9pPr marL="4876678" marR="0" lvl="8" indent="0" algn="l" rtl="0">
              <a:lnSpc>
                <a:spcPct val="115000"/>
              </a:lnSpc>
              <a:spcBef>
                <a:spcPts val="0"/>
              </a:spcBef>
              <a:spcAft>
                <a:spcPts val="2133"/>
              </a:spcAft>
              <a:buClr>
                <a:schemeClr val="dk2"/>
              </a:buClr>
              <a:buFont typeface="Open Sans"/>
              <a:buNone/>
              <a:defRPr sz="1867" b="0" i="0" u="none" strike="noStrike" cap="none">
                <a:solidFill>
                  <a:schemeClr val="dk2"/>
                </a:solidFill>
                <a:latin typeface="Open Sans"/>
                <a:ea typeface="Open Sans"/>
                <a:cs typeface="Open Sans"/>
                <a:sym typeface="Open Sans"/>
              </a:defRPr>
            </a:lvl9pPr>
          </a:lstStyle>
          <a:p>
            <a:endParaRPr/>
          </a:p>
        </p:txBody>
      </p:sp>
      <p:sp>
        <p:nvSpPr>
          <p:cNvPr id="25" name="Shape 25"/>
          <p:cNvSpPr txBox="1">
            <a:spLocks noGrp="1"/>
          </p:cNvSpPr>
          <p:nvPr>
            <p:ph type="sldNum" idx="12"/>
          </p:nvPr>
        </p:nvSpPr>
        <p:spPr>
          <a:xfrm>
            <a:off x="11296609" y="6217621"/>
            <a:ext cx="731600" cy="524800"/>
          </a:xfrm>
          <a:prstGeom prst="rect">
            <a:avLst/>
          </a:prstGeom>
          <a:noFill/>
          <a:ln>
            <a:noFill/>
          </a:ln>
        </p:spPr>
        <p:txBody>
          <a:bodyPr wrap="square" lIns="91425" tIns="91425" rIns="91425" bIns="91425" anchor="ctr" anchorCtr="0">
            <a:noAutofit/>
          </a:bodyPr>
          <a:lstStyle/>
          <a:p>
            <a:pPr>
              <a:buClr>
                <a:srgbClr val="000000"/>
              </a:buClr>
              <a:buSzPct val="25000"/>
            </a:pPr>
            <a:fld id="{00000000-1234-1234-1234-123412341234}" type="slidenum">
              <a:rPr lang="en" sz="1867" smtClean="0">
                <a:solidFill>
                  <a:srgbClr val="000000"/>
                </a:solidFill>
                <a:latin typeface="Arial"/>
                <a:ea typeface="Arial"/>
                <a:cs typeface="Arial"/>
                <a:sym typeface="Arial"/>
              </a:rPr>
              <a:pPr>
                <a:buClr>
                  <a:srgbClr val="000000"/>
                </a:buClr>
                <a:buSzPct val="25000"/>
              </a:pPr>
              <a:t>‹#›</a:t>
            </a:fld>
            <a:endParaRPr lang="en" sz="1867">
              <a:solidFill>
                <a:srgbClr val="000000"/>
              </a:solidFill>
              <a:latin typeface="Arial"/>
              <a:ea typeface="Arial"/>
              <a:cs typeface="Arial"/>
              <a:sym typeface="Arial"/>
            </a:endParaRPr>
          </a:p>
        </p:txBody>
      </p:sp>
    </p:spTree>
    <p:extLst>
      <p:ext uri="{BB962C8B-B14F-4D97-AF65-F5344CB8AC3E}">
        <p14:creationId xmlns:p14="http://schemas.microsoft.com/office/powerpoint/2010/main" val="31135769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1_Two Content">
    <p:spTree>
      <p:nvGrpSpPr>
        <p:cNvPr id="1" name="Shape 52"/>
        <p:cNvGrpSpPr/>
        <p:nvPr/>
      </p:nvGrpSpPr>
      <p:grpSpPr>
        <a:xfrm>
          <a:off x="0" y="0"/>
          <a:ext cx="0" cy="0"/>
          <a:chOff x="0" y="0"/>
          <a:chExt cx="0" cy="0"/>
        </a:xfrm>
      </p:grpSpPr>
      <p:sp>
        <p:nvSpPr>
          <p:cNvPr id="53" name="Google Shape;53;p7"/>
          <p:cNvSpPr txBox="1">
            <a:spLocks noGrp="1"/>
          </p:cNvSpPr>
          <p:nvPr>
            <p:ph type="title"/>
          </p:nvPr>
        </p:nvSpPr>
        <p:spPr>
          <a:xfrm>
            <a:off x="838200" y="308566"/>
            <a:ext cx="1057451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B050"/>
              </a:buClr>
              <a:buSzPts val="1800"/>
              <a:buNone/>
              <a:defRPr sz="4000">
                <a:solidFill>
                  <a:srgbClr val="00B050"/>
                </a:solidFill>
                <a:latin typeface="Arial Black" panose="020B0A040201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4" name="Google Shape;54;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070C0"/>
              </a:buClr>
              <a:buSzPts val="1800"/>
              <a:buChar char="•"/>
              <a:defRPr sz="2000">
                <a:latin typeface="Arial" panose="020B0604020202020204" pitchFamily="34" charset="0"/>
                <a:cs typeface="Arial" panose="020B0604020202020204" pitchFamily="34" charset="0"/>
              </a:defRPr>
            </a:lvl1pPr>
            <a:lvl2pPr marL="914400" lvl="1" indent="-342900" algn="l">
              <a:lnSpc>
                <a:spcPct val="90000"/>
              </a:lnSpc>
              <a:spcBef>
                <a:spcPts val="500"/>
              </a:spcBef>
              <a:spcAft>
                <a:spcPts val="0"/>
              </a:spcAft>
              <a:buClr>
                <a:srgbClr val="0070C0"/>
              </a:buClr>
              <a:buSzPts val="1800"/>
              <a:buChar char="•"/>
              <a:defRPr/>
            </a:lvl2pPr>
            <a:lvl3pPr marL="1371600" lvl="2" indent="-342900" algn="l">
              <a:lnSpc>
                <a:spcPct val="90000"/>
              </a:lnSpc>
              <a:spcBef>
                <a:spcPts val="500"/>
              </a:spcBef>
              <a:spcAft>
                <a:spcPts val="0"/>
              </a:spcAft>
              <a:buClr>
                <a:srgbClr val="0070C0"/>
              </a:buClr>
              <a:buSzPts val="1800"/>
              <a:buChar char="•"/>
              <a:defRPr/>
            </a:lvl3pPr>
            <a:lvl4pPr marL="1828800" lvl="3" indent="-342900" algn="l">
              <a:lnSpc>
                <a:spcPct val="90000"/>
              </a:lnSpc>
              <a:spcBef>
                <a:spcPts val="500"/>
              </a:spcBef>
              <a:spcAft>
                <a:spcPts val="0"/>
              </a:spcAft>
              <a:buClr>
                <a:srgbClr val="0070C0"/>
              </a:buClr>
              <a:buSzPts val="1800"/>
              <a:buChar char="•"/>
              <a:defRPr/>
            </a:lvl4pPr>
            <a:lvl5pPr marL="2286000" lvl="4" indent="-342900" algn="l">
              <a:lnSpc>
                <a:spcPct val="90000"/>
              </a:lnSpc>
              <a:spcBef>
                <a:spcPts val="500"/>
              </a:spcBef>
              <a:spcAft>
                <a:spcPts val="0"/>
              </a:spcAft>
              <a:buClr>
                <a:srgbClr val="0070C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55" name="Google Shape;55;p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070C0"/>
              </a:buClr>
              <a:buSzPts val="1800"/>
              <a:buChar char="•"/>
              <a:defRPr sz="2000">
                <a:latin typeface="Arial" panose="020B0604020202020204" pitchFamily="34" charset="0"/>
                <a:cs typeface="Arial" panose="020B0604020202020204" pitchFamily="34" charset="0"/>
              </a:defRPr>
            </a:lvl1pPr>
            <a:lvl2pPr marL="914400" lvl="1" indent="-342900" algn="l">
              <a:lnSpc>
                <a:spcPct val="90000"/>
              </a:lnSpc>
              <a:spcBef>
                <a:spcPts val="500"/>
              </a:spcBef>
              <a:spcAft>
                <a:spcPts val="0"/>
              </a:spcAft>
              <a:buClr>
                <a:srgbClr val="0070C0"/>
              </a:buClr>
              <a:buSzPts val="1800"/>
              <a:buChar char="•"/>
              <a:defRPr/>
            </a:lvl2pPr>
            <a:lvl3pPr marL="1371600" lvl="2" indent="-342900" algn="l">
              <a:lnSpc>
                <a:spcPct val="90000"/>
              </a:lnSpc>
              <a:spcBef>
                <a:spcPts val="500"/>
              </a:spcBef>
              <a:spcAft>
                <a:spcPts val="0"/>
              </a:spcAft>
              <a:buClr>
                <a:srgbClr val="0070C0"/>
              </a:buClr>
              <a:buSzPts val="1800"/>
              <a:buChar char="•"/>
              <a:defRPr/>
            </a:lvl3pPr>
            <a:lvl4pPr marL="1828800" lvl="3" indent="-342900" algn="l">
              <a:lnSpc>
                <a:spcPct val="90000"/>
              </a:lnSpc>
              <a:spcBef>
                <a:spcPts val="500"/>
              </a:spcBef>
              <a:spcAft>
                <a:spcPts val="0"/>
              </a:spcAft>
              <a:buClr>
                <a:srgbClr val="0070C0"/>
              </a:buClr>
              <a:buSzPts val="1800"/>
              <a:buChar char="•"/>
              <a:defRPr/>
            </a:lvl4pPr>
            <a:lvl5pPr marL="2286000" lvl="4" indent="-342900" algn="l">
              <a:lnSpc>
                <a:spcPct val="90000"/>
              </a:lnSpc>
              <a:spcBef>
                <a:spcPts val="500"/>
              </a:spcBef>
              <a:spcAft>
                <a:spcPts val="0"/>
              </a:spcAft>
              <a:buClr>
                <a:srgbClr val="0070C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1481963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0115" y="169184"/>
            <a:ext cx="10515600" cy="1325563"/>
          </a:xfrm>
          <a:prstGeom prst="rect">
            <a:avLst/>
          </a:prstGeom>
        </p:spPr>
        <p:txBody>
          <a:bodyPr>
            <a:normAutofit/>
          </a:bodyPr>
          <a:lstStyle>
            <a:lvl1pPr>
              <a:defRPr sz="4000">
                <a:solidFill>
                  <a:srgbClr val="00B050"/>
                </a:solidFill>
                <a:latin typeface="Arial Black" panose="020B0A04020102020204" pitchFamily="34" charset="0"/>
              </a:defRPr>
            </a:lvl1p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1539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normAutofit/>
          </a:bodyPr>
          <a:lstStyle>
            <a:lvl1pPr>
              <a:defRPr sz="5400">
                <a:solidFill>
                  <a:srgbClr val="00B050"/>
                </a:solidFill>
                <a:latin typeface="Arial Black" panose="020B0A04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082854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lvl1pPr>
              <a:defRPr>
                <a:solidFill>
                  <a:srgbClr val="00B050"/>
                </a:solidFill>
                <a:latin typeface="Arial Black" panose="020B0A0402010202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a:prstGeom prst="rect">
            <a:avLst/>
          </a:prstGeom>
        </p:spPr>
        <p:txBody>
          <a:bodyPr>
            <a:normAutofit/>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0654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lvl1pPr>
              <a:defRPr>
                <a:solidFill>
                  <a:srgbClr val="00B050"/>
                </a:solidFill>
                <a:latin typeface="Arial Black" panose="020B0A04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lgn="l">
              <a:buNone/>
              <a:defRPr sz="2400" b="1">
                <a:latin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atin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75444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lvl1pPr>
              <a:defRPr>
                <a:solidFill>
                  <a:srgbClr val="00B050"/>
                </a:solidFill>
                <a:latin typeface="Arial Black" panose="020B0A04020102020204" pitchFamily="34" charset="0"/>
              </a:defRPr>
            </a:lvl1pPr>
          </a:lstStyle>
          <a:p>
            <a:r>
              <a:rPr lang="en-US" dirty="0"/>
              <a:t>Click to edit Master title style</a:t>
            </a:r>
          </a:p>
        </p:txBody>
      </p:sp>
    </p:spTree>
    <p:extLst>
      <p:ext uri="{BB962C8B-B14F-4D97-AF65-F5344CB8AC3E}">
        <p14:creationId xmlns:p14="http://schemas.microsoft.com/office/powerpoint/2010/main" val="1325343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7130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00B050"/>
                </a:solidFill>
                <a:latin typeface="Arial Black" panose="020B0A04020102020204" pitchFamily="34" charset="0"/>
              </a:defRPr>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normAutofit/>
          </a:bodyPr>
          <a:lstStyle>
            <a:lvl1pPr marL="0" indent="0">
              <a:buNone/>
              <a:defRPr sz="20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980802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noAutofit/>
          </a:bodyPr>
          <a:lstStyle>
            <a:lvl1pPr>
              <a:defRPr sz="4000">
                <a:solidFill>
                  <a:srgbClr val="00B050"/>
                </a:solidFill>
                <a:latin typeface="Arial Black" panose="020B0A04020102020204" pitchFamily="34" charset="0"/>
              </a:defRPr>
            </a:lvl1pPr>
          </a:lstStyle>
          <a:p>
            <a:r>
              <a:rPr lang="en-US" dirty="0"/>
              <a:t>Click to edit Master title style</a:t>
            </a:r>
          </a:p>
        </p:txBody>
      </p:sp>
      <p:sp>
        <p:nvSpPr>
          <p:cNvPr id="4" name="Text Placeholder 3"/>
          <p:cNvSpPr>
            <a:spLocks noGrp="1"/>
          </p:cNvSpPr>
          <p:nvPr>
            <p:ph type="body" sz="half" idx="2"/>
          </p:nvPr>
        </p:nvSpPr>
        <p:spPr>
          <a:xfrm>
            <a:off x="839788" y="2057400"/>
            <a:ext cx="3932237" cy="3811588"/>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448875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4D8E7471-C8F3-4AAF-AB5B-27C324568677}"/>
              </a:ext>
            </a:extLst>
          </p:cNvPr>
          <p:cNvPicPr>
            <a:picLocks noChangeAspect="1"/>
          </p:cNvPicPr>
          <p:nvPr userDrawn="1"/>
        </p:nvPicPr>
        <p:blipFill rotWithShape="1">
          <a:blip r:embed="rId17">
            <a:extLst>
              <a:ext uri="{28A0092B-C50C-407E-A947-70E740481C1C}">
                <a14:useLocalDpi xmlns:a14="http://schemas.microsoft.com/office/drawing/2010/main" val="0"/>
              </a:ext>
            </a:extLst>
          </a:blip>
          <a:srcRect l="85000" t="2708" r="3645" b="75995"/>
          <a:stretch/>
        </p:blipFill>
        <p:spPr>
          <a:xfrm>
            <a:off x="11039474" y="87767"/>
            <a:ext cx="1038225" cy="1460497"/>
          </a:xfrm>
          <a:prstGeom prst="rect">
            <a:avLst/>
          </a:prstGeom>
        </p:spPr>
      </p:pic>
      <p:pic>
        <p:nvPicPr>
          <p:cNvPr id="10" name="Picture 9">
            <a:extLst>
              <a:ext uri="{FF2B5EF4-FFF2-40B4-BE49-F238E27FC236}">
                <a16:creationId xmlns:a16="http://schemas.microsoft.com/office/drawing/2014/main" id="{B9F45A51-F1F6-4CF9-BB7D-DB9D2D98EF38}"/>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r="4389" b="-325"/>
          <a:stretch/>
        </p:blipFill>
        <p:spPr>
          <a:xfrm>
            <a:off x="1" y="6311898"/>
            <a:ext cx="12191999" cy="284846"/>
          </a:xfrm>
          <a:prstGeom prst="rect">
            <a:avLst/>
          </a:prstGeom>
        </p:spPr>
      </p:pic>
    </p:spTree>
    <p:extLst>
      <p:ext uri="{BB962C8B-B14F-4D97-AF65-F5344CB8AC3E}">
        <p14:creationId xmlns:p14="http://schemas.microsoft.com/office/powerpoint/2010/main" val="29466837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8.sv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8.sv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3.JPG"/><Relationship Id="rId5" Type="http://schemas.openxmlformats.org/officeDocument/2006/relationships/image" Target="../media/image22.jpeg"/><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s://pedemmorsels.com/palpation-of-pulse-for/"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nadsp.org/code-of-ethics-text/"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hyperlink" Target="https://www.nadsp.org/wp-content/uploads/2017/04/Code-of-Ethics-fillable-form-2016.pdf"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nyalliance.org/coronavirus" TargetMode="External"/><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47.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C3D7-54A0-42AB-BAD2-0660F1B0D4B2}"/>
              </a:ext>
            </a:extLst>
          </p:cNvPr>
          <p:cNvSpPr>
            <a:spLocks noGrp="1"/>
          </p:cNvSpPr>
          <p:nvPr>
            <p:ph type="ctrTitle"/>
          </p:nvPr>
        </p:nvSpPr>
        <p:spPr>
          <a:xfrm>
            <a:off x="964096" y="1639957"/>
            <a:ext cx="9994105" cy="1928191"/>
          </a:xfrm>
        </p:spPr>
        <p:txBody>
          <a:bodyPr>
            <a:normAutofit/>
          </a:bodyPr>
          <a:lstStyle/>
          <a:p>
            <a:pPr algn="l"/>
            <a:r>
              <a:rPr lang="en-US" sz="4800" dirty="0"/>
              <a:t>NYS DSP Core Competencies and NADSP Code of Ethics </a:t>
            </a:r>
            <a:endParaRPr lang="en-US" sz="4800" dirty="0">
              <a:solidFill>
                <a:srgbClr val="00B050"/>
              </a:solidFill>
            </a:endParaRPr>
          </a:p>
        </p:txBody>
      </p:sp>
      <p:sp>
        <p:nvSpPr>
          <p:cNvPr id="3" name="Subtitle 2">
            <a:extLst>
              <a:ext uri="{FF2B5EF4-FFF2-40B4-BE49-F238E27FC236}">
                <a16:creationId xmlns:a16="http://schemas.microsoft.com/office/drawing/2014/main" id="{565DDC45-CC6A-4823-B990-F8745ED7AF35}"/>
              </a:ext>
            </a:extLst>
          </p:cNvPr>
          <p:cNvSpPr>
            <a:spLocks noGrp="1"/>
          </p:cNvSpPr>
          <p:nvPr>
            <p:ph type="subTitle" idx="1"/>
          </p:nvPr>
        </p:nvSpPr>
        <p:spPr>
          <a:xfrm>
            <a:off x="1237258" y="5363701"/>
            <a:ext cx="10203627" cy="1655762"/>
          </a:xfrm>
        </p:spPr>
        <p:txBody>
          <a:bodyPr>
            <a:normAutofit/>
          </a:bodyPr>
          <a:lstStyle/>
          <a:p>
            <a:pPr algn="l"/>
            <a:endParaRPr lang="en-US" dirty="0">
              <a:solidFill>
                <a:srgbClr val="0070C0"/>
              </a:solidFill>
              <a:latin typeface="Arial Black" panose="020B0A04020102020204" pitchFamily="34" charset="0"/>
            </a:endParaRPr>
          </a:p>
          <a:p>
            <a:pPr algn="l"/>
            <a:endParaRPr lang="en-US" dirty="0">
              <a:solidFill>
                <a:srgbClr val="0070C0"/>
              </a:solidFill>
              <a:latin typeface="Arial Black" panose="020B0A04020102020204" pitchFamily="34" charset="0"/>
            </a:endParaRPr>
          </a:p>
          <a:p>
            <a:endParaRPr lang="en-US" dirty="0"/>
          </a:p>
        </p:txBody>
      </p:sp>
      <p:pic>
        <p:nvPicPr>
          <p:cNvPr id="5" name="Picture 4" descr="A close up of a logo&#10;&#10;Description automatically generated">
            <a:extLst>
              <a:ext uri="{FF2B5EF4-FFF2-40B4-BE49-F238E27FC236}">
                <a16:creationId xmlns:a16="http://schemas.microsoft.com/office/drawing/2014/main" id="{BFB1682F-C40A-4286-A83A-7A36BDBF72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7499" y="153847"/>
            <a:ext cx="5838207" cy="1187312"/>
          </a:xfrm>
          <a:prstGeom prst="rect">
            <a:avLst/>
          </a:prstGeom>
        </p:spPr>
      </p:pic>
      <p:sp>
        <p:nvSpPr>
          <p:cNvPr id="6" name="Rectangle 5">
            <a:extLst>
              <a:ext uri="{FF2B5EF4-FFF2-40B4-BE49-F238E27FC236}">
                <a16:creationId xmlns:a16="http://schemas.microsoft.com/office/drawing/2014/main" id="{9EDE85F4-8A1B-474E-9A21-FF4655311EA1}"/>
              </a:ext>
            </a:extLst>
          </p:cNvPr>
          <p:cNvSpPr/>
          <p:nvPr/>
        </p:nvSpPr>
        <p:spPr>
          <a:xfrm>
            <a:off x="10689771" y="0"/>
            <a:ext cx="1502229" cy="155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3881670E-D16C-4E4E-BD7D-927D8854AB60}"/>
              </a:ext>
            </a:extLst>
          </p:cNvPr>
          <p:cNvSpPr txBox="1"/>
          <p:nvPr/>
        </p:nvSpPr>
        <p:spPr>
          <a:xfrm>
            <a:off x="7255565" y="4542183"/>
            <a:ext cx="2868734" cy="369332"/>
          </a:xfrm>
          <a:prstGeom prst="rect">
            <a:avLst/>
          </a:prstGeom>
          <a:noFill/>
        </p:spPr>
        <p:txBody>
          <a:bodyPr wrap="none" rtlCol="0">
            <a:spAutoFit/>
          </a:bodyPr>
          <a:lstStyle/>
          <a:p>
            <a:r>
              <a:rPr lang="en-US" dirty="0"/>
              <a:t>Presenter: Kirsten Sanchirico</a:t>
            </a:r>
          </a:p>
        </p:txBody>
      </p:sp>
    </p:spTree>
    <p:extLst>
      <p:ext uri="{BB962C8B-B14F-4D97-AF65-F5344CB8AC3E}">
        <p14:creationId xmlns:p14="http://schemas.microsoft.com/office/powerpoint/2010/main" val="3031708555"/>
      </p:ext>
    </p:extLst>
  </p:cSld>
  <p:clrMapOvr>
    <a:masterClrMapping/>
  </p:clrMapOvr>
  <mc:AlternateContent xmlns:mc="http://schemas.openxmlformats.org/markup-compatibility/2006" xmlns:p14="http://schemas.microsoft.com/office/powerpoint/2010/main">
    <mc:Choice Requires="p14">
      <p:transition spd="slow" p14:dur="2000" advTm="4471"/>
    </mc:Choice>
    <mc:Fallback xmlns="">
      <p:transition spd="slow" advTm="447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AC1C06A-4040-4E64-B561-89A38903DD6E}"/>
              </a:ext>
            </a:extLst>
          </p:cNvPr>
          <p:cNvPicPr>
            <a:picLocks noChangeAspect="1"/>
          </p:cNvPicPr>
          <p:nvPr/>
        </p:nvPicPr>
        <p:blipFill rotWithShape="1">
          <a:blip r:embed="rId3"/>
          <a:srcRect l="5195" t="18495" r="5171" b="23101"/>
          <a:stretch/>
        </p:blipFill>
        <p:spPr>
          <a:xfrm>
            <a:off x="6876891" y="2077994"/>
            <a:ext cx="5058899" cy="2472236"/>
          </a:xfrm>
          <a:prstGeom prst="rect">
            <a:avLst/>
          </a:prstGeom>
          <a:solidFill>
            <a:schemeClr val="tx1"/>
          </a:solidFill>
          <a:ln>
            <a:noFill/>
          </a:ln>
        </p:spPr>
      </p:pic>
      <p:sp>
        <p:nvSpPr>
          <p:cNvPr id="2" name="Title 1">
            <a:extLst>
              <a:ext uri="{FF2B5EF4-FFF2-40B4-BE49-F238E27FC236}">
                <a16:creationId xmlns:a16="http://schemas.microsoft.com/office/drawing/2014/main" id="{E70EF110-4FB1-4C76-9F10-B7A1A782D520}"/>
              </a:ext>
            </a:extLst>
          </p:cNvPr>
          <p:cNvSpPr>
            <a:spLocks noGrp="1"/>
          </p:cNvSpPr>
          <p:nvPr>
            <p:ph type="title"/>
          </p:nvPr>
        </p:nvSpPr>
        <p:spPr>
          <a:xfrm>
            <a:off x="46495" y="51387"/>
            <a:ext cx="9383485" cy="1325700"/>
          </a:xfrm>
        </p:spPr>
        <p:txBody>
          <a:bodyPr/>
          <a:lstStyle/>
          <a:p>
            <a:pPr algn="ctr"/>
            <a:r>
              <a:rPr lang="en-US" dirty="0"/>
              <a:t>NYS DSP Core Competencies</a:t>
            </a:r>
          </a:p>
        </p:txBody>
      </p:sp>
      <p:sp>
        <p:nvSpPr>
          <p:cNvPr id="3" name="Text Placeholder 2">
            <a:extLst>
              <a:ext uri="{FF2B5EF4-FFF2-40B4-BE49-F238E27FC236}">
                <a16:creationId xmlns:a16="http://schemas.microsoft.com/office/drawing/2014/main" id="{D49DF522-5B65-47E1-A2C4-7938FA2EB016}"/>
              </a:ext>
            </a:extLst>
          </p:cNvPr>
          <p:cNvSpPr>
            <a:spLocks noGrp="1"/>
          </p:cNvSpPr>
          <p:nvPr>
            <p:ph type="body" idx="1"/>
          </p:nvPr>
        </p:nvSpPr>
        <p:spPr>
          <a:xfrm>
            <a:off x="457201" y="938123"/>
            <a:ext cx="6276074" cy="5216525"/>
          </a:xfrm>
        </p:spPr>
        <p:txBody>
          <a:bodyPr>
            <a:normAutofit fontScale="85000" lnSpcReduction="20000"/>
          </a:bodyPr>
          <a:lstStyle/>
          <a:p>
            <a:pPr lvl="1"/>
            <a:endParaRPr lang="en-US" dirty="0"/>
          </a:p>
          <a:p>
            <a:pPr fontAlgn="base">
              <a:lnSpc>
                <a:spcPct val="110000"/>
              </a:lnSpc>
            </a:pPr>
            <a:r>
              <a:rPr lang="en-US" sz="1900" dirty="0"/>
              <a:t>The NYS DSP Core Competencies, combined with the Code of Ethics for Direct Support Professionals, are </a:t>
            </a:r>
            <a:r>
              <a:rPr lang="en-US" sz="1900" b="1" u="sng" dirty="0"/>
              <a:t>values-based competencies and skills </a:t>
            </a:r>
            <a:r>
              <a:rPr lang="en-US" sz="1900" dirty="0"/>
              <a:t>that are the foundation of person-centered supports for people with I/DD</a:t>
            </a:r>
          </a:p>
          <a:p>
            <a:pPr marL="50800" indent="0" fontAlgn="base">
              <a:lnSpc>
                <a:spcPct val="110000"/>
              </a:lnSpc>
              <a:buNone/>
            </a:pPr>
            <a:endParaRPr lang="en-US" sz="1900" dirty="0"/>
          </a:p>
          <a:p>
            <a:pPr fontAlgn="base">
              <a:lnSpc>
                <a:spcPct val="110000"/>
              </a:lnSpc>
            </a:pPr>
            <a:r>
              <a:rPr lang="en-US" sz="1900" dirty="0"/>
              <a:t>These competencies are part of New York State’s Workforce and Culture Transformation initiative</a:t>
            </a:r>
          </a:p>
          <a:p>
            <a:pPr lvl="1" fontAlgn="base">
              <a:lnSpc>
                <a:spcPct val="110000"/>
              </a:lnSpc>
              <a:buFont typeface="Wingdings" panose="05000000000000000000" pitchFamily="2" charset="2"/>
              <a:buChar char="Ø"/>
            </a:pPr>
            <a:r>
              <a:rPr lang="en-US" sz="2100" b="1" dirty="0">
                <a:solidFill>
                  <a:schemeClr val="tx1"/>
                </a:solidFill>
                <a:latin typeface="Arial" panose="020B0604020202020204" pitchFamily="34" charset="0"/>
                <a:cs typeface="Arial" panose="020B0604020202020204" pitchFamily="34" charset="0"/>
              </a:rPr>
              <a:t>What’s the “transformation” all about?</a:t>
            </a:r>
          </a:p>
          <a:p>
            <a:pPr lvl="1" fontAlgn="base">
              <a:lnSpc>
                <a:spcPct val="110000"/>
              </a:lnSpc>
              <a:buFont typeface="Wingdings" panose="05000000000000000000" pitchFamily="2" charset="2"/>
              <a:buChar char="Ø"/>
            </a:pPr>
            <a:r>
              <a:rPr lang="en-US" sz="2100" b="1" dirty="0">
                <a:solidFill>
                  <a:schemeClr val="tx1"/>
                </a:solidFill>
                <a:latin typeface="Arial" panose="020B0604020202020204" pitchFamily="34" charset="0"/>
                <a:cs typeface="Arial" panose="020B0604020202020204" pitchFamily="34" charset="0"/>
              </a:rPr>
              <a:t>From “Care Giver” to Direct Support Professional</a:t>
            </a:r>
          </a:p>
          <a:p>
            <a:pPr lvl="1" fontAlgn="base">
              <a:lnSpc>
                <a:spcPct val="110000"/>
              </a:lnSpc>
              <a:buFont typeface="Wingdings" panose="05000000000000000000" pitchFamily="2" charset="2"/>
              <a:buChar char="Ø"/>
            </a:pPr>
            <a:r>
              <a:rPr lang="en-US" sz="2100" b="1" dirty="0">
                <a:solidFill>
                  <a:schemeClr val="tx1"/>
                </a:solidFill>
                <a:latin typeface="Arial" panose="020B0604020202020204" pitchFamily="34" charset="0"/>
                <a:cs typeface="Arial" panose="020B0604020202020204" pitchFamily="34" charset="0"/>
              </a:rPr>
              <a:t>From Compliance to Competency  </a:t>
            </a:r>
            <a:endParaRPr lang="en-US" sz="1900" dirty="0"/>
          </a:p>
          <a:p>
            <a:pPr marL="50800" indent="0" fontAlgn="base">
              <a:lnSpc>
                <a:spcPct val="110000"/>
              </a:lnSpc>
              <a:buNone/>
            </a:pPr>
            <a:endParaRPr lang="en-US" sz="1900" dirty="0"/>
          </a:p>
          <a:p>
            <a:pPr fontAlgn="base">
              <a:lnSpc>
                <a:spcPct val="110000"/>
              </a:lnSpc>
            </a:pPr>
            <a:r>
              <a:rPr lang="en-US" sz="1900" dirty="0"/>
              <a:t>The Competencies are broken down into </a:t>
            </a:r>
            <a:r>
              <a:rPr lang="en-US" sz="1900" b="1" u="sng" dirty="0"/>
              <a:t>seven goal areas </a:t>
            </a:r>
            <a:r>
              <a:rPr lang="en-US" sz="1900" dirty="0"/>
              <a:t>covering all aspects of life for people with developmental disabilities, while also including the professionalism of direct support</a:t>
            </a:r>
          </a:p>
          <a:p>
            <a:pPr lvl="1"/>
            <a:endParaRPr lang="en-US" dirty="0"/>
          </a:p>
        </p:txBody>
      </p:sp>
    </p:spTree>
    <p:extLst>
      <p:ext uri="{BB962C8B-B14F-4D97-AF65-F5344CB8AC3E}">
        <p14:creationId xmlns:p14="http://schemas.microsoft.com/office/powerpoint/2010/main" val="982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evice&#10;&#10;Description automatically generated">
            <a:extLst>
              <a:ext uri="{FF2B5EF4-FFF2-40B4-BE49-F238E27FC236}">
                <a16:creationId xmlns:a16="http://schemas.microsoft.com/office/drawing/2014/main" id="{8AEC6039-F987-4674-9C0F-A290ADDEF6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5025" y="0"/>
            <a:ext cx="3366977" cy="3178760"/>
          </a:xfrm>
          <a:prstGeom prst="rect">
            <a:avLst/>
          </a:prstGeom>
        </p:spPr>
      </p:pic>
      <p:sp>
        <p:nvSpPr>
          <p:cNvPr id="2" name="Title 1">
            <a:extLst>
              <a:ext uri="{FF2B5EF4-FFF2-40B4-BE49-F238E27FC236}">
                <a16:creationId xmlns:a16="http://schemas.microsoft.com/office/drawing/2014/main" id="{6390AB7D-6252-46A3-9A46-6AE9360DD836}"/>
              </a:ext>
            </a:extLst>
          </p:cNvPr>
          <p:cNvSpPr>
            <a:spLocks noGrp="1"/>
          </p:cNvSpPr>
          <p:nvPr>
            <p:ph type="title"/>
          </p:nvPr>
        </p:nvSpPr>
        <p:spPr>
          <a:xfrm>
            <a:off x="255465" y="145213"/>
            <a:ext cx="11681073" cy="1325700"/>
          </a:xfrm>
        </p:spPr>
        <p:txBody>
          <a:bodyPr/>
          <a:lstStyle/>
          <a:p>
            <a:r>
              <a:rPr lang="en-US" sz="4800" dirty="0"/>
              <a:t>DSP Core </a:t>
            </a:r>
            <a:br>
              <a:rPr lang="en-US" sz="4800" dirty="0"/>
            </a:br>
            <a:r>
              <a:rPr lang="en-US" sz="4800" dirty="0"/>
              <a:t>Competencies Are…</a:t>
            </a:r>
          </a:p>
        </p:txBody>
      </p:sp>
      <p:sp>
        <p:nvSpPr>
          <p:cNvPr id="3" name="Rectangle 2">
            <a:extLst>
              <a:ext uri="{FF2B5EF4-FFF2-40B4-BE49-F238E27FC236}">
                <a16:creationId xmlns:a16="http://schemas.microsoft.com/office/drawing/2014/main" id="{8D435732-8B0B-4941-8028-A8BBC97A38B4}"/>
              </a:ext>
            </a:extLst>
          </p:cNvPr>
          <p:cNvSpPr/>
          <p:nvPr/>
        </p:nvSpPr>
        <p:spPr>
          <a:xfrm>
            <a:off x="175649" y="1113543"/>
            <a:ext cx="11664819" cy="5447645"/>
          </a:xfrm>
          <a:prstGeom prst="rect">
            <a:avLst/>
          </a:prstGeom>
        </p:spPr>
        <p:txBody>
          <a:bodyPr wrap="square">
            <a:spAutoFit/>
          </a:bodyPr>
          <a:lstStyle/>
          <a:p>
            <a:endParaRPr lang="en-US" sz="2400" dirty="0"/>
          </a:p>
          <a:p>
            <a:pPr marL="800080" lvl="1" indent="-342891">
              <a:buFont typeface="Arial" panose="020B0604020202020204" pitchFamily="34" charset="0"/>
              <a:buChar char="•"/>
            </a:pPr>
            <a:r>
              <a:rPr lang="en-US" sz="2000" dirty="0">
                <a:latin typeface="Arial" panose="020B0604020202020204" pitchFamily="34" charset="0"/>
                <a:cs typeface="Arial" panose="020B0604020202020204" pitchFamily="34" charset="0"/>
              </a:rPr>
              <a:t>Learned </a:t>
            </a:r>
            <a:r>
              <a:rPr lang="en-US" sz="2000" u="sng" dirty="0">
                <a:latin typeface="Arial" panose="020B0604020202020204" pitchFamily="34" charset="0"/>
                <a:cs typeface="Arial" panose="020B0604020202020204" pitchFamily="34" charset="0"/>
              </a:rPr>
              <a:t>Skills</a:t>
            </a:r>
          </a:p>
          <a:p>
            <a:pPr marL="342891" indent="-342891">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800080" lvl="1" indent="-342891">
              <a:buFont typeface="Arial" panose="020B0604020202020204" pitchFamily="34" charset="0"/>
              <a:buChar char="•"/>
            </a:pPr>
            <a:r>
              <a:rPr lang="en-US" sz="2000" dirty="0">
                <a:latin typeface="Arial" panose="020B0604020202020204" pitchFamily="34" charset="0"/>
                <a:cs typeface="Arial" panose="020B0604020202020204" pitchFamily="34" charset="0"/>
              </a:rPr>
              <a:t>A demonstration of </a:t>
            </a:r>
            <a:r>
              <a:rPr lang="en-US" sz="2000" u="sng" dirty="0">
                <a:latin typeface="Arial" panose="020B0604020202020204" pitchFamily="34" charset="0"/>
                <a:cs typeface="Arial" panose="020B0604020202020204" pitchFamily="34" charset="0"/>
              </a:rPr>
              <a:t>applied knowledge </a:t>
            </a:r>
          </a:p>
          <a:p>
            <a:pPr marL="342891" indent="-342891">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800080" lvl="1" indent="-342891">
              <a:buFont typeface="Arial" panose="020B0604020202020204" pitchFamily="34" charset="0"/>
              <a:buChar char="•"/>
            </a:pPr>
            <a:r>
              <a:rPr lang="en-US" sz="2000" dirty="0">
                <a:latin typeface="Arial" panose="020B0604020202020204" pitchFamily="34" charset="0"/>
                <a:cs typeface="Arial" panose="020B0604020202020204" pitchFamily="34" charset="0"/>
              </a:rPr>
              <a:t>Seen, measured and evaluated  </a:t>
            </a:r>
          </a:p>
          <a:p>
            <a:pPr marL="342891" indent="-342891">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800080" lvl="1" indent="-342891">
              <a:buFont typeface="Arial" panose="020B0604020202020204" pitchFamily="34" charset="0"/>
              <a:buChar char="•"/>
            </a:pPr>
            <a:r>
              <a:rPr lang="en-US" sz="2000" dirty="0">
                <a:latin typeface="Arial" panose="020B0604020202020204" pitchFamily="34" charset="0"/>
                <a:cs typeface="Arial" panose="020B0604020202020204" pitchFamily="34" charset="0"/>
              </a:rPr>
              <a:t>Applicable to </a:t>
            </a:r>
            <a:r>
              <a:rPr lang="en-US" sz="2000" u="sng" dirty="0">
                <a:latin typeface="Arial" panose="020B0604020202020204" pitchFamily="34" charset="0"/>
                <a:cs typeface="Arial" panose="020B0604020202020204" pitchFamily="34" charset="0"/>
              </a:rPr>
              <a:t>ALL</a:t>
            </a:r>
            <a:r>
              <a:rPr lang="en-US" sz="2000" dirty="0">
                <a:latin typeface="Arial" panose="020B0604020202020204" pitchFamily="34" charset="0"/>
                <a:cs typeface="Arial" panose="020B0604020202020204" pitchFamily="34" charset="0"/>
              </a:rPr>
              <a:t> Direct Support Professional’s</a:t>
            </a:r>
          </a:p>
          <a:p>
            <a:pPr marL="342891" indent="-342891">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800080" lvl="1" indent="-342891">
              <a:buFont typeface="Arial" panose="020B0604020202020204" pitchFamily="34" charset="0"/>
              <a:buChar char="•"/>
            </a:pPr>
            <a:r>
              <a:rPr lang="en-US" sz="2000" dirty="0">
                <a:latin typeface="Arial" panose="020B0604020202020204" pitchFamily="34" charset="0"/>
                <a:cs typeface="Arial" panose="020B0604020202020204" pitchFamily="34" charset="0"/>
              </a:rPr>
              <a:t>Based upon and built from the NADSP Code of Ethics for Direct Support Professionals</a:t>
            </a:r>
          </a:p>
          <a:p>
            <a:pPr marL="800080" lvl="1" indent="-342891">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800080" lvl="1" indent="-342891">
              <a:buFont typeface="Arial" panose="020B0604020202020204" pitchFamily="34" charset="0"/>
              <a:buChar char="•"/>
            </a:pPr>
            <a:r>
              <a:rPr lang="en-US" sz="2000" dirty="0">
                <a:latin typeface="Arial" panose="020B0604020202020204" pitchFamily="34" charset="0"/>
                <a:cs typeface="Arial" panose="020B0604020202020204" pitchFamily="34" charset="0"/>
              </a:rPr>
              <a:t>Values-based skills and the foundation of person-centered supports</a:t>
            </a:r>
          </a:p>
          <a:p>
            <a:pPr marL="800080" lvl="1" indent="-342891">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800080" lvl="1" indent="-342891">
              <a:buFont typeface="Arial" panose="020B0604020202020204" pitchFamily="34" charset="0"/>
              <a:buChar char="•"/>
            </a:pPr>
            <a:r>
              <a:rPr lang="en-US" sz="2000" dirty="0">
                <a:latin typeface="Arial" panose="020B0604020202020204" pitchFamily="34" charset="0"/>
                <a:cs typeface="Arial" panose="020B0604020202020204" pitchFamily="34" charset="0"/>
              </a:rPr>
              <a:t>A Statewide culture transformation process </a:t>
            </a:r>
          </a:p>
          <a:p>
            <a:pPr marL="800080" lvl="1" indent="-342891">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800080" lvl="1" indent="-342891">
              <a:buFont typeface="Arial" panose="020B0604020202020204" pitchFamily="34" charset="0"/>
              <a:buChar char="•"/>
            </a:pPr>
            <a:r>
              <a:rPr lang="en-US" sz="2000" dirty="0">
                <a:latin typeface="Arial" panose="020B0604020202020204" pitchFamily="34" charset="0"/>
                <a:cs typeface="Arial" panose="020B0604020202020204" pitchFamily="34" charset="0"/>
              </a:rPr>
              <a:t>The DSP “pathway” to professionalism and quality for the people being supported  </a:t>
            </a:r>
          </a:p>
          <a:p>
            <a:pPr marL="342891" indent="-342891">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pic>
        <p:nvPicPr>
          <p:cNvPr id="5" name="Graphic 4" descr="Thumbs up sign">
            <a:extLst>
              <a:ext uri="{FF2B5EF4-FFF2-40B4-BE49-F238E27FC236}">
                <a16:creationId xmlns:a16="http://schemas.microsoft.com/office/drawing/2014/main" id="{A21BC08E-8CAA-48D0-B147-467879FA52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80565" y="1555480"/>
            <a:ext cx="1792926" cy="1792926"/>
          </a:xfrm>
          <a:prstGeom prst="rect">
            <a:avLst/>
          </a:prstGeom>
        </p:spPr>
      </p:pic>
    </p:spTree>
    <p:extLst>
      <p:ext uri="{BB962C8B-B14F-4D97-AF65-F5344CB8AC3E}">
        <p14:creationId xmlns:p14="http://schemas.microsoft.com/office/powerpoint/2010/main" val="182561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0AB7D-6252-46A3-9A46-6AE9360DD836}"/>
              </a:ext>
            </a:extLst>
          </p:cNvPr>
          <p:cNvSpPr>
            <a:spLocks noGrp="1"/>
          </p:cNvSpPr>
          <p:nvPr>
            <p:ph type="title"/>
          </p:nvPr>
        </p:nvSpPr>
        <p:spPr>
          <a:xfrm>
            <a:off x="173303" y="327518"/>
            <a:ext cx="11681073" cy="1325700"/>
          </a:xfrm>
        </p:spPr>
        <p:txBody>
          <a:bodyPr/>
          <a:lstStyle/>
          <a:p>
            <a:r>
              <a:rPr lang="en-US" sz="4800" dirty="0"/>
              <a:t>DSP Core </a:t>
            </a:r>
            <a:br>
              <a:rPr lang="en-US" sz="4800" dirty="0"/>
            </a:br>
            <a:r>
              <a:rPr lang="en-US" sz="4800" dirty="0"/>
              <a:t>Competencies Are NOT….</a:t>
            </a:r>
          </a:p>
        </p:txBody>
      </p:sp>
      <p:pic>
        <p:nvPicPr>
          <p:cNvPr id="4" name="Picture 3">
            <a:extLst>
              <a:ext uri="{FF2B5EF4-FFF2-40B4-BE49-F238E27FC236}">
                <a16:creationId xmlns:a16="http://schemas.microsoft.com/office/drawing/2014/main" id="{7AEECE22-75E9-4493-8903-57844448C1B0}"/>
              </a:ext>
            </a:extLst>
          </p:cNvPr>
          <p:cNvPicPr>
            <a:picLocks noChangeAspect="1"/>
          </p:cNvPicPr>
          <p:nvPr/>
        </p:nvPicPr>
        <p:blipFill rotWithShape="1">
          <a:blip r:embed="rId3">
            <a:alphaModFix amt="20000"/>
          </a:blip>
          <a:srcRect l="15177" t="-3385" r="-231" b="-4546"/>
          <a:stretch/>
        </p:blipFill>
        <p:spPr>
          <a:xfrm>
            <a:off x="2969064" y="1417749"/>
            <a:ext cx="4832416" cy="4884942"/>
          </a:xfrm>
          <a:prstGeom prst="rect">
            <a:avLst/>
          </a:prstGeom>
        </p:spPr>
      </p:pic>
      <p:sp>
        <p:nvSpPr>
          <p:cNvPr id="3" name="Rectangle 2">
            <a:extLst>
              <a:ext uri="{FF2B5EF4-FFF2-40B4-BE49-F238E27FC236}">
                <a16:creationId xmlns:a16="http://schemas.microsoft.com/office/drawing/2014/main" id="{8D435732-8B0B-4941-8028-A8BBC97A38B4}"/>
              </a:ext>
            </a:extLst>
          </p:cNvPr>
          <p:cNvSpPr/>
          <p:nvPr/>
        </p:nvSpPr>
        <p:spPr>
          <a:xfrm>
            <a:off x="820810" y="1738133"/>
            <a:ext cx="9549928" cy="6124754"/>
          </a:xfrm>
          <a:prstGeom prst="rect">
            <a:avLst/>
          </a:prstGeom>
        </p:spPr>
        <p:txBody>
          <a:bodyPr wrap="square">
            <a:spAutoFit/>
          </a:bodyPr>
          <a:lstStyle/>
          <a:p>
            <a:r>
              <a:rPr lang="en-US" sz="2400" dirty="0">
                <a:solidFill>
                  <a:srgbClr val="000000"/>
                </a:solidFill>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3200" dirty="0"/>
          </a:p>
          <a:p>
            <a:pPr marL="742950" lvl="1" indent="-285750">
              <a:buFont typeface="Arial" panose="020B0604020202020204" pitchFamily="34" charset="0"/>
              <a:buChar char="•"/>
            </a:pPr>
            <a:r>
              <a:rPr lang="en-US" sz="3200" dirty="0"/>
              <a:t>Annual Checklists  </a:t>
            </a:r>
          </a:p>
          <a:p>
            <a:pPr marL="742950" lvl="1" indent="-285750">
              <a:buFont typeface="Arial" panose="020B0604020202020204" pitchFamily="34" charset="0"/>
              <a:buChar char="•"/>
            </a:pPr>
            <a:endParaRPr lang="en-US" sz="3200" dirty="0"/>
          </a:p>
          <a:p>
            <a:pPr marL="742950" lvl="1" indent="-285750">
              <a:buFont typeface="Arial" panose="020B0604020202020204" pitchFamily="34" charset="0"/>
              <a:buChar char="•"/>
            </a:pPr>
            <a:r>
              <a:rPr lang="en-US" sz="3200" dirty="0"/>
              <a:t>A simple “training program” </a:t>
            </a:r>
          </a:p>
          <a:p>
            <a:pPr marL="742950" lvl="1" indent="-285750">
              <a:buFont typeface="Arial" panose="020B0604020202020204" pitchFamily="34" charset="0"/>
              <a:buChar char="•"/>
            </a:pPr>
            <a:endParaRPr lang="en-US" sz="3200" dirty="0"/>
          </a:p>
          <a:p>
            <a:pPr marL="742950" lvl="1" indent="-285750">
              <a:buFont typeface="Arial" panose="020B0604020202020204" pitchFamily="34" charset="0"/>
              <a:buChar char="•"/>
            </a:pPr>
            <a:r>
              <a:rPr lang="en-US" sz="3200" dirty="0"/>
              <a:t>Something that can be learned quickly</a:t>
            </a:r>
          </a:p>
          <a:p>
            <a:pPr marL="742950" lvl="1" indent="-285750">
              <a:buFont typeface="Arial" panose="020B0604020202020204" pitchFamily="34" charset="0"/>
              <a:buChar char="•"/>
            </a:pPr>
            <a:endParaRPr lang="en-US" sz="3200" dirty="0"/>
          </a:p>
          <a:p>
            <a:pPr lvl="1"/>
            <a:endParaRPr lang="en-US" sz="2400" dirty="0"/>
          </a:p>
          <a:p>
            <a:pPr marL="742950" lvl="1" indent="-285750">
              <a:buFont typeface="Arial" panose="020B0604020202020204" pitchFamily="34" charset="0"/>
              <a:buChar char="•"/>
            </a:pPr>
            <a:endParaRPr lang="en-US" sz="2400" dirty="0"/>
          </a:p>
          <a:p>
            <a:pPr marL="742950" lvl="1" indent="-285750">
              <a:buFont typeface="Arial" panose="020B0604020202020204" pitchFamily="34" charset="0"/>
              <a:buChar char="•"/>
            </a:pPr>
            <a:endParaRPr lang="en-US" sz="2400" dirty="0"/>
          </a:p>
          <a:p>
            <a:pPr marL="742950" lvl="1" indent="-285750">
              <a:buFont typeface="Arial" panose="020B0604020202020204" pitchFamily="34" charset="0"/>
              <a:buChar char="•"/>
            </a:pPr>
            <a:endParaRPr lang="en-US" sz="2400" dirty="0"/>
          </a:p>
          <a:p>
            <a:pPr marL="742950" lvl="1" indent="-285750">
              <a:buFont typeface="Arial" panose="020B0604020202020204" pitchFamily="34" charset="0"/>
              <a:buChar char="•"/>
            </a:pPr>
            <a:endParaRPr lang="en-US" sz="2400" dirty="0"/>
          </a:p>
          <a:p>
            <a:pPr marL="742950" lvl="1" indent="-285750">
              <a:buFont typeface="Arial" panose="020B0604020202020204" pitchFamily="34" charset="0"/>
              <a:buChar char="•"/>
            </a:pPr>
            <a:endParaRPr lang="en-US" sz="2400" dirty="0"/>
          </a:p>
        </p:txBody>
      </p:sp>
      <p:pic>
        <p:nvPicPr>
          <p:cNvPr id="5" name="Graphic 4" descr="Thumbs up sign">
            <a:extLst>
              <a:ext uri="{FF2B5EF4-FFF2-40B4-BE49-F238E27FC236}">
                <a16:creationId xmlns:a16="http://schemas.microsoft.com/office/drawing/2014/main" id="{309251C2-6F4A-4A37-BDEC-AF7052F02F0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8639231" y="2240303"/>
            <a:ext cx="2377393" cy="2377393"/>
          </a:xfrm>
          <a:prstGeom prst="rect">
            <a:avLst/>
          </a:prstGeom>
        </p:spPr>
      </p:pic>
    </p:spTree>
    <p:extLst>
      <p:ext uri="{BB962C8B-B14F-4D97-AF65-F5344CB8AC3E}">
        <p14:creationId xmlns:p14="http://schemas.microsoft.com/office/powerpoint/2010/main" val="387615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9C8B8C86-1016-4428-BF4D-BA2749C7E905}"/>
              </a:ext>
            </a:extLst>
          </p:cNvPr>
          <p:cNvPicPr>
            <a:picLocks noChangeAspect="1"/>
          </p:cNvPicPr>
          <p:nvPr/>
        </p:nvPicPr>
        <p:blipFill>
          <a:blip r:embed="rId3"/>
          <a:stretch>
            <a:fillRect/>
          </a:stretch>
        </p:blipFill>
        <p:spPr>
          <a:xfrm>
            <a:off x="9025247" y="-1652"/>
            <a:ext cx="3121798" cy="3090890"/>
          </a:xfrm>
          <a:prstGeom prst="rect">
            <a:avLst/>
          </a:prstGeom>
        </p:spPr>
      </p:pic>
      <p:pic>
        <p:nvPicPr>
          <p:cNvPr id="16" name="Picture 15" descr="A person smiling for the camera&#10;&#10;Description automatically generated">
            <a:extLst>
              <a:ext uri="{FF2B5EF4-FFF2-40B4-BE49-F238E27FC236}">
                <a16:creationId xmlns:a16="http://schemas.microsoft.com/office/drawing/2014/main" id="{87BB0520-C3AD-47D5-9FF9-9146B885AA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606" y="1241079"/>
            <a:ext cx="3121798" cy="2557793"/>
          </a:xfrm>
          <a:prstGeom prst="rect">
            <a:avLst/>
          </a:prstGeom>
        </p:spPr>
      </p:pic>
      <p:sp>
        <p:nvSpPr>
          <p:cNvPr id="4" name="Google Shape;109;p15"/>
          <p:cNvSpPr txBox="1">
            <a:spLocks noGrp="1"/>
          </p:cNvSpPr>
          <p:nvPr>
            <p:ph type="title"/>
          </p:nvPr>
        </p:nvSpPr>
        <p:spPr>
          <a:xfrm>
            <a:off x="162112" y="550363"/>
            <a:ext cx="11319492" cy="707412"/>
          </a:xfrm>
        </p:spPr>
        <p:txBody>
          <a:bodyPr/>
          <a:lstStyle/>
          <a:p>
            <a:r>
              <a:rPr lang="en-US" sz="3600" dirty="0"/>
              <a:t>The Role of the DSP: </a:t>
            </a:r>
            <a:br>
              <a:rPr lang="en-US" sz="3600" dirty="0"/>
            </a:br>
            <a:endParaRPr lang="en-US" dirty="0">
              <a:sym typeface="Calibri"/>
            </a:endParaRPr>
          </a:p>
        </p:txBody>
      </p:sp>
      <p:pic>
        <p:nvPicPr>
          <p:cNvPr id="18" name="Picture 17" descr="A person leaning on a desk&#10;&#10;Description automatically generated">
            <a:extLst>
              <a:ext uri="{FF2B5EF4-FFF2-40B4-BE49-F238E27FC236}">
                <a16:creationId xmlns:a16="http://schemas.microsoft.com/office/drawing/2014/main" id="{49BAF357-7BA9-4080-8C80-A659D1C482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9584" y="3208953"/>
            <a:ext cx="1905024" cy="2857537"/>
          </a:xfrm>
          <a:prstGeom prst="rect">
            <a:avLst/>
          </a:prstGeom>
        </p:spPr>
      </p:pic>
      <p:pic>
        <p:nvPicPr>
          <p:cNvPr id="20" name="Picture 19" descr="A picture containing person, indoor, person, sitting&#10;&#10;Description automatically generated">
            <a:extLst>
              <a:ext uri="{FF2B5EF4-FFF2-40B4-BE49-F238E27FC236}">
                <a16:creationId xmlns:a16="http://schemas.microsoft.com/office/drawing/2014/main" id="{2D3DB0A2-96CA-4D36-934A-CB168AB5EA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187" y="3989679"/>
            <a:ext cx="3115217" cy="2076811"/>
          </a:xfrm>
          <a:prstGeom prst="rect">
            <a:avLst/>
          </a:prstGeom>
        </p:spPr>
      </p:pic>
      <p:sp>
        <p:nvSpPr>
          <p:cNvPr id="21" name="TextBox 20">
            <a:extLst>
              <a:ext uri="{FF2B5EF4-FFF2-40B4-BE49-F238E27FC236}">
                <a16:creationId xmlns:a16="http://schemas.microsoft.com/office/drawing/2014/main" id="{4CDE32F5-E9F8-4C8E-B53F-5C83408CEDBD}"/>
              </a:ext>
            </a:extLst>
          </p:cNvPr>
          <p:cNvSpPr txBox="1"/>
          <p:nvPr/>
        </p:nvSpPr>
        <p:spPr>
          <a:xfrm>
            <a:off x="4017653" y="1355524"/>
            <a:ext cx="4686300" cy="954107"/>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All 7 Goal Areas and 23 Competencies </a:t>
            </a:r>
          </a:p>
        </p:txBody>
      </p:sp>
      <p:sp>
        <p:nvSpPr>
          <p:cNvPr id="23" name="Rectangle: Rounded Corners 22">
            <a:extLst>
              <a:ext uri="{FF2B5EF4-FFF2-40B4-BE49-F238E27FC236}">
                <a16:creationId xmlns:a16="http://schemas.microsoft.com/office/drawing/2014/main" id="{B88F32B7-48B9-40D9-BFF5-6FB54995010E}"/>
              </a:ext>
            </a:extLst>
          </p:cNvPr>
          <p:cNvSpPr/>
          <p:nvPr/>
        </p:nvSpPr>
        <p:spPr>
          <a:xfrm>
            <a:off x="4149582" y="1257775"/>
            <a:ext cx="4512826" cy="1149605"/>
          </a:xfrm>
          <a:prstGeom prst="roundRect">
            <a:avLst/>
          </a:prstGeom>
          <a:noFill/>
          <a:ln w="38100">
            <a:solidFill>
              <a:srgbClr val="DF3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picture containing person, indoor, person, standing&#10;&#10;Description automatically generated">
            <a:extLst>
              <a:ext uri="{FF2B5EF4-FFF2-40B4-BE49-F238E27FC236}">
                <a16:creationId xmlns:a16="http://schemas.microsoft.com/office/drawing/2014/main" id="{B31793F3-F26D-42DB-BAE0-12A23D478C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04390" y="2678338"/>
            <a:ext cx="5082229" cy="3388152"/>
          </a:xfrm>
          <a:prstGeom prst="rect">
            <a:avLst/>
          </a:prstGeom>
        </p:spPr>
      </p:pic>
    </p:spTree>
    <p:extLst>
      <p:ext uri="{BB962C8B-B14F-4D97-AF65-F5344CB8AC3E}">
        <p14:creationId xmlns:p14="http://schemas.microsoft.com/office/powerpoint/2010/main" val="93128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heel(1)">
                                      <p:cBhvr>
                                        <p:cTn id="14" dur="20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heel(1)">
                                      <p:cBhvr>
                                        <p:cTn id="19"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11749F20-165F-42C6-BAEB-AF28A5EC1E9D}"/>
              </a:ext>
            </a:extLst>
          </p:cNvPr>
          <p:cNvSpPr/>
          <p:nvPr/>
        </p:nvSpPr>
        <p:spPr>
          <a:xfrm>
            <a:off x="-37851" y="6203373"/>
            <a:ext cx="12229851" cy="639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003B544-0618-43DE-8782-9875969D32B4}"/>
              </a:ext>
            </a:extLst>
          </p:cNvPr>
          <p:cNvPicPr>
            <a:picLocks noChangeAspect="1"/>
          </p:cNvPicPr>
          <p:nvPr/>
        </p:nvPicPr>
        <p:blipFill>
          <a:blip r:embed="rId3"/>
          <a:stretch>
            <a:fillRect/>
          </a:stretch>
        </p:blipFill>
        <p:spPr>
          <a:xfrm>
            <a:off x="4487600" y="1323542"/>
            <a:ext cx="3229097" cy="3075330"/>
          </a:xfrm>
          <a:prstGeom prst="rect">
            <a:avLst/>
          </a:prstGeom>
        </p:spPr>
      </p:pic>
      <p:sp>
        <p:nvSpPr>
          <p:cNvPr id="4" name="Title 3">
            <a:extLst>
              <a:ext uri="{FF2B5EF4-FFF2-40B4-BE49-F238E27FC236}">
                <a16:creationId xmlns:a16="http://schemas.microsoft.com/office/drawing/2014/main" id="{AC88C025-6938-4D26-BD79-E9FAA572B209}"/>
              </a:ext>
            </a:extLst>
          </p:cNvPr>
          <p:cNvSpPr>
            <a:spLocks noGrp="1"/>
          </p:cNvSpPr>
          <p:nvPr>
            <p:ph type="title"/>
          </p:nvPr>
        </p:nvSpPr>
        <p:spPr>
          <a:xfrm>
            <a:off x="4385673" y="196491"/>
            <a:ext cx="3247156" cy="978077"/>
          </a:xfrm>
        </p:spPr>
        <p:txBody>
          <a:bodyPr>
            <a:normAutofit/>
          </a:bodyPr>
          <a:lstStyle/>
          <a:p>
            <a:pPr algn="ctr"/>
            <a:r>
              <a:rPr lang="en-US" sz="2800" dirty="0">
                <a:solidFill>
                  <a:schemeClr val="tx1"/>
                </a:solidFill>
              </a:rPr>
              <a:t>23 DSP Competencies </a:t>
            </a:r>
          </a:p>
        </p:txBody>
      </p:sp>
      <p:sp>
        <p:nvSpPr>
          <p:cNvPr id="27" name="Rectangle: Rounded Corners 26">
            <a:extLst>
              <a:ext uri="{FF2B5EF4-FFF2-40B4-BE49-F238E27FC236}">
                <a16:creationId xmlns:a16="http://schemas.microsoft.com/office/drawing/2014/main" id="{60FF0225-CA93-42CD-9BF5-9DCA68EAAF2F}"/>
              </a:ext>
            </a:extLst>
          </p:cNvPr>
          <p:cNvSpPr/>
          <p:nvPr/>
        </p:nvSpPr>
        <p:spPr>
          <a:xfrm>
            <a:off x="7865918" y="93518"/>
            <a:ext cx="4265664" cy="1809572"/>
          </a:xfrm>
          <a:prstGeom prst="roundRect">
            <a:avLst/>
          </a:prstGeom>
          <a:solidFill>
            <a:srgbClr val="23A3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A: Supporting a Person’s Potential</a:t>
            </a:r>
          </a:p>
          <a:p>
            <a:r>
              <a:rPr lang="en-US" b="1" dirty="0">
                <a:solidFill>
                  <a:schemeClr val="tx1"/>
                </a:solidFill>
              </a:rPr>
              <a:t>B: Getting to Know the Person</a:t>
            </a:r>
          </a:p>
          <a:p>
            <a:r>
              <a:rPr lang="en-US" b="1" dirty="0">
                <a:solidFill>
                  <a:schemeClr val="tx1"/>
                </a:solidFill>
              </a:rPr>
              <a:t>C: Promoting Advocacy </a:t>
            </a:r>
          </a:p>
          <a:p>
            <a:r>
              <a:rPr lang="en-US" b="1" dirty="0">
                <a:solidFill>
                  <a:schemeClr val="tx1"/>
                </a:solidFill>
              </a:rPr>
              <a:t>D: Facilitating Personal Development       E: Facilitating Supports and Services</a:t>
            </a:r>
          </a:p>
        </p:txBody>
      </p:sp>
      <p:sp>
        <p:nvSpPr>
          <p:cNvPr id="29" name="Rectangle: Rounded Corners 28">
            <a:extLst>
              <a:ext uri="{FF2B5EF4-FFF2-40B4-BE49-F238E27FC236}">
                <a16:creationId xmlns:a16="http://schemas.microsoft.com/office/drawing/2014/main" id="{59C55857-2ACF-4467-89B1-07645BEAE118}"/>
              </a:ext>
            </a:extLst>
          </p:cNvPr>
          <p:cNvSpPr/>
          <p:nvPr/>
        </p:nvSpPr>
        <p:spPr>
          <a:xfrm>
            <a:off x="8127618" y="2161777"/>
            <a:ext cx="4003964" cy="1770602"/>
          </a:xfrm>
          <a:prstGeom prst="roundRect">
            <a:avLst/>
          </a:prstGeom>
          <a:solidFill>
            <a:srgbClr val="3E52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F: Building and Maintaining               	Relationships </a:t>
            </a:r>
          </a:p>
          <a:p>
            <a:endParaRPr lang="en-US" b="1" dirty="0">
              <a:solidFill>
                <a:schemeClr val="tx1"/>
              </a:solidFill>
            </a:endParaRPr>
          </a:p>
          <a:p>
            <a:r>
              <a:rPr lang="en-US" b="1" dirty="0">
                <a:solidFill>
                  <a:schemeClr val="tx1"/>
                </a:solidFill>
              </a:rPr>
              <a:t>G: Creating Meaningful 	Communication </a:t>
            </a:r>
          </a:p>
        </p:txBody>
      </p:sp>
      <p:sp>
        <p:nvSpPr>
          <p:cNvPr id="31" name="Rectangle: Rounded Corners 30">
            <a:extLst>
              <a:ext uri="{FF2B5EF4-FFF2-40B4-BE49-F238E27FC236}">
                <a16:creationId xmlns:a16="http://schemas.microsoft.com/office/drawing/2014/main" id="{8FD97169-1E3D-4273-AE20-8BFAD9562284}"/>
              </a:ext>
            </a:extLst>
          </p:cNvPr>
          <p:cNvSpPr/>
          <p:nvPr/>
        </p:nvSpPr>
        <p:spPr>
          <a:xfrm>
            <a:off x="8144759" y="4187536"/>
            <a:ext cx="4003964" cy="2102637"/>
          </a:xfrm>
          <a:prstGeom prst="roundRect">
            <a:avLst>
              <a:gd name="adj" fmla="val 15297"/>
            </a:avLst>
          </a:prstGeom>
          <a:solidFill>
            <a:srgbClr val="F26A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H: Developing Professional Relationships </a:t>
            </a:r>
          </a:p>
          <a:p>
            <a:r>
              <a:rPr lang="en-US" sz="1600" b="1" dirty="0">
                <a:solidFill>
                  <a:schemeClr val="tx1"/>
                </a:solidFill>
              </a:rPr>
              <a:t>I: Exhibiting Professional Behavior </a:t>
            </a:r>
          </a:p>
          <a:p>
            <a:r>
              <a:rPr lang="en-US" sz="1600" b="1" dirty="0">
                <a:solidFill>
                  <a:schemeClr val="tx1"/>
                </a:solidFill>
              </a:rPr>
              <a:t>J: Respecting Diversity and Inclusion </a:t>
            </a:r>
          </a:p>
          <a:p>
            <a:r>
              <a:rPr lang="en-US" sz="1600" b="1" dirty="0">
                <a:solidFill>
                  <a:schemeClr val="tx1"/>
                </a:solidFill>
              </a:rPr>
              <a:t>K: Creating Meaningful Documentation</a:t>
            </a:r>
          </a:p>
          <a:p>
            <a:r>
              <a:rPr lang="en-US" sz="1600" b="1" dirty="0">
                <a:solidFill>
                  <a:schemeClr val="tx1"/>
                </a:solidFill>
              </a:rPr>
              <a:t> L: Education, Training, and Self- 	Development </a:t>
            </a:r>
          </a:p>
          <a:p>
            <a:r>
              <a:rPr lang="en-US" sz="1600" b="1" dirty="0">
                <a:solidFill>
                  <a:schemeClr val="tx1"/>
                </a:solidFill>
              </a:rPr>
              <a:t>M: Organizational Participation </a:t>
            </a:r>
          </a:p>
          <a:p>
            <a:r>
              <a:rPr lang="en-US" sz="1600" b="1" dirty="0">
                <a:solidFill>
                  <a:schemeClr val="tx1"/>
                </a:solidFill>
              </a:rPr>
              <a:t>N: Exhibiting Ethical Behavior</a:t>
            </a:r>
          </a:p>
        </p:txBody>
      </p:sp>
      <p:sp>
        <p:nvSpPr>
          <p:cNvPr id="33" name="Rectangle: Rounded Corners 32">
            <a:extLst>
              <a:ext uri="{FF2B5EF4-FFF2-40B4-BE49-F238E27FC236}">
                <a16:creationId xmlns:a16="http://schemas.microsoft.com/office/drawing/2014/main" id="{A94C243C-319F-4F26-9462-B52B5BB259A3}"/>
              </a:ext>
            </a:extLst>
          </p:cNvPr>
          <p:cNvSpPr/>
          <p:nvPr/>
        </p:nvSpPr>
        <p:spPr>
          <a:xfrm>
            <a:off x="4084999" y="4810123"/>
            <a:ext cx="4003964" cy="1908881"/>
          </a:xfrm>
          <a:prstGeom prst="roundRect">
            <a:avLst/>
          </a:prstGeom>
          <a:solidFill>
            <a:srgbClr val="60BB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O: Promoting Positive Behavior and 	Supports </a:t>
            </a:r>
          </a:p>
          <a:p>
            <a:r>
              <a:rPr lang="en-US" b="1" dirty="0">
                <a:solidFill>
                  <a:schemeClr val="tx1"/>
                </a:solidFill>
              </a:rPr>
              <a:t>P: Supporting Health and Wellness</a:t>
            </a:r>
          </a:p>
          <a:p>
            <a:r>
              <a:rPr lang="en-US" b="1" dirty="0">
                <a:solidFill>
                  <a:schemeClr val="tx1"/>
                </a:solidFill>
              </a:rPr>
              <a:t>Q: Preventing, Recognizing, and 	Reporting Abuse</a:t>
            </a:r>
          </a:p>
        </p:txBody>
      </p:sp>
      <p:sp>
        <p:nvSpPr>
          <p:cNvPr id="35" name="Rectangle: Rounded Corners 34">
            <a:extLst>
              <a:ext uri="{FF2B5EF4-FFF2-40B4-BE49-F238E27FC236}">
                <a16:creationId xmlns:a16="http://schemas.microsoft.com/office/drawing/2014/main" id="{688551FF-B3DC-44C5-B3E9-49951700047D}"/>
              </a:ext>
            </a:extLst>
          </p:cNvPr>
          <p:cNvSpPr/>
          <p:nvPr/>
        </p:nvSpPr>
        <p:spPr>
          <a:xfrm>
            <a:off x="0" y="4354616"/>
            <a:ext cx="4003964" cy="1928838"/>
          </a:xfrm>
          <a:prstGeom prst="roundRect">
            <a:avLst/>
          </a:prstGeom>
          <a:solidFill>
            <a:srgbClr val="813C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R: Supporting Crisis Prevention, 	Intervention, and Resolution </a:t>
            </a:r>
          </a:p>
          <a:p>
            <a:r>
              <a:rPr lang="en-US" b="1" dirty="0">
                <a:solidFill>
                  <a:schemeClr val="tx1"/>
                </a:solidFill>
              </a:rPr>
              <a:t>S: Supporting Safety </a:t>
            </a:r>
          </a:p>
          <a:p>
            <a:r>
              <a:rPr lang="en-US" b="1" dirty="0">
                <a:solidFill>
                  <a:schemeClr val="tx1"/>
                </a:solidFill>
              </a:rPr>
              <a:t>T: Ensuring Safety During 	Environmental Emergencies</a:t>
            </a:r>
          </a:p>
        </p:txBody>
      </p:sp>
      <p:sp>
        <p:nvSpPr>
          <p:cNvPr id="37" name="Rectangle: Rounded Corners 36">
            <a:extLst>
              <a:ext uri="{FF2B5EF4-FFF2-40B4-BE49-F238E27FC236}">
                <a16:creationId xmlns:a16="http://schemas.microsoft.com/office/drawing/2014/main" id="{DB01BFD0-ABD5-4E15-8FDB-BE439BE44F2E}"/>
              </a:ext>
            </a:extLst>
          </p:cNvPr>
          <p:cNvSpPr/>
          <p:nvPr/>
        </p:nvSpPr>
        <p:spPr>
          <a:xfrm>
            <a:off x="72715" y="2316205"/>
            <a:ext cx="4003964" cy="1799096"/>
          </a:xfrm>
          <a:prstGeom prst="roundRect">
            <a:avLst/>
          </a:prstGeom>
          <a:solidFill>
            <a:srgbClr val="EE35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U: Supporting People to Live in the 	Home of Their Choice </a:t>
            </a:r>
          </a:p>
        </p:txBody>
      </p:sp>
      <p:sp>
        <p:nvSpPr>
          <p:cNvPr id="39" name="Rectangle: Rounded Corners 38">
            <a:extLst>
              <a:ext uri="{FF2B5EF4-FFF2-40B4-BE49-F238E27FC236}">
                <a16:creationId xmlns:a16="http://schemas.microsoft.com/office/drawing/2014/main" id="{922073B7-5BAA-496E-B954-2E529F064332}"/>
              </a:ext>
            </a:extLst>
          </p:cNvPr>
          <p:cNvSpPr/>
          <p:nvPr/>
        </p:nvSpPr>
        <p:spPr>
          <a:xfrm>
            <a:off x="148282" y="113062"/>
            <a:ext cx="4003964" cy="1799096"/>
          </a:xfrm>
          <a:prstGeom prst="roundRect">
            <a:avLst/>
          </a:prstGeom>
          <a:solidFill>
            <a:srgbClr val="F6CA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V: Supporting Community 	Participation </a:t>
            </a:r>
          </a:p>
          <a:p>
            <a:r>
              <a:rPr lang="en-US" b="1" dirty="0">
                <a:solidFill>
                  <a:schemeClr val="tx1"/>
                </a:solidFill>
              </a:rPr>
              <a:t>W: Supporting Employment, 	Educational, and Career Goals</a:t>
            </a:r>
          </a:p>
        </p:txBody>
      </p:sp>
      <p:cxnSp>
        <p:nvCxnSpPr>
          <p:cNvPr id="42" name="Straight Arrow Connector 41">
            <a:extLst>
              <a:ext uri="{FF2B5EF4-FFF2-40B4-BE49-F238E27FC236}">
                <a16:creationId xmlns:a16="http://schemas.microsoft.com/office/drawing/2014/main" id="{CF10CFB1-5E8B-4ABC-842F-84B137DF06FC}"/>
              </a:ext>
            </a:extLst>
          </p:cNvPr>
          <p:cNvCxnSpPr>
            <a:cxnSpLocks/>
          </p:cNvCxnSpPr>
          <p:nvPr/>
        </p:nvCxnSpPr>
        <p:spPr>
          <a:xfrm flipV="1">
            <a:off x="6907764" y="1334250"/>
            <a:ext cx="809423" cy="577908"/>
          </a:xfrm>
          <a:prstGeom prst="straightConnector1">
            <a:avLst/>
          </a:prstGeom>
          <a:ln w="57150">
            <a:solidFill>
              <a:srgbClr val="23A352"/>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F361F978-512C-4349-A0F2-BBA6471975D8}"/>
              </a:ext>
            </a:extLst>
          </p:cNvPr>
          <p:cNvCxnSpPr>
            <a:cxnSpLocks/>
          </p:cNvCxnSpPr>
          <p:nvPr/>
        </p:nvCxnSpPr>
        <p:spPr>
          <a:xfrm>
            <a:off x="7253887" y="2695384"/>
            <a:ext cx="703570" cy="0"/>
          </a:xfrm>
          <a:prstGeom prst="straightConnector1">
            <a:avLst/>
          </a:prstGeom>
          <a:ln w="57150">
            <a:solidFill>
              <a:srgbClr val="3E52A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7D226836-C8D3-4BFB-B81B-65B348E823C6}"/>
              </a:ext>
            </a:extLst>
          </p:cNvPr>
          <p:cNvCxnSpPr>
            <a:cxnSpLocks/>
          </p:cNvCxnSpPr>
          <p:nvPr/>
        </p:nvCxnSpPr>
        <p:spPr>
          <a:xfrm>
            <a:off x="7169464" y="3502077"/>
            <a:ext cx="787993" cy="586558"/>
          </a:xfrm>
          <a:prstGeom prst="straightConnector1">
            <a:avLst/>
          </a:prstGeom>
          <a:ln w="57150">
            <a:solidFill>
              <a:srgbClr val="F26A37"/>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49F0174C-9EDE-4BA8-9559-CA137E41F9A7}"/>
              </a:ext>
            </a:extLst>
          </p:cNvPr>
          <p:cNvCxnSpPr>
            <a:cxnSpLocks/>
          </p:cNvCxnSpPr>
          <p:nvPr/>
        </p:nvCxnSpPr>
        <p:spPr>
          <a:xfrm>
            <a:off x="6009251" y="4187536"/>
            <a:ext cx="0" cy="536864"/>
          </a:xfrm>
          <a:prstGeom prst="straightConnector1">
            <a:avLst/>
          </a:prstGeom>
          <a:ln w="57150">
            <a:solidFill>
              <a:srgbClr val="60BBE9"/>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78AE11E-B7A6-4688-80B1-39A32245CCF3}"/>
              </a:ext>
            </a:extLst>
          </p:cNvPr>
          <p:cNvCxnSpPr>
            <a:cxnSpLocks/>
          </p:cNvCxnSpPr>
          <p:nvPr/>
        </p:nvCxnSpPr>
        <p:spPr>
          <a:xfrm flipH="1">
            <a:off x="4152246" y="3654270"/>
            <a:ext cx="989830" cy="595628"/>
          </a:xfrm>
          <a:prstGeom prst="straightConnector1">
            <a:avLst/>
          </a:prstGeom>
          <a:ln w="57150">
            <a:solidFill>
              <a:srgbClr val="813C94"/>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DAC3D76D-4708-4490-8A7C-AB601ADE2022}"/>
              </a:ext>
            </a:extLst>
          </p:cNvPr>
          <p:cNvCxnSpPr>
            <a:cxnSpLocks/>
          </p:cNvCxnSpPr>
          <p:nvPr/>
        </p:nvCxnSpPr>
        <p:spPr>
          <a:xfrm flipH="1">
            <a:off x="4059538" y="3010075"/>
            <a:ext cx="731292" cy="83970"/>
          </a:xfrm>
          <a:prstGeom prst="straightConnector1">
            <a:avLst/>
          </a:prstGeom>
          <a:ln w="57150">
            <a:solidFill>
              <a:srgbClr val="EE3538"/>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44CAB65E-F169-4E54-91E6-B3BA3B4E1572}"/>
              </a:ext>
            </a:extLst>
          </p:cNvPr>
          <p:cNvCxnSpPr>
            <a:cxnSpLocks/>
          </p:cNvCxnSpPr>
          <p:nvPr/>
        </p:nvCxnSpPr>
        <p:spPr>
          <a:xfrm flipH="1" flipV="1">
            <a:off x="4338379" y="1282220"/>
            <a:ext cx="818566" cy="675863"/>
          </a:xfrm>
          <a:prstGeom prst="straightConnector1">
            <a:avLst/>
          </a:prstGeom>
          <a:ln w="57150">
            <a:solidFill>
              <a:srgbClr val="F6CA3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632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2" presetClass="emph" presetSubtype="0" fill="hold" nodeType="clickEffect">
                                  <p:stCondLst>
                                    <p:cond delay="0"/>
                                  </p:stCondLst>
                                  <p:childTnLst>
                                    <p:animRot by="120000">
                                      <p:cBhvr>
                                        <p:cTn id="34" dur="100" fill="hold">
                                          <p:stCondLst>
                                            <p:cond delay="0"/>
                                          </p:stCondLst>
                                        </p:cTn>
                                        <p:tgtEl>
                                          <p:spTgt spid="11"/>
                                        </p:tgtEl>
                                        <p:attrNameLst>
                                          <p:attrName>r</p:attrName>
                                        </p:attrNameLst>
                                      </p:cBhvr>
                                    </p:animRot>
                                    <p:animRot by="-240000">
                                      <p:cBhvr>
                                        <p:cTn id="35" dur="200" fill="hold">
                                          <p:stCondLst>
                                            <p:cond delay="200"/>
                                          </p:stCondLst>
                                        </p:cTn>
                                        <p:tgtEl>
                                          <p:spTgt spid="11"/>
                                        </p:tgtEl>
                                        <p:attrNameLst>
                                          <p:attrName>r</p:attrName>
                                        </p:attrNameLst>
                                      </p:cBhvr>
                                    </p:animRot>
                                    <p:animRot by="240000">
                                      <p:cBhvr>
                                        <p:cTn id="36" dur="200" fill="hold">
                                          <p:stCondLst>
                                            <p:cond delay="400"/>
                                          </p:stCondLst>
                                        </p:cTn>
                                        <p:tgtEl>
                                          <p:spTgt spid="11"/>
                                        </p:tgtEl>
                                        <p:attrNameLst>
                                          <p:attrName>r</p:attrName>
                                        </p:attrNameLst>
                                      </p:cBhvr>
                                    </p:animRot>
                                    <p:animRot by="-240000">
                                      <p:cBhvr>
                                        <p:cTn id="37" dur="200" fill="hold">
                                          <p:stCondLst>
                                            <p:cond delay="600"/>
                                          </p:stCondLst>
                                        </p:cTn>
                                        <p:tgtEl>
                                          <p:spTgt spid="11"/>
                                        </p:tgtEl>
                                        <p:attrNameLst>
                                          <p:attrName>r</p:attrName>
                                        </p:attrNameLst>
                                      </p:cBhvr>
                                    </p:animRot>
                                    <p:animRot by="120000">
                                      <p:cBhvr>
                                        <p:cTn id="38"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1" grpId="0" animBg="1"/>
      <p:bldP spid="33" grpId="0" animBg="1"/>
      <p:bldP spid="35" grpId="0" animBg="1"/>
      <p:bldP spid="37" grpId="0" animBg="1"/>
      <p:bldP spid="3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D5204A6-A30F-469A-BD73-6AA063B33BF7}"/>
              </a:ext>
            </a:extLst>
          </p:cNvPr>
          <p:cNvSpPr/>
          <p:nvPr/>
        </p:nvSpPr>
        <p:spPr>
          <a:xfrm>
            <a:off x="346362" y="331395"/>
            <a:ext cx="10262755" cy="1446550"/>
          </a:xfrm>
          <a:prstGeom prst="rect">
            <a:avLst/>
          </a:prstGeom>
        </p:spPr>
        <p:txBody>
          <a:bodyPr wrap="square">
            <a:spAutoFit/>
          </a:bodyPr>
          <a:lstStyle/>
          <a:p>
            <a:r>
              <a:rPr lang="en-US" sz="4400" dirty="0">
                <a:solidFill>
                  <a:srgbClr val="23A352"/>
                </a:solidFill>
                <a:latin typeface="Arial Black" panose="020B0A04020102020204" pitchFamily="34" charset="0"/>
              </a:rPr>
              <a:t>Where did the DSP </a:t>
            </a:r>
          </a:p>
          <a:p>
            <a:r>
              <a:rPr lang="en-US" sz="4400" dirty="0">
                <a:solidFill>
                  <a:srgbClr val="23A352"/>
                </a:solidFill>
                <a:latin typeface="Arial Black" panose="020B0A04020102020204" pitchFamily="34" charset="0"/>
              </a:rPr>
              <a:t>Core Competencies come from? </a:t>
            </a:r>
          </a:p>
        </p:txBody>
      </p:sp>
      <p:sp>
        <p:nvSpPr>
          <p:cNvPr id="15" name="TextBox 14">
            <a:extLst>
              <a:ext uri="{FF2B5EF4-FFF2-40B4-BE49-F238E27FC236}">
                <a16:creationId xmlns:a16="http://schemas.microsoft.com/office/drawing/2014/main" id="{D6757E33-4289-42AE-87A2-641C3649A023}"/>
              </a:ext>
            </a:extLst>
          </p:cNvPr>
          <p:cNvSpPr txBox="1"/>
          <p:nvPr/>
        </p:nvSpPr>
        <p:spPr>
          <a:xfrm>
            <a:off x="945572" y="2237725"/>
            <a:ext cx="9237519"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The DSP Core Competencies were built on are based upon the </a:t>
            </a:r>
            <a:r>
              <a:rPr lang="en-US" sz="2800" u="sng" dirty="0">
                <a:latin typeface="Arial" panose="020B0604020202020204" pitchFamily="34" charset="0"/>
                <a:cs typeface="Arial" panose="020B0604020202020204" pitchFamily="34" charset="0"/>
              </a:rPr>
              <a:t>National Alliance for Direct Support Professionals</a:t>
            </a:r>
            <a:r>
              <a:rPr lang="en-US" sz="2800" dirty="0">
                <a:latin typeface="Arial" panose="020B0604020202020204" pitchFamily="34" charset="0"/>
                <a:cs typeface="Arial" panose="020B0604020202020204" pitchFamily="34" charset="0"/>
              </a:rPr>
              <a:t> (NADSP) Code of Ethics for DSPs</a:t>
            </a:r>
          </a:p>
          <a:p>
            <a:pPr marL="285750" indent="-28575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In 2011, OPWDD adopted the NADSP Code of Ethics and from that, created the OPWDD DSP Core Competencies  </a:t>
            </a:r>
          </a:p>
        </p:txBody>
      </p:sp>
    </p:spTree>
    <p:extLst>
      <p:ext uri="{BB962C8B-B14F-4D97-AF65-F5344CB8AC3E}">
        <p14:creationId xmlns:p14="http://schemas.microsoft.com/office/powerpoint/2010/main" val="84675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197170-ECB8-471D-B66C-6468BDABAA12}"/>
              </a:ext>
            </a:extLst>
          </p:cNvPr>
          <p:cNvSpPr>
            <a:spLocks noGrp="1"/>
          </p:cNvSpPr>
          <p:nvPr>
            <p:ph type="body" idx="1"/>
          </p:nvPr>
        </p:nvSpPr>
        <p:spPr>
          <a:xfrm>
            <a:off x="789108" y="1464941"/>
            <a:ext cx="9280694" cy="4829926"/>
          </a:xfrm>
        </p:spPr>
        <p:txBody>
          <a:bodyPr>
            <a:normAutofit lnSpcReduction="10000"/>
          </a:bodyPr>
          <a:lstStyle/>
          <a:p>
            <a:pPr marL="50800" indent="0" fontAlgn="base">
              <a:buNone/>
            </a:pPr>
            <a:r>
              <a:rPr lang="en-US" sz="1800" b="1" u="sng" dirty="0"/>
              <a:t>NADSP’s Vision:</a:t>
            </a:r>
          </a:p>
          <a:p>
            <a:pPr marL="50800" indent="0" fontAlgn="base">
              <a:buNone/>
            </a:pPr>
            <a:r>
              <a:rPr lang="en-US" sz="1800" b="1" dirty="0"/>
              <a:t>A world with a highly qualified and professional direct support workforce that partners with, supports and empowers people with disabilities to lead a life of their choosing.</a:t>
            </a:r>
          </a:p>
          <a:p>
            <a:pPr marL="50800" indent="0" fontAlgn="base">
              <a:buNone/>
            </a:pPr>
            <a:endParaRPr lang="en-US" sz="1800" b="1" dirty="0"/>
          </a:p>
          <a:p>
            <a:pPr marL="50800" indent="0" fontAlgn="base">
              <a:buNone/>
            </a:pPr>
            <a:endParaRPr lang="en-US" sz="1800" b="1" u="sng" dirty="0"/>
          </a:p>
          <a:p>
            <a:pPr marL="50800" indent="0" fontAlgn="base">
              <a:buNone/>
            </a:pPr>
            <a:r>
              <a:rPr lang="en-US" sz="1800" b="1" u="sng" dirty="0"/>
              <a:t>NADSP’s Mission</a:t>
            </a:r>
          </a:p>
          <a:p>
            <a:pPr marL="50800" indent="0" fontAlgn="base">
              <a:buNone/>
            </a:pPr>
            <a:r>
              <a:rPr lang="en-US" sz="1800" b="1" dirty="0"/>
              <a:t>To elevate the status of direct support professionals by improving practice standards, promoting system reform, and advancing their knowledge, skills and values.</a:t>
            </a:r>
          </a:p>
          <a:p>
            <a:pPr marL="50800" indent="0" fontAlgn="base">
              <a:buNone/>
            </a:pPr>
            <a:endParaRPr lang="en-US" sz="1800" b="1" dirty="0"/>
          </a:p>
          <a:p>
            <a:pPr marL="50800" indent="0" fontAlgn="base">
              <a:buNone/>
            </a:pPr>
            <a:endParaRPr lang="en-US" sz="1800" b="1" dirty="0"/>
          </a:p>
          <a:p>
            <a:pPr marL="50800" indent="0" fontAlgn="base">
              <a:buNone/>
            </a:pPr>
            <a:r>
              <a:rPr lang="en-US" sz="1800" b="1" u="sng" dirty="0"/>
              <a:t>NADSP’s Values:</a:t>
            </a:r>
          </a:p>
          <a:p>
            <a:pPr marL="50800" indent="0" fontAlgn="base">
              <a:buNone/>
            </a:pPr>
            <a:r>
              <a:rPr lang="en-US" sz="1800" b="1" dirty="0"/>
              <a:t>NADSP values the full participation of people with disabilities in all aspects of community life through the provision of person-centered supports. </a:t>
            </a:r>
            <a:endParaRPr lang="en-US" dirty="0"/>
          </a:p>
        </p:txBody>
      </p:sp>
      <p:sp>
        <p:nvSpPr>
          <p:cNvPr id="28" name="Rectangle: Rounded Corners 27">
            <a:extLst>
              <a:ext uri="{FF2B5EF4-FFF2-40B4-BE49-F238E27FC236}">
                <a16:creationId xmlns:a16="http://schemas.microsoft.com/office/drawing/2014/main" id="{B39982BF-5DD8-4EA3-A0D0-37D2BD5F219C}"/>
              </a:ext>
            </a:extLst>
          </p:cNvPr>
          <p:cNvSpPr/>
          <p:nvPr/>
        </p:nvSpPr>
        <p:spPr>
          <a:xfrm>
            <a:off x="558736" y="1560905"/>
            <a:ext cx="9511066" cy="13716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C815209C-3DFB-4B5E-A92F-E23CA4B475C5}"/>
              </a:ext>
            </a:extLst>
          </p:cNvPr>
          <p:cNvSpPr/>
          <p:nvPr/>
        </p:nvSpPr>
        <p:spPr>
          <a:xfrm>
            <a:off x="563213" y="3221743"/>
            <a:ext cx="9511066" cy="13716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06D36698-A9AC-4EEF-8650-B5551A8BBF82}"/>
              </a:ext>
            </a:extLst>
          </p:cNvPr>
          <p:cNvSpPr/>
          <p:nvPr/>
        </p:nvSpPr>
        <p:spPr>
          <a:xfrm>
            <a:off x="558736" y="4827785"/>
            <a:ext cx="9511066" cy="13716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screenshot of a cell phone&#10;&#10;Description automatically generated">
            <a:extLst>
              <a:ext uri="{FF2B5EF4-FFF2-40B4-BE49-F238E27FC236}">
                <a16:creationId xmlns:a16="http://schemas.microsoft.com/office/drawing/2014/main" id="{AF5F1969-D1EB-485D-BF91-8C3C2F89795C}"/>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18596" t="3041" r="25019" b="42420"/>
          <a:stretch/>
        </p:blipFill>
        <p:spPr>
          <a:xfrm>
            <a:off x="3518991" y="1831565"/>
            <a:ext cx="5628448" cy="3642654"/>
          </a:xfrm>
          <a:prstGeom prst="rect">
            <a:avLst/>
          </a:prstGeom>
        </p:spPr>
      </p:pic>
      <p:sp>
        <p:nvSpPr>
          <p:cNvPr id="13" name="Title 12">
            <a:extLst>
              <a:ext uri="{FF2B5EF4-FFF2-40B4-BE49-F238E27FC236}">
                <a16:creationId xmlns:a16="http://schemas.microsoft.com/office/drawing/2014/main" id="{296A7CBF-2975-4EAE-BE85-18133AA0B4E6}"/>
              </a:ext>
            </a:extLst>
          </p:cNvPr>
          <p:cNvSpPr txBox="1">
            <a:spLocks noGrp="1"/>
          </p:cNvSpPr>
          <p:nvPr>
            <p:ph type="title"/>
          </p:nvPr>
        </p:nvSpPr>
        <p:spPr>
          <a:xfrm>
            <a:off x="298174" y="221884"/>
            <a:ext cx="11085789" cy="1181832"/>
          </a:xfrm>
          <a:prstGeom prst="rect">
            <a:avLst/>
          </a:prstGeom>
          <a:noFill/>
        </p:spPr>
        <p:txBody>
          <a:bodyPr wrap="square" rtlCol="0">
            <a:spAutoFit/>
          </a:bodyPr>
          <a:lstStyle/>
          <a:p>
            <a:r>
              <a:rPr lang="en-US" sz="3600" dirty="0">
                <a:solidFill>
                  <a:srgbClr val="00B050"/>
                </a:solidFill>
                <a:latin typeface="Arial Black" panose="020B0A04020102020204" pitchFamily="34" charset="0"/>
              </a:rPr>
              <a:t>National Alliance for Direct Support </a:t>
            </a:r>
          </a:p>
          <a:p>
            <a:r>
              <a:rPr lang="en-US" sz="3600" dirty="0">
                <a:solidFill>
                  <a:srgbClr val="00B050"/>
                </a:solidFill>
                <a:latin typeface="Arial Black" panose="020B0A04020102020204" pitchFamily="34" charset="0"/>
              </a:rPr>
              <a:t>Professionals (NADSP) Code of Ethics</a:t>
            </a:r>
          </a:p>
        </p:txBody>
      </p:sp>
    </p:spTree>
    <p:extLst>
      <p:ext uri="{BB962C8B-B14F-4D97-AF65-F5344CB8AC3E}">
        <p14:creationId xmlns:p14="http://schemas.microsoft.com/office/powerpoint/2010/main" val="88868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heel(1)">
                                      <p:cBhvr>
                                        <p:cTn id="7" dur="2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heel(1)">
                                      <p:cBhvr>
                                        <p:cTn id="12" dur="20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heel(1)">
                                      <p:cBhvr>
                                        <p:cTn id="17"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1" grpId="0" animBg="1"/>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3C9CBF37-6284-4F93-8896-256C3D220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5991" y="215247"/>
            <a:ext cx="5670459" cy="5950986"/>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F87024B7-DB5F-4B16-84C0-E74E061DCF7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8596" t="3041" r="25019" b="42420"/>
          <a:stretch/>
        </p:blipFill>
        <p:spPr>
          <a:xfrm>
            <a:off x="3253844" y="-25361"/>
            <a:ext cx="3215046" cy="2080734"/>
          </a:xfrm>
          <a:prstGeom prst="rect">
            <a:avLst/>
          </a:prstGeom>
        </p:spPr>
      </p:pic>
      <p:sp>
        <p:nvSpPr>
          <p:cNvPr id="2" name="Title 1">
            <a:extLst>
              <a:ext uri="{FF2B5EF4-FFF2-40B4-BE49-F238E27FC236}">
                <a16:creationId xmlns:a16="http://schemas.microsoft.com/office/drawing/2014/main" id="{8818B035-02BF-48A6-A475-E308660C2C70}"/>
              </a:ext>
            </a:extLst>
          </p:cNvPr>
          <p:cNvSpPr>
            <a:spLocks noGrp="1"/>
          </p:cNvSpPr>
          <p:nvPr>
            <p:ph type="title"/>
          </p:nvPr>
        </p:nvSpPr>
        <p:spPr>
          <a:xfrm>
            <a:off x="236706" y="1015006"/>
            <a:ext cx="10754798" cy="822043"/>
          </a:xfrm>
        </p:spPr>
        <p:txBody>
          <a:bodyPr/>
          <a:lstStyle/>
          <a:p>
            <a:r>
              <a:rPr lang="en-US" sz="4000" b="1" i="0" u="none" strike="noStrike" dirty="0">
                <a:effectLst/>
              </a:rPr>
              <a:t>How NADSP</a:t>
            </a:r>
            <a:br>
              <a:rPr lang="en-US" sz="4000" b="1" i="0" u="none" strike="noStrike" dirty="0">
                <a:effectLst/>
              </a:rPr>
            </a:br>
            <a:r>
              <a:rPr lang="en-US" sz="4000" b="1" i="0" u="none" strike="noStrike" dirty="0">
                <a:effectLst/>
              </a:rPr>
              <a:t>Defines </a:t>
            </a:r>
            <a:br>
              <a:rPr lang="en-US" sz="4000" b="1" i="0" u="none" strike="noStrike" dirty="0">
                <a:effectLst/>
              </a:rPr>
            </a:br>
            <a:r>
              <a:rPr lang="en-US" sz="4000" b="1" i="0" u="none" strike="noStrike" dirty="0">
                <a:effectLst/>
              </a:rPr>
              <a:t>Quality </a:t>
            </a:r>
            <a:br>
              <a:rPr lang="en-US" b="1" i="0" u="none" strike="noStrike" dirty="0">
                <a:solidFill>
                  <a:srgbClr val="333333"/>
                </a:solidFill>
                <a:effectLst/>
                <a:latin typeface="Roboto"/>
              </a:rPr>
            </a:br>
            <a:endParaRPr lang="en-US" dirty="0"/>
          </a:p>
        </p:txBody>
      </p:sp>
      <p:sp>
        <p:nvSpPr>
          <p:cNvPr id="27" name="Rectangle 26">
            <a:extLst>
              <a:ext uri="{FF2B5EF4-FFF2-40B4-BE49-F238E27FC236}">
                <a16:creationId xmlns:a16="http://schemas.microsoft.com/office/drawing/2014/main" id="{219CE1D3-94E2-4420-A337-E12B8DAB8E65}"/>
              </a:ext>
            </a:extLst>
          </p:cNvPr>
          <p:cNvSpPr/>
          <p:nvPr/>
        </p:nvSpPr>
        <p:spPr>
          <a:xfrm>
            <a:off x="236706" y="2291649"/>
            <a:ext cx="4491128" cy="3170099"/>
          </a:xfrm>
          <a:prstGeom prst="rect">
            <a:avLst/>
          </a:prstGeom>
          <a:solidFill>
            <a:schemeClr val="bg1"/>
          </a:solidFill>
        </p:spPr>
        <p:txBody>
          <a:bodyPr wrap="square">
            <a:spAutoFit/>
          </a:bodyPr>
          <a:lstStyle/>
          <a:p>
            <a:r>
              <a:rPr lang="en-US" sz="2000" b="1" u="sng" dirty="0">
                <a:latin typeface="Roboto"/>
              </a:rPr>
              <a:t>Values, Skills and Knowledge</a:t>
            </a:r>
          </a:p>
          <a:p>
            <a:endParaRPr lang="en-US" sz="2000" b="1" u="sng" dirty="0">
              <a:latin typeface="Roboto"/>
            </a:endParaRPr>
          </a:p>
          <a:p>
            <a:r>
              <a:rPr lang="en-US" sz="2000" b="1" dirty="0">
                <a:latin typeface="Roboto"/>
              </a:rPr>
              <a:t>“</a:t>
            </a:r>
            <a:r>
              <a:rPr lang="en-US" sz="2000" dirty="0">
                <a:latin typeface="Roboto"/>
              </a:rPr>
              <a:t>The knowledge and skills of community support practice must be joined with the ethical principles to create the environment needed to fully support people in making life choices”. </a:t>
            </a:r>
          </a:p>
          <a:p>
            <a:endParaRPr lang="en-US" sz="2000" dirty="0">
              <a:latin typeface="Roboto"/>
            </a:endParaRPr>
          </a:p>
          <a:p>
            <a:r>
              <a:rPr lang="en-US" sz="2000" b="1" dirty="0">
                <a:latin typeface="Roboto"/>
              </a:rPr>
              <a:t>NADSP, 2020</a:t>
            </a:r>
            <a:endParaRPr lang="en-US" sz="2000" b="1" dirty="0"/>
          </a:p>
        </p:txBody>
      </p:sp>
      <p:cxnSp>
        <p:nvCxnSpPr>
          <p:cNvPr id="16" name="Straight Arrow Connector 15">
            <a:extLst>
              <a:ext uri="{FF2B5EF4-FFF2-40B4-BE49-F238E27FC236}">
                <a16:creationId xmlns:a16="http://schemas.microsoft.com/office/drawing/2014/main" id="{2259C46D-02BB-419C-A341-4AAAB1442757}"/>
              </a:ext>
            </a:extLst>
          </p:cNvPr>
          <p:cNvCxnSpPr>
            <a:cxnSpLocks/>
          </p:cNvCxnSpPr>
          <p:nvPr/>
        </p:nvCxnSpPr>
        <p:spPr>
          <a:xfrm flipV="1">
            <a:off x="2236368" y="3429002"/>
            <a:ext cx="5402923" cy="2104712"/>
          </a:xfrm>
          <a:prstGeom prst="straightConnector1">
            <a:avLst/>
          </a:prstGeom>
          <a:ln w="76200">
            <a:solidFill>
              <a:srgbClr val="E46531"/>
            </a:solidFill>
            <a:tailEnd type="triangle"/>
          </a:ln>
          <a:effectLst>
            <a:reflection blurRad="6350" stA="50000" endA="300" endPos="55000" dir="5400000" sy="-100000" algn="bl" rotWithShape="0"/>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703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7">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7">
                                            <p:txEl>
                                              <p:pRg st="2" end="2"/>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7">
                                            <p:txEl>
                                              <p:pRg st="4" end="4"/>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Shape 224"/>
          <p:cNvSpPr txBox="1">
            <a:spLocks noGrp="1"/>
          </p:cNvSpPr>
          <p:nvPr>
            <p:ph type="title"/>
          </p:nvPr>
        </p:nvSpPr>
        <p:spPr>
          <a:xfrm>
            <a:off x="609600" y="506334"/>
            <a:ext cx="10972800" cy="484000"/>
          </a:xfrm>
          <a:prstGeom prst="rect">
            <a:avLst/>
          </a:prstGeom>
          <a:noFill/>
          <a:ln>
            <a:noFill/>
          </a:ln>
        </p:spPr>
        <p:txBody>
          <a:bodyPr wrap="square" lIns="121900" tIns="60933" rIns="121900" bIns="60933" anchor="ctr" anchorCtr="0">
            <a:noAutofit/>
          </a:bodyPr>
          <a:lstStyle/>
          <a:p>
            <a:pPr>
              <a:lnSpc>
                <a:spcPct val="100000"/>
              </a:lnSpc>
              <a:spcBef>
                <a:spcPts val="0"/>
              </a:spcBef>
              <a:buClr>
                <a:srgbClr val="F8971C"/>
              </a:buClr>
              <a:buSzPct val="25000"/>
            </a:pPr>
            <a:r>
              <a:rPr lang="en" b="1" dirty="0">
                <a:latin typeface="Arial"/>
                <a:ea typeface="Arial"/>
                <a:cs typeface="Arial"/>
                <a:sym typeface="Arial"/>
              </a:rPr>
              <a:t>Code of Ethics for</a:t>
            </a:r>
            <a:br>
              <a:rPr lang="en" b="1" dirty="0">
                <a:latin typeface="Arial"/>
                <a:ea typeface="Arial"/>
                <a:cs typeface="Arial"/>
                <a:sym typeface="Arial"/>
              </a:rPr>
            </a:br>
            <a:r>
              <a:rPr lang="en" b="1" dirty="0">
                <a:latin typeface="Arial"/>
                <a:ea typeface="Arial"/>
                <a:cs typeface="Arial"/>
                <a:sym typeface="Arial"/>
              </a:rPr>
              <a:t>Direct Support Professionals</a:t>
            </a:r>
          </a:p>
        </p:txBody>
      </p:sp>
      <p:sp>
        <p:nvSpPr>
          <p:cNvPr id="225" name="Shape 225"/>
          <p:cNvSpPr txBox="1">
            <a:spLocks noGrp="1"/>
          </p:cNvSpPr>
          <p:nvPr>
            <p:ph type="body" idx="1"/>
          </p:nvPr>
        </p:nvSpPr>
        <p:spPr>
          <a:xfrm>
            <a:off x="609600" y="1775467"/>
            <a:ext cx="10972800" cy="4168000"/>
          </a:xfrm>
          <a:prstGeom prst="rect">
            <a:avLst/>
          </a:prstGeom>
          <a:noFill/>
          <a:ln>
            <a:noFill/>
          </a:ln>
        </p:spPr>
        <p:txBody>
          <a:bodyPr wrap="square" lIns="121900" tIns="60933" rIns="121900" bIns="60933" anchor="t" anchorCtr="0">
            <a:noAutofit/>
          </a:bodyPr>
          <a:lstStyle/>
          <a:p>
            <a:pPr marL="457189" indent="-440256">
              <a:lnSpc>
                <a:spcPct val="80000"/>
              </a:lnSpc>
              <a:spcBef>
                <a:spcPts val="0"/>
              </a:spcBef>
              <a:buClr>
                <a:srgbClr val="1C4587"/>
              </a:buClr>
              <a:buSzPct val="100000"/>
              <a:buFont typeface="Arial"/>
              <a:buChar char="•"/>
            </a:pPr>
            <a:r>
              <a:rPr lang="en" sz="2933">
                <a:solidFill>
                  <a:srgbClr val="1C4587"/>
                </a:solidFill>
                <a:latin typeface="Arial"/>
                <a:ea typeface="Arial"/>
                <a:cs typeface="Arial"/>
                <a:sym typeface="Arial"/>
              </a:rPr>
              <a:t>While supporting people as they direct the course of his or her own life, DSP’s will face ethical decisions. They may feel conflicted when the person has set goals for themselves then make choices and decisions that are not in line with those goals.</a:t>
            </a:r>
          </a:p>
          <a:p>
            <a:pPr marL="0" indent="0">
              <a:lnSpc>
                <a:spcPct val="80000"/>
              </a:lnSpc>
              <a:spcBef>
                <a:spcPts val="533"/>
              </a:spcBef>
              <a:buClr>
                <a:srgbClr val="404040"/>
              </a:buClr>
              <a:buSzPct val="25000"/>
              <a:buNone/>
            </a:pPr>
            <a:endParaRPr sz="2933">
              <a:solidFill>
                <a:srgbClr val="1C4587"/>
              </a:solidFill>
              <a:latin typeface="Arial"/>
              <a:ea typeface="Arial"/>
              <a:cs typeface="Arial"/>
              <a:sym typeface="Arial"/>
            </a:endParaRPr>
          </a:p>
          <a:p>
            <a:pPr marL="457189" indent="-440256">
              <a:lnSpc>
                <a:spcPct val="80000"/>
              </a:lnSpc>
              <a:spcBef>
                <a:spcPts val="533"/>
              </a:spcBef>
              <a:buClr>
                <a:srgbClr val="000000"/>
              </a:buClr>
              <a:buSzPct val="100000"/>
              <a:buFont typeface="Arial"/>
              <a:buChar char="•"/>
            </a:pPr>
            <a:r>
              <a:rPr lang="en" sz="2933">
                <a:solidFill>
                  <a:srgbClr val="1C4587"/>
                </a:solidFill>
                <a:latin typeface="Arial"/>
                <a:ea typeface="Arial"/>
                <a:cs typeface="Arial"/>
                <a:sym typeface="Arial"/>
              </a:rPr>
              <a:t>The National Alliance for Direct Support Professionals (NADSP) </a:t>
            </a:r>
            <a:r>
              <a:rPr lang="en" sz="2933" b="1">
                <a:solidFill>
                  <a:srgbClr val="1C4587"/>
                </a:solidFill>
                <a:latin typeface="Arial"/>
                <a:ea typeface="Arial"/>
                <a:cs typeface="Arial"/>
                <a:sym typeface="Arial"/>
              </a:rPr>
              <a:t>Code of Ethics</a:t>
            </a:r>
            <a:r>
              <a:rPr lang="en" sz="2933">
                <a:solidFill>
                  <a:srgbClr val="1C4587"/>
                </a:solidFill>
                <a:latin typeface="Arial"/>
                <a:ea typeface="Arial"/>
                <a:cs typeface="Arial"/>
                <a:sym typeface="Arial"/>
              </a:rPr>
              <a:t> outlines standards of conduct and professionalism that guide DSP’s ever</a:t>
            </a:r>
            <a:r>
              <a:rPr lang="en" sz="2933">
                <a:solidFill>
                  <a:srgbClr val="4D4D4D"/>
                </a:solidFill>
                <a:latin typeface="Arial"/>
                <a:ea typeface="Arial"/>
                <a:cs typeface="Arial"/>
                <a:sym typeface="Arial"/>
              </a:rPr>
              <a:t>y</a:t>
            </a:r>
            <a:r>
              <a:rPr lang="en" sz="2933">
                <a:solidFill>
                  <a:srgbClr val="1C4587"/>
                </a:solidFill>
                <a:latin typeface="Arial"/>
                <a:ea typeface="Arial"/>
                <a:cs typeface="Arial"/>
                <a:sym typeface="Arial"/>
              </a:rPr>
              <a:t>day work.</a:t>
            </a:r>
          </a:p>
        </p:txBody>
      </p:sp>
      <p:pic>
        <p:nvPicPr>
          <p:cNvPr id="226" name="Shape 226"/>
          <p:cNvPicPr preferRelativeResize="0"/>
          <p:nvPr/>
        </p:nvPicPr>
        <p:blipFill rotWithShape="1">
          <a:blip r:embed="rId3">
            <a:alphaModFix/>
          </a:blip>
          <a:srcRect/>
          <a:stretch/>
        </p:blipFill>
        <p:spPr>
          <a:xfrm>
            <a:off x="140000" y="5928600"/>
            <a:ext cx="3035200" cy="800000"/>
          </a:xfrm>
          <a:prstGeom prst="rect">
            <a:avLst/>
          </a:prstGeom>
          <a:noFill/>
          <a:ln>
            <a:noFill/>
          </a:ln>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8EBA1A-9865-4399-BAC9-21792D3B9D44}"/>
              </a:ext>
            </a:extLst>
          </p:cNvPr>
          <p:cNvSpPr/>
          <p:nvPr/>
        </p:nvSpPr>
        <p:spPr>
          <a:xfrm>
            <a:off x="10952018" y="0"/>
            <a:ext cx="1160320" cy="1558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463779E-E91F-4BEC-B154-9BC5FFF173A4}"/>
              </a:ext>
            </a:extLst>
          </p:cNvPr>
          <p:cNvSpPr/>
          <p:nvPr/>
        </p:nvSpPr>
        <p:spPr>
          <a:xfrm>
            <a:off x="193320" y="209220"/>
            <a:ext cx="11052385" cy="707886"/>
          </a:xfrm>
          <a:prstGeom prst="rect">
            <a:avLst/>
          </a:prstGeom>
        </p:spPr>
        <p:txBody>
          <a:bodyPr wrap="none">
            <a:spAutoFit/>
          </a:bodyPr>
          <a:lstStyle/>
          <a:p>
            <a:r>
              <a:rPr lang="en-US" sz="4000" b="1" dirty="0">
                <a:solidFill>
                  <a:srgbClr val="23A352"/>
                </a:solidFill>
                <a:latin typeface="Arial Black" panose="020B0A04020102020204" pitchFamily="34" charset="0"/>
              </a:rPr>
              <a:t>The Nine Tenets of the Code of Ethics </a:t>
            </a:r>
            <a:endParaRPr lang="en-US" sz="4000" dirty="0">
              <a:solidFill>
                <a:srgbClr val="23A352"/>
              </a:solidFill>
              <a:latin typeface="Arial Black" panose="020B0A04020102020204" pitchFamily="34" charset="0"/>
            </a:endParaRPr>
          </a:p>
        </p:txBody>
      </p:sp>
      <p:pic>
        <p:nvPicPr>
          <p:cNvPr id="20" name="Picture 19">
            <a:extLst>
              <a:ext uri="{FF2B5EF4-FFF2-40B4-BE49-F238E27FC236}">
                <a16:creationId xmlns:a16="http://schemas.microsoft.com/office/drawing/2014/main" id="{A99CAE65-1782-4DA6-ADF7-F0C28CECF753}"/>
              </a:ext>
            </a:extLst>
          </p:cNvPr>
          <p:cNvPicPr>
            <a:picLocks noChangeAspect="1"/>
          </p:cNvPicPr>
          <p:nvPr/>
        </p:nvPicPr>
        <p:blipFill>
          <a:blip r:embed="rId3"/>
          <a:stretch>
            <a:fillRect/>
          </a:stretch>
        </p:blipFill>
        <p:spPr>
          <a:xfrm>
            <a:off x="595061" y="1371711"/>
            <a:ext cx="10248900" cy="962025"/>
          </a:xfrm>
          <a:prstGeom prst="rect">
            <a:avLst/>
          </a:prstGeom>
        </p:spPr>
      </p:pic>
      <p:pic>
        <p:nvPicPr>
          <p:cNvPr id="22" name="Picture 21">
            <a:extLst>
              <a:ext uri="{FF2B5EF4-FFF2-40B4-BE49-F238E27FC236}">
                <a16:creationId xmlns:a16="http://schemas.microsoft.com/office/drawing/2014/main" id="{976F49F6-4C78-4569-B6D0-6CBD3FB9A999}"/>
              </a:ext>
            </a:extLst>
          </p:cNvPr>
          <p:cNvPicPr>
            <a:picLocks noChangeAspect="1"/>
          </p:cNvPicPr>
          <p:nvPr/>
        </p:nvPicPr>
        <p:blipFill>
          <a:blip r:embed="rId4"/>
          <a:stretch>
            <a:fillRect/>
          </a:stretch>
        </p:blipFill>
        <p:spPr>
          <a:xfrm>
            <a:off x="561724" y="2522829"/>
            <a:ext cx="10601325" cy="1171575"/>
          </a:xfrm>
          <a:prstGeom prst="rect">
            <a:avLst/>
          </a:prstGeom>
        </p:spPr>
      </p:pic>
      <p:pic>
        <p:nvPicPr>
          <p:cNvPr id="24" name="Picture 23">
            <a:extLst>
              <a:ext uri="{FF2B5EF4-FFF2-40B4-BE49-F238E27FC236}">
                <a16:creationId xmlns:a16="http://schemas.microsoft.com/office/drawing/2014/main" id="{8E626A94-E39E-4741-BFCB-28EC05B8CDF3}"/>
              </a:ext>
            </a:extLst>
          </p:cNvPr>
          <p:cNvPicPr>
            <a:picLocks noChangeAspect="1"/>
          </p:cNvPicPr>
          <p:nvPr/>
        </p:nvPicPr>
        <p:blipFill>
          <a:blip r:embed="rId5"/>
          <a:stretch>
            <a:fillRect/>
          </a:stretch>
        </p:blipFill>
        <p:spPr>
          <a:xfrm>
            <a:off x="533149" y="3968035"/>
            <a:ext cx="10629900" cy="1143000"/>
          </a:xfrm>
          <a:prstGeom prst="rect">
            <a:avLst/>
          </a:prstGeom>
        </p:spPr>
      </p:pic>
      <p:pic>
        <p:nvPicPr>
          <p:cNvPr id="26" name="Picture 25">
            <a:extLst>
              <a:ext uri="{FF2B5EF4-FFF2-40B4-BE49-F238E27FC236}">
                <a16:creationId xmlns:a16="http://schemas.microsoft.com/office/drawing/2014/main" id="{79E3DCCA-1F68-4F31-B6A2-34E56DC166DA}"/>
              </a:ext>
            </a:extLst>
          </p:cNvPr>
          <p:cNvPicPr>
            <a:picLocks noChangeAspect="1"/>
          </p:cNvPicPr>
          <p:nvPr/>
        </p:nvPicPr>
        <p:blipFill>
          <a:blip r:embed="rId6"/>
          <a:stretch>
            <a:fillRect/>
          </a:stretch>
        </p:blipFill>
        <p:spPr>
          <a:xfrm>
            <a:off x="533149" y="5300128"/>
            <a:ext cx="10372725" cy="904875"/>
          </a:xfrm>
          <a:prstGeom prst="rect">
            <a:avLst/>
          </a:prstGeom>
        </p:spPr>
      </p:pic>
      <p:pic>
        <p:nvPicPr>
          <p:cNvPr id="35" name="Picture 34" descr="A screenshot of a cell phone&#10;&#10;Description automatically generated">
            <a:extLst>
              <a:ext uri="{FF2B5EF4-FFF2-40B4-BE49-F238E27FC236}">
                <a16:creationId xmlns:a16="http://schemas.microsoft.com/office/drawing/2014/main" id="{0C4B5DDB-1F6C-4145-9904-6E6056508581}"/>
              </a:ext>
            </a:extLst>
          </p:cNvPr>
          <p:cNvPicPr>
            <a:picLocks noChangeAspect="1"/>
          </p:cNvPicPr>
          <p:nvPr/>
        </p:nvPicPr>
        <p:blipFill rotWithShape="1">
          <a:blip r:embed="rId7">
            <a:alphaModFix amt="35000"/>
            <a:extLst>
              <a:ext uri="{28A0092B-C50C-407E-A947-70E740481C1C}">
                <a14:useLocalDpi xmlns:a14="http://schemas.microsoft.com/office/drawing/2010/main" val="0"/>
              </a:ext>
            </a:extLst>
          </a:blip>
          <a:srcRect l="18596" t="3041" r="25019" b="42420"/>
          <a:stretch/>
        </p:blipFill>
        <p:spPr>
          <a:xfrm>
            <a:off x="9755970" y="75185"/>
            <a:ext cx="2175982" cy="1408266"/>
          </a:xfrm>
          <a:prstGeom prst="rect">
            <a:avLst/>
          </a:prstGeom>
        </p:spPr>
      </p:pic>
    </p:spTree>
    <p:extLst>
      <p:ext uri="{BB962C8B-B14F-4D97-AF65-F5344CB8AC3E}">
        <p14:creationId xmlns:p14="http://schemas.microsoft.com/office/powerpoint/2010/main" val="2781682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08120">
            <a:off x="549531" y="5248901"/>
            <a:ext cx="1139551" cy="1139551"/>
          </a:xfrm>
          <a:prstGeom prst="rect">
            <a:avLst/>
          </a:prstGeom>
        </p:spPr>
      </p:pic>
      <p:grpSp>
        <p:nvGrpSpPr>
          <p:cNvPr id="5" name="Group 5"/>
          <p:cNvGrpSpPr>
            <a:grpSpLocks noChangeAspect="1"/>
          </p:cNvGrpSpPr>
          <p:nvPr/>
        </p:nvGrpSpPr>
        <p:grpSpPr>
          <a:xfrm rot="-10800000">
            <a:off x="1714340" y="3272460"/>
            <a:ext cx="1900838" cy="1900838"/>
            <a:chOff x="0" y="0"/>
            <a:chExt cx="14400530" cy="14400530"/>
          </a:xfrm>
          <a:solidFill>
            <a:srgbClr val="00B050"/>
          </a:solidFill>
        </p:grpSpPr>
        <p:sp>
          <p:nvSpPr>
            <p:cNvPr id="6" name="Freeform 6"/>
            <p:cNvSpPr/>
            <p:nvPr/>
          </p:nvSpPr>
          <p:spPr>
            <a:xfrm>
              <a:off x="0" y="0"/>
              <a:ext cx="14400530" cy="14399261"/>
            </a:xfrm>
            <a:custGeom>
              <a:avLst/>
              <a:gdLst/>
              <a:ahLst/>
              <a:cxnLst/>
              <a:rect l="l" t="t" r="r" b="b"/>
              <a:pathLst>
                <a:path w="14400530" h="14399261">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grpFill/>
          </p:spPr>
        </p:sp>
      </p:grpSp>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14340" y="4656915"/>
            <a:ext cx="516384" cy="516384"/>
          </a:xfrm>
          <a:prstGeom prst="rect">
            <a:avLst/>
          </a:prstGeom>
        </p:spPr>
      </p:pic>
      <p:sp>
        <p:nvSpPr>
          <p:cNvPr id="8" name="TextBox 8"/>
          <p:cNvSpPr txBox="1"/>
          <p:nvPr/>
        </p:nvSpPr>
        <p:spPr>
          <a:xfrm>
            <a:off x="685801" y="349972"/>
            <a:ext cx="5972106" cy="833370"/>
          </a:xfrm>
          <a:prstGeom prst="rect">
            <a:avLst/>
          </a:prstGeom>
        </p:spPr>
        <p:txBody>
          <a:bodyPr wrap="square" lIns="0" tIns="0" rIns="0" bIns="0" rtlCol="0" anchor="t">
            <a:spAutoFit/>
          </a:bodyPr>
          <a:lstStyle/>
          <a:p>
            <a:pPr>
              <a:lnSpc>
                <a:spcPts val="7383"/>
              </a:lnSpc>
              <a:spcBef>
                <a:spcPct val="0"/>
              </a:spcBef>
            </a:pPr>
            <a:r>
              <a:rPr lang="en-US" sz="3600" dirty="0">
                <a:solidFill>
                  <a:srgbClr val="00B050"/>
                </a:solidFill>
                <a:latin typeface="Arial Black" panose="020B0A04020102020204" pitchFamily="34" charset="0"/>
              </a:rPr>
              <a:t>About Us</a:t>
            </a:r>
          </a:p>
        </p:txBody>
      </p:sp>
      <p:sp>
        <p:nvSpPr>
          <p:cNvPr id="10" name="TextBox 10"/>
          <p:cNvSpPr txBox="1"/>
          <p:nvPr/>
        </p:nvSpPr>
        <p:spPr>
          <a:xfrm>
            <a:off x="1001567" y="1858527"/>
            <a:ext cx="10504633" cy="1202509"/>
          </a:xfrm>
          <a:prstGeom prst="rect">
            <a:avLst/>
          </a:prstGeom>
        </p:spPr>
        <p:txBody>
          <a:bodyPr lIns="0" tIns="0" rIns="0" bIns="0" rtlCol="0" anchor="t">
            <a:spAutoFit/>
          </a:bodyPr>
          <a:lstStyle/>
          <a:p>
            <a:pPr>
              <a:lnSpc>
                <a:spcPts val="1866"/>
              </a:lnSpc>
            </a:pPr>
            <a:r>
              <a:rPr lang="en-US" sz="1333" dirty="0">
                <a:solidFill>
                  <a:srgbClr val="000000"/>
                </a:solidFill>
                <a:latin typeface="Poppins Bold"/>
              </a:rPr>
              <a:t>Established in 2013, Regional Centers for Workforce Transformation (RCWT) is a nonprofit organization focused on developing the Direct Support Professional workforce through skill-building, empathy, and empowering ethical and informed decision-making. </a:t>
            </a:r>
            <a:r>
              <a:rPr lang="en-US" sz="1333" dirty="0">
                <a:solidFill>
                  <a:srgbClr val="000000"/>
                </a:solidFill>
                <a:latin typeface="Arimo Bold"/>
              </a:rPr>
              <a:t>The RCWT recognizes the impact Direct Support Professionals make in the lives of the people they support, and we aim to develop the workforce to be able to make the most meaningful, quality and person-centered impact. </a:t>
            </a:r>
          </a:p>
          <a:p>
            <a:pPr>
              <a:lnSpc>
                <a:spcPts val="1866"/>
              </a:lnSpc>
              <a:spcBef>
                <a:spcPct val="0"/>
              </a:spcBef>
            </a:pPr>
            <a:endParaRPr lang="en-US" sz="1333" dirty="0">
              <a:solidFill>
                <a:srgbClr val="000000"/>
              </a:solidFill>
              <a:latin typeface="Arimo Bold"/>
            </a:endParaRPr>
          </a:p>
        </p:txBody>
      </p:sp>
      <p:sp>
        <p:nvSpPr>
          <p:cNvPr id="11" name="TextBox 11"/>
          <p:cNvSpPr txBox="1"/>
          <p:nvPr/>
        </p:nvSpPr>
        <p:spPr>
          <a:xfrm>
            <a:off x="1899143" y="3414799"/>
            <a:ext cx="1531231" cy="1029513"/>
          </a:xfrm>
          <a:prstGeom prst="rect">
            <a:avLst/>
          </a:prstGeom>
        </p:spPr>
        <p:txBody>
          <a:bodyPr lIns="0" tIns="0" rIns="0" bIns="0" rtlCol="0" anchor="t">
            <a:spAutoFit/>
          </a:bodyPr>
          <a:lstStyle/>
          <a:p>
            <a:pPr algn="ctr">
              <a:lnSpc>
                <a:spcPts val="4168"/>
              </a:lnSpc>
            </a:pPr>
            <a:r>
              <a:rPr lang="en-US" sz="2977">
                <a:solidFill>
                  <a:srgbClr val="FFFFFF"/>
                </a:solidFill>
                <a:latin typeface="Poppins"/>
              </a:rPr>
              <a:t>Our Mission</a:t>
            </a:r>
          </a:p>
        </p:txBody>
      </p:sp>
      <p:pic>
        <p:nvPicPr>
          <p:cNvPr id="15" name="Picture 15"/>
          <p:cNvPicPr>
            <a:picLocks noChangeAspect="1"/>
          </p:cNvPicPr>
          <p:nvPr/>
        </p:nvPicPr>
        <p:blipFill>
          <a:blip r:embed="rId4"/>
          <a:srcRect/>
          <a:stretch>
            <a:fillRect/>
          </a:stretch>
        </p:blipFill>
        <p:spPr>
          <a:xfrm>
            <a:off x="667204" y="5366574"/>
            <a:ext cx="904206" cy="904206"/>
          </a:xfrm>
          <a:prstGeom prst="rect">
            <a:avLst/>
          </a:prstGeom>
        </p:spPr>
      </p:pic>
      <p:sp>
        <p:nvSpPr>
          <p:cNvPr id="16" name="TextBox 16"/>
          <p:cNvSpPr txBox="1"/>
          <p:nvPr/>
        </p:nvSpPr>
        <p:spPr>
          <a:xfrm>
            <a:off x="3876261" y="2961861"/>
            <a:ext cx="7817376" cy="1778436"/>
          </a:xfrm>
          <a:prstGeom prst="rect">
            <a:avLst/>
          </a:prstGeom>
        </p:spPr>
        <p:txBody>
          <a:bodyPr wrap="square" lIns="0" tIns="0" rIns="0" bIns="0" rtlCol="0" anchor="t">
            <a:spAutoFit/>
          </a:bodyPr>
          <a:lstStyle/>
          <a:p>
            <a:pPr>
              <a:lnSpc>
                <a:spcPts val="1953"/>
              </a:lnSpc>
              <a:spcBef>
                <a:spcPct val="0"/>
              </a:spcBef>
            </a:pPr>
            <a:r>
              <a:rPr lang="en-US" sz="1395" dirty="0">
                <a:solidFill>
                  <a:srgbClr val="000000"/>
                </a:solidFill>
                <a:latin typeface="Poppins"/>
              </a:rPr>
              <a:t>To develop the professionalism and capacity of the Developmental Disabilities Workforce in NYS by educating and empowering Direct Support Professionals and Frontline Supervisors in validated competency and ethical stands.</a:t>
            </a:r>
          </a:p>
          <a:p>
            <a:pPr>
              <a:lnSpc>
                <a:spcPts val="1953"/>
              </a:lnSpc>
              <a:spcBef>
                <a:spcPct val="0"/>
              </a:spcBef>
            </a:pPr>
            <a:endParaRPr lang="en-US" sz="1395" dirty="0">
              <a:solidFill>
                <a:srgbClr val="000000"/>
              </a:solidFill>
              <a:latin typeface="Poppins"/>
            </a:endParaRPr>
          </a:p>
          <a:p>
            <a:pPr>
              <a:lnSpc>
                <a:spcPts val="1953"/>
              </a:lnSpc>
              <a:spcBef>
                <a:spcPct val="0"/>
              </a:spcBef>
            </a:pPr>
            <a:r>
              <a:rPr lang="en-US" sz="1395" dirty="0">
                <a:solidFill>
                  <a:srgbClr val="000000"/>
                </a:solidFill>
                <a:latin typeface="Poppins"/>
              </a:rPr>
              <a:t>Our vision is to create a stable and sustainable DSP workforce in New York State – one that is ethical, competent, professional, and effective in helping people with intellectual and developmental disabilities live the lives they want to their fullest potential.</a:t>
            </a:r>
          </a:p>
        </p:txBody>
      </p:sp>
      <p:sp>
        <p:nvSpPr>
          <p:cNvPr id="17" name="TextBox 17"/>
          <p:cNvSpPr txBox="1"/>
          <p:nvPr/>
        </p:nvSpPr>
        <p:spPr>
          <a:xfrm>
            <a:off x="4601817" y="5018121"/>
            <a:ext cx="7091820" cy="1008994"/>
          </a:xfrm>
          <a:prstGeom prst="rect">
            <a:avLst/>
          </a:prstGeom>
        </p:spPr>
        <p:txBody>
          <a:bodyPr wrap="square" lIns="0" tIns="0" rIns="0" bIns="0" rtlCol="0" anchor="t">
            <a:spAutoFit/>
          </a:bodyPr>
          <a:lstStyle/>
          <a:p>
            <a:pPr>
              <a:lnSpc>
                <a:spcPts val="1953"/>
              </a:lnSpc>
            </a:pPr>
            <a:r>
              <a:rPr lang="en-US" sz="1395" dirty="0">
                <a:solidFill>
                  <a:srgbClr val="000000"/>
                </a:solidFill>
                <a:latin typeface="Poppins Bold"/>
              </a:rPr>
              <a:t>Strategies for implementing sustainable change:</a:t>
            </a:r>
          </a:p>
          <a:p>
            <a:pPr marL="301335" lvl="1" indent="-150668">
              <a:lnSpc>
                <a:spcPts val="1953"/>
              </a:lnSpc>
              <a:buFont typeface="Arial"/>
              <a:buChar char="•"/>
            </a:pPr>
            <a:r>
              <a:rPr lang="en-US" sz="1395" dirty="0">
                <a:solidFill>
                  <a:srgbClr val="000000"/>
                </a:solidFill>
                <a:latin typeface="Poppins"/>
              </a:rPr>
              <a:t>Develop workforce champions in all regions</a:t>
            </a:r>
          </a:p>
          <a:p>
            <a:pPr marL="301335" lvl="1" indent="-150668">
              <a:lnSpc>
                <a:spcPts val="1953"/>
              </a:lnSpc>
              <a:buFont typeface="Arial"/>
              <a:buChar char="•"/>
            </a:pPr>
            <a:r>
              <a:rPr lang="en-US" sz="1395" dirty="0">
                <a:solidFill>
                  <a:srgbClr val="000000"/>
                </a:solidFill>
                <a:latin typeface="Poppins"/>
              </a:rPr>
              <a:t>Increase provider engagement and collaboration</a:t>
            </a:r>
          </a:p>
          <a:p>
            <a:pPr marL="301335" lvl="1" indent="-150668">
              <a:lnSpc>
                <a:spcPts val="1953"/>
              </a:lnSpc>
              <a:buFont typeface="Arial"/>
              <a:buChar char="•"/>
            </a:pPr>
            <a:r>
              <a:rPr lang="en-US" sz="1395" dirty="0">
                <a:solidFill>
                  <a:srgbClr val="000000"/>
                </a:solidFill>
                <a:latin typeface="Poppins"/>
              </a:rPr>
              <a:t>Support organizational commitment to the DSP Core Competencies and Code of Ethics</a:t>
            </a:r>
          </a:p>
        </p:txBody>
      </p:sp>
      <p:grpSp>
        <p:nvGrpSpPr>
          <p:cNvPr id="18" name="Group 18"/>
          <p:cNvGrpSpPr>
            <a:grpSpLocks noChangeAspect="1"/>
          </p:cNvGrpSpPr>
          <p:nvPr/>
        </p:nvGrpSpPr>
        <p:grpSpPr>
          <a:xfrm>
            <a:off x="5233752" y="318296"/>
            <a:ext cx="1482165" cy="833707"/>
            <a:chOff x="0" y="0"/>
            <a:chExt cx="11289030" cy="6350000"/>
          </a:xfrm>
        </p:grpSpPr>
        <p:sp>
          <p:nvSpPr>
            <p:cNvPr id="19" name="Freeform 19"/>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5"/>
              <a:stretch>
                <a:fillRect t="-9265" b="-9265"/>
              </a:stretch>
            </a:blipFill>
          </p:spPr>
        </p:sp>
      </p:grpSp>
      <p:pic>
        <p:nvPicPr>
          <p:cNvPr id="20" name="Picture 20"/>
          <p:cNvPicPr>
            <a:picLocks noChangeAspect="1"/>
          </p:cNvPicPr>
          <p:nvPr/>
        </p:nvPicPr>
        <p:blipFill>
          <a:blip r:embed="rId6"/>
          <a:srcRect/>
          <a:stretch>
            <a:fillRect/>
          </a:stretch>
        </p:blipFill>
        <p:spPr>
          <a:xfrm>
            <a:off x="7759862" y="265947"/>
            <a:ext cx="1627236" cy="111495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8EBA1A-9865-4399-BAC9-21792D3B9D44}"/>
              </a:ext>
            </a:extLst>
          </p:cNvPr>
          <p:cNvSpPr/>
          <p:nvPr/>
        </p:nvSpPr>
        <p:spPr>
          <a:xfrm>
            <a:off x="10932721" y="28219"/>
            <a:ext cx="1160320" cy="1558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screenshot of a cell phone&#10;&#10;Description automatically generated">
            <a:extLst>
              <a:ext uri="{FF2B5EF4-FFF2-40B4-BE49-F238E27FC236}">
                <a16:creationId xmlns:a16="http://schemas.microsoft.com/office/drawing/2014/main" id="{2F91CF47-9B75-4853-AF1A-9D8E4888B61C}"/>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596" t="3041" r="25019" b="42420"/>
          <a:stretch/>
        </p:blipFill>
        <p:spPr>
          <a:xfrm>
            <a:off x="9864027" y="104950"/>
            <a:ext cx="2175982" cy="1408266"/>
          </a:xfrm>
          <a:prstGeom prst="rect">
            <a:avLst/>
          </a:prstGeom>
        </p:spPr>
      </p:pic>
      <p:sp>
        <p:nvSpPr>
          <p:cNvPr id="18" name="Rectangle 17">
            <a:extLst>
              <a:ext uri="{FF2B5EF4-FFF2-40B4-BE49-F238E27FC236}">
                <a16:creationId xmlns:a16="http://schemas.microsoft.com/office/drawing/2014/main" id="{1463779E-E91F-4BEC-B154-9BC5FFF173A4}"/>
              </a:ext>
            </a:extLst>
          </p:cNvPr>
          <p:cNvSpPr/>
          <p:nvPr/>
        </p:nvSpPr>
        <p:spPr>
          <a:xfrm>
            <a:off x="193320" y="209220"/>
            <a:ext cx="11052385" cy="707886"/>
          </a:xfrm>
          <a:prstGeom prst="rect">
            <a:avLst/>
          </a:prstGeom>
        </p:spPr>
        <p:txBody>
          <a:bodyPr wrap="none">
            <a:spAutoFit/>
          </a:bodyPr>
          <a:lstStyle/>
          <a:p>
            <a:r>
              <a:rPr lang="en-US" sz="4000" b="1" dirty="0">
                <a:solidFill>
                  <a:srgbClr val="23A352"/>
                </a:solidFill>
                <a:latin typeface="Arial Black" panose="020B0A04020102020204" pitchFamily="34" charset="0"/>
              </a:rPr>
              <a:t>The Nine Tenets of the Code of Ethics </a:t>
            </a:r>
            <a:endParaRPr lang="en-US" sz="4000" dirty="0">
              <a:solidFill>
                <a:srgbClr val="23A352"/>
              </a:solidFill>
              <a:latin typeface="Arial Black" panose="020B0A04020102020204" pitchFamily="34" charset="0"/>
            </a:endParaRPr>
          </a:p>
        </p:txBody>
      </p:sp>
      <p:pic>
        <p:nvPicPr>
          <p:cNvPr id="20" name="Picture 19">
            <a:extLst>
              <a:ext uri="{FF2B5EF4-FFF2-40B4-BE49-F238E27FC236}">
                <a16:creationId xmlns:a16="http://schemas.microsoft.com/office/drawing/2014/main" id="{906A5543-36E5-4750-B5A8-1E1D66F0ADBF}"/>
              </a:ext>
            </a:extLst>
          </p:cNvPr>
          <p:cNvPicPr>
            <a:picLocks noChangeAspect="1"/>
          </p:cNvPicPr>
          <p:nvPr/>
        </p:nvPicPr>
        <p:blipFill>
          <a:blip r:embed="rId4"/>
          <a:stretch>
            <a:fillRect/>
          </a:stretch>
        </p:blipFill>
        <p:spPr>
          <a:xfrm>
            <a:off x="536713" y="1430506"/>
            <a:ext cx="10286244" cy="873373"/>
          </a:xfrm>
          <a:prstGeom prst="rect">
            <a:avLst/>
          </a:prstGeom>
        </p:spPr>
      </p:pic>
      <p:pic>
        <p:nvPicPr>
          <p:cNvPr id="22" name="Picture 21">
            <a:extLst>
              <a:ext uri="{FF2B5EF4-FFF2-40B4-BE49-F238E27FC236}">
                <a16:creationId xmlns:a16="http://schemas.microsoft.com/office/drawing/2014/main" id="{F4F2DC47-AD3E-4B05-B825-13199FFCF2A7}"/>
              </a:ext>
            </a:extLst>
          </p:cNvPr>
          <p:cNvPicPr>
            <a:picLocks noChangeAspect="1"/>
          </p:cNvPicPr>
          <p:nvPr/>
        </p:nvPicPr>
        <p:blipFill>
          <a:blip r:embed="rId5"/>
          <a:stretch>
            <a:fillRect/>
          </a:stretch>
        </p:blipFill>
        <p:spPr>
          <a:xfrm>
            <a:off x="449776" y="2476623"/>
            <a:ext cx="10857595" cy="708104"/>
          </a:xfrm>
          <a:prstGeom prst="rect">
            <a:avLst/>
          </a:prstGeom>
        </p:spPr>
      </p:pic>
      <p:pic>
        <p:nvPicPr>
          <p:cNvPr id="24" name="Picture 23">
            <a:extLst>
              <a:ext uri="{FF2B5EF4-FFF2-40B4-BE49-F238E27FC236}">
                <a16:creationId xmlns:a16="http://schemas.microsoft.com/office/drawing/2014/main" id="{2BDBED78-20F7-4F2E-82A6-DBC4565695F0}"/>
              </a:ext>
            </a:extLst>
          </p:cNvPr>
          <p:cNvPicPr>
            <a:picLocks noChangeAspect="1"/>
          </p:cNvPicPr>
          <p:nvPr/>
        </p:nvPicPr>
        <p:blipFill>
          <a:blip r:embed="rId6"/>
          <a:stretch>
            <a:fillRect/>
          </a:stretch>
        </p:blipFill>
        <p:spPr>
          <a:xfrm>
            <a:off x="441199" y="3371805"/>
            <a:ext cx="11052386" cy="799269"/>
          </a:xfrm>
          <a:prstGeom prst="rect">
            <a:avLst/>
          </a:prstGeom>
        </p:spPr>
      </p:pic>
      <p:pic>
        <p:nvPicPr>
          <p:cNvPr id="26" name="Picture 25">
            <a:extLst>
              <a:ext uri="{FF2B5EF4-FFF2-40B4-BE49-F238E27FC236}">
                <a16:creationId xmlns:a16="http://schemas.microsoft.com/office/drawing/2014/main" id="{201EC9EE-5D48-4F2D-9DD1-B3E24E8E605B}"/>
              </a:ext>
            </a:extLst>
          </p:cNvPr>
          <p:cNvPicPr>
            <a:picLocks noChangeAspect="1"/>
          </p:cNvPicPr>
          <p:nvPr/>
        </p:nvPicPr>
        <p:blipFill>
          <a:blip r:embed="rId7"/>
          <a:stretch>
            <a:fillRect/>
          </a:stretch>
        </p:blipFill>
        <p:spPr>
          <a:xfrm>
            <a:off x="449776" y="4358152"/>
            <a:ext cx="11082402" cy="799269"/>
          </a:xfrm>
          <a:prstGeom prst="rect">
            <a:avLst/>
          </a:prstGeom>
        </p:spPr>
      </p:pic>
      <p:pic>
        <p:nvPicPr>
          <p:cNvPr id="28" name="Picture 27">
            <a:extLst>
              <a:ext uri="{FF2B5EF4-FFF2-40B4-BE49-F238E27FC236}">
                <a16:creationId xmlns:a16="http://schemas.microsoft.com/office/drawing/2014/main" id="{54AC7D2D-DA13-41C7-86F7-BA62E63558C0}"/>
              </a:ext>
            </a:extLst>
          </p:cNvPr>
          <p:cNvPicPr>
            <a:picLocks noChangeAspect="1"/>
          </p:cNvPicPr>
          <p:nvPr/>
        </p:nvPicPr>
        <p:blipFill>
          <a:blip r:embed="rId8"/>
          <a:stretch>
            <a:fillRect/>
          </a:stretch>
        </p:blipFill>
        <p:spPr>
          <a:xfrm>
            <a:off x="441199" y="5256017"/>
            <a:ext cx="11090979" cy="928215"/>
          </a:xfrm>
          <a:prstGeom prst="rect">
            <a:avLst/>
          </a:prstGeom>
        </p:spPr>
      </p:pic>
    </p:spTree>
    <p:extLst>
      <p:ext uri="{BB962C8B-B14F-4D97-AF65-F5344CB8AC3E}">
        <p14:creationId xmlns:p14="http://schemas.microsoft.com/office/powerpoint/2010/main" val="395557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5A2A2-8BC6-49E7-9C47-4A590DE244B3}"/>
              </a:ext>
            </a:extLst>
          </p:cNvPr>
          <p:cNvSpPr>
            <a:spLocks noGrp="1"/>
          </p:cNvSpPr>
          <p:nvPr>
            <p:ph type="title"/>
          </p:nvPr>
        </p:nvSpPr>
        <p:spPr>
          <a:xfrm>
            <a:off x="714187" y="0"/>
            <a:ext cx="5862164" cy="1325700"/>
          </a:xfrm>
        </p:spPr>
        <p:txBody>
          <a:bodyPr/>
          <a:lstStyle/>
          <a:p>
            <a:r>
              <a:rPr lang="en-US" sz="4000" dirty="0"/>
              <a:t>The Support Model</a:t>
            </a:r>
          </a:p>
        </p:txBody>
      </p:sp>
      <p:sp>
        <p:nvSpPr>
          <p:cNvPr id="3" name="Text Placeholder 2">
            <a:extLst>
              <a:ext uri="{FF2B5EF4-FFF2-40B4-BE49-F238E27FC236}">
                <a16:creationId xmlns:a16="http://schemas.microsoft.com/office/drawing/2014/main" id="{EFDF8FB3-C4FD-4834-A20A-18C8BAC1FECC}"/>
              </a:ext>
            </a:extLst>
          </p:cNvPr>
          <p:cNvSpPr>
            <a:spLocks noGrp="1"/>
          </p:cNvSpPr>
          <p:nvPr>
            <p:ph type="body" idx="1"/>
          </p:nvPr>
        </p:nvSpPr>
        <p:spPr>
          <a:xfrm>
            <a:off x="326442" y="1085068"/>
            <a:ext cx="7774091" cy="4745991"/>
          </a:xfrm>
        </p:spPr>
        <p:txBody>
          <a:bodyPr/>
          <a:lstStyle/>
          <a:p>
            <a:r>
              <a:rPr lang="en-US" dirty="0"/>
              <a:t>As the role of the “staff person” evolved towards the standard of the DSP we moved from taking care of people to </a:t>
            </a:r>
            <a:r>
              <a:rPr lang="en-US" b="1" dirty="0"/>
              <a:t>supporting people </a:t>
            </a:r>
            <a:r>
              <a:rPr lang="en-US" dirty="0"/>
              <a:t>to lead the life of their choice</a:t>
            </a:r>
          </a:p>
          <a:p>
            <a:endParaRPr lang="en-US" dirty="0"/>
          </a:p>
          <a:p>
            <a:r>
              <a:rPr lang="en-US" dirty="0"/>
              <a:t>The role of the DSP moved from the system having total control over the person to handing control over to them</a:t>
            </a:r>
          </a:p>
          <a:p>
            <a:endParaRPr lang="en-US" dirty="0"/>
          </a:p>
          <a:p>
            <a:r>
              <a:rPr lang="en-US" dirty="0"/>
              <a:t>Rather than caregivers we became teachers, mentors and supporters</a:t>
            </a:r>
          </a:p>
          <a:p>
            <a:endParaRPr lang="en-US" dirty="0"/>
          </a:p>
          <a:p>
            <a:r>
              <a:rPr lang="en-US" dirty="0"/>
              <a:t>As the gentlemen on the right is pointing out, the relationship between the person and the DSP has evolved into a partnership and moved away from the caregiver role</a:t>
            </a:r>
          </a:p>
          <a:p>
            <a:endParaRPr lang="en-US" dirty="0"/>
          </a:p>
        </p:txBody>
      </p:sp>
      <p:pic>
        <p:nvPicPr>
          <p:cNvPr id="5" name="Picture 2">
            <a:extLst>
              <a:ext uri="{FF2B5EF4-FFF2-40B4-BE49-F238E27FC236}">
                <a16:creationId xmlns:a16="http://schemas.microsoft.com/office/drawing/2014/main" id="{2FA8BA75-888F-4F95-B290-422E465371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1046" y="1828800"/>
            <a:ext cx="3776674" cy="3789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287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i="1" dirty="0"/>
              <a:t>Person Centered Language</a:t>
            </a:r>
          </a:p>
        </p:txBody>
      </p:sp>
      <p:sp>
        <p:nvSpPr>
          <p:cNvPr id="3" name="Content Placeholder 2"/>
          <p:cNvSpPr>
            <a:spLocks noGrp="1"/>
          </p:cNvSpPr>
          <p:nvPr>
            <p:ph idx="1"/>
          </p:nvPr>
        </p:nvSpPr>
        <p:spPr>
          <a:xfrm>
            <a:off x="1548705" y="2071868"/>
            <a:ext cx="8429031" cy="4062158"/>
          </a:xfrm>
        </p:spPr>
        <p:txBody>
          <a:bodyPr/>
          <a:lstStyle/>
          <a:p>
            <a:r>
              <a:rPr lang="en-US" dirty="0"/>
              <a:t>What is it?</a:t>
            </a:r>
          </a:p>
          <a:p>
            <a:r>
              <a:rPr lang="en-US" dirty="0"/>
              <a:t>Why it is important?</a:t>
            </a:r>
          </a:p>
          <a:p>
            <a:r>
              <a:rPr lang="en-US" dirty="0"/>
              <a:t>Lets check the pulse….</a:t>
            </a:r>
          </a:p>
        </p:txBody>
      </p:sp>
      <p:sp>
        <p:nvSpPr>
          <p:cNvPr id="4" name="Slide Number Placeholder 3"/>
          <p:cNvSpPr>
            <a:spLocks noGrp="1"/>
          </p:cNvSpPr>
          <p:nvPr>
            <p:ph type="sldNum" sz="quarter" idx="4294967295"/>
          </p:nvPr>
        </p:nvSpPr>
        <p:spPr>
          <a:xfrm>
            <a:off x="7952483" y="6310612"/>
            <a:ext cx="2025253" cy="359420"/>
          </a:xfrm>
          <a:prstGeom prst="rect">
            <a:avLst/>
          </a:prstGeom>
        </p:spPr>
        <p:txBody>
          <a:bodyPr/>
          <a:lstStyle/>
          <a:p>
            <a:fld id="{637EE9C0-F475-4637-97E2-9CD884B81396}" type="slidenum">
              <a:rPr lang="en-US" smtClean="0"/>
              <a:t>22</a:t>
            </a:fld>
            <a:endParaRPr lang="en-US"/>
          </a:p>
        </p:txBody>
      </p:sp>
      <p:pic>
        <p:nvPicPr>
          <p:cNvPr id="6" name="Picture 5" descr="A picture containing text, clipart&#10;&#10;Description automatically generated">
            <a:extLst>
              <a:ext uri="{FF2B5EF4-FFF2-40B4-BE49-F238E27FC236}">
                <a16:creationId xmlns:a16="http://schemas.microsoft.com/office/drawing/2014/main" id="{EF166AD1-E223-47AB-908A-3F4F5B3478D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261670" y="1343841"/>
            <a:ext cx="5381625" cy="4371975"/>
          </a:xfrm>
          <a:prstGeom prst="rect">
            <a:avLst/>
          </a:prstGeom>
        </p:spPr>
      </p:pic>
      <p:sp>
        <p:nvSpPr>
          <p:cNvPr id="7" name="TextBox 6">
            <a:extLst>
              <a:ext uri="{FF2B5EF4-FFF2-40B4-BE49-F238E27FC236}">
                <a16:creationId xmlns:a16="http://schemas.microsoft.com/office/drawing/2014/main" id="{D231CBB8-B021-4D4A-A5AE-D4E80A9B9F66}"/>
              </a:ext>
            </a:extLst>
          </p:cNvPr>
          <p:cNvSpPr txBox="1"/>
          <p:nvPr/>
        </p:nvSpPr>
        <p:spPr>
          <a:xfrm>
            <a:off x="5261670" y="5715816"/>
            <a:ext cx="5381625" cy="230832"/>
          </a:xfrm>
          <a:prstGeom prst="rect">
            <a:avLst/>
          </a:prstGeom>
          <a:noFill/>
        </p:spPr>
        <p:txBody>
          <a:bodyPr wrap="square" rtlCol="0">
            <a:spAutoFit/>
          </a:bodyPr>
          <a:lstStyle/>
          <a:p>
            <a:r>
              <a:rPr lang="en-US" sz="900">
                <a:hlinkClick r:id="rId4" tooltip="https://pedemmorsels.com/palpation-of-pulse-for/"/>
              </a:rPr>
              <a:t>This Photo</a:t>
            </a:r>
            <a:r>
              <a:rPr lang="en-US" sz="900"/>
              <a:t> by Unknown Author is licensed under </a:t>
            </a:r>
            <a:r>
              <a:rPr lang="en-US" sz="900">
                <a:hlinkClick r:id="rId5" tooltip="https://creativecommons.org/licenses/by-nc-sa/3.0/"/>
              </a:rPr>
              <a:t>CC BY-SA-NC</a:t>
            </a:r>
            <a:endParaRPr lang="en-US" sz="900"/>
          </a:p>
        </p:txBody>
      </p:sp>
    </p:spTree>
    <p:extLst>
      <p:ext uri="{BB962C8B-B14F-4D97-AF65-F5344CB8AC3E}">
        <p14:creationId xmlns:p14="http://schemas.microsoft.com/office/powerpoint/2010/main" val="193674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9;p15"/>
          <p:cNvSpPr txBox="1">
            <a:spLocks noGrp="1"/>
          </p:cNvSpPr>
          <p:nvPr>
            <p:ph type="title"/>
          </p:nvPr>
        </p:nvSpPr>
        <p:spPr>
          <a:xfrm>
            <a:off x="332181" y="585480"/>
            <a:ext cx="10574517" cy="707412"/>
          </a:xfrm>
        </p:spPr>
        <p:txBody>
          <a:bodyPr/>
          <a:lstStyle/>
          <a:p>
            <a:pPr lvl="0"/>
            <a:r>
              <a:rPr lang="en-US" dirty="0">
                <a:sym typeface="Calibri"/>
              </a:rPr>
              <a:t>Where does this fit in? </a:t>
            </a:r>
          </a:p>
          <a:p>
            <a:pPr lvl="0"/>
            <a:endParaRPr lang="en-US" dirty="0">
              <a:sym typeface="Calibri"/>
            </a:endParaRPr>
          </a:p>
        </p:txBody>
      </p:sp>
      <p:pic>
        <p:nvPicPr>
          <p:cNvPr id="11" name="Picture 10" descr="A screenshot of a cell phone&#10;&#10;Description automatically generated">
            <a:extLst>
              <a:ext uri="{FF2B5EF4-FFF2-40B4-BE49-F238E27FC236}">
                <a16:creationId xmlns:a16="http://schemas.microsoft.com/office/drawing/2014/main" id="{1A3C24E1-2F3A-48FF-AE83-FF3666166907}"/>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18596" t="3041" r="25019" b="42420"/>
          <a:stretch/>
        </p:blipFill>
        <p:spPr>
          <a:xfrm>
            <a:off x="667785" y="3774457"/>
            <a:ext cx="2622067" cy="1696966"/>
          </a:xfrm>
          <a:prstGeom prst="rect">
            <a:avLst/>
          </a:prstGeom>
          <a:ln>
            <a:noFill/>
          </a:ln>
          <a:effectLst>
            <a:softEdge rad="112500"/>
          </a:effectLst>
        </p:spPr>
      </p:pic>
      <p:sp>
        <p:nvSpPr>
          <p:cNvPr id="14" name="Rectangle 13">
            <a:extLst>
              <a:ext uri="{FF2B5EF4-FFF2-40B4-BE49-F238E27FC236}">
                <a16:creationId xmlns:a16="http://schemas.microsoft.com/office/drawing/2014/main" id="{E23226D2-EBBA-4096-AED2-F794612EDBC8}"/>
              </a:ext>
            </a:extLst>
          </p:cNvPr>
          <p:cNvSpPr/>
          <p:nvPr/>
        </p:nvSpPr>
        <p:spPr>
          <a:xfrm>
            <a:off x="3548270" y="3945835"/>
            <a:ext cx="6152320" cy="1206677"/>
          </a:xfrm>
          <a:prstGeom prst="rect">
            <a:avLst/>
          </a:prstGeom>
        </p:spPr>
        <p:txBody>
          <a:bodyPr wrap="square">
            <a:spAutoFit/>
          </a:bodyPr>
          <a:lstStyle/>
          <a:p>
            <a:pPr>
              <a:lnSpc>
                <a:spcPct val="115000"/>
              </a:lnSpc>
            </a:pPr>
            <a:r>
              <a:rPr lang="en-US" sz="1600" b="1" u="sng" dirty="0">
                <a:solidFill>
                  <a:srgbClr val="00B050"/>
                </a:solidFill>
                <a:latin typeface="Arial" panose="020B0604020202020204" pitchFamily="34" charset="0"/>
                <a:ea typeface="Calibri" panose="020F0502020204030204" pitchFamily="34" charset="0"/>
                <a:cs typeface="Times New Roman" panose="02020603050405020304" pitchFamily="18" charset="0"/>
              </a:rPr>
              <a:t>Tenant #1 </a:t>
            </a:r>
            <a:endParaRPr lang="en-US" sz="16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US" sz="1600" kern="1200" dirty="0">
                <a:latin typeface="Arial" panose="020B0604020202020204" pitchFamily="34" charset="0"/>
                <a:ea typeface="Times New Roman" panose="02020603050405020304" pitchFamily="18" charset="0"/>
                <a:cs typeface="Times New Roman" panose="02020603050405020304" pitchFamily="18" charset="0"/>
              </a:rPr>
              <a:t>Person Centered Supports: As a DSP, my first allegiance is to the person I support; all other activities and functions I perform flow from this allegiance. </a:t>
            </a:r>
            <a:endParaRPr lang="en-US" sz="1600" dirty="0">
              <a:effectLst/>
              <a:cs typeface="Times New Roman" panose="02020603050405020304" pitchFamily="18" charset="0"/>
            </a:endParaRPr>
          </a:p>
        </p:txBody>
      </p:sp>
      <p:pic>
        <p:nvPicPr>
          <p:cNvPr id="15" name="Picture 14">
            <a:extLst>
              <a:ext uri="{FF2B5EF4-FFF2-40B4-BE49-F238E27FC236}">
                <a16:creationId xmlns:a16="http://schemas.microsoft.com/office/drawing/2014/main" id="{1FF05168-ECDB-45E7-8048-1E0EBA0BFF5E}"/>
              </a:ext>
            </a:extLst>
          </p:cNvPr>
          <p:cNvPicPr>
            <a:picLocks noChangeAspect="1"/>
          </p:cNvPicPr>
          <p:nvPr/>
        </p:nvPicPr>
        <p:blipFill>
          <a:blip r:embed="rId3"/>
          <a:stretch>
            <a:fillRect/>
          </a:stretch>
        </p:blipFill>
        <p:spPr>
          <a:xfrm>
            <a:off x="1027519" y="1427264"/>
            <a:ext cx="1724702" cy="1878388"/>
          </a:xfrm>
          <a:prstGeom prst="rect">
            <a:avLst/>
          </a:prstGeom>
          <a:ln>
            <a:solidFill>
              <a:srgbClr val="9CA8D1"/>
            </a:solidFill>
          </a:ln>
        </p:spPr>
      </p:pic>
      <p:sp>
        <p:nvSpPr>
          <p:cNvPr id="16" name="Rectangle 15">
            <a:extLst>
              <a:ext uri="{FF2B5EF4-FFF2-40B4-BE49-F238E27FC236}">
                <a16:creationId xmlns:a16="http://schemas.microsoft.com/office/drawing/2014/main" id="{29CEEA7B-DEB3-412D-B966-A1B4EBD0928C}"/>
              </a:ext>
            </a:extLst>
          </p:cNvPr>
          <p:cNvSpPr/>
          <p:nvPr/>
        </p:nvSpPr>
        <p:spPr>
          <a:xfrm>
            <a:off x="3419060" y="1560444"/>
            <a:ext cx="8080513" cy="1489831"/>
          </a:xfrm>
          <a:prstGeom prst="rect">
            <a:avLst/>
          </a:prstGeom>
        </p:spPr>
        <p:txBody>
          <a:bodyPr wrap="square">
            <a:spAutoFit/>
          </a:bodyPr>
          <a:lstStyle/>
          <a:p>
            <a:pPr>
              <a:lnSpc>
                <a:spcPct val="115000"/>
              </a:lnSpc>
            </a:pPr>
            <a:r>
              <a:rPr lang="en-US" sz="1600" b="1" u="sng" dirty="0">
                <a:solidFill>
                  <a:srgbClr val="2C479E"/>
                </a:solidFill>
                <a:latin typeface="Arial" panose="020B0604020202020204" pitchFamily="34" charset="0"/>
                <a:ea typeface="Calibri" panose="020F0502020204030204" pitchFamily="34" charset="0"/>
                <a:cs typeface="Times New Roman" panose="02020603050405020304" pitchFamily="18" charset="0"/>
              </a:rPr>
              <a:t>Building and Maintaining Relationships</a:t>
            </a:r>
            <a:endParaRPr lang="en-US" sz="1600" dirty="0">
              <a:solidFill>
                <a:srgbClr val="2C479E"/>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US" sz="1600" dirty="0">
                <a:latin typeface="Arial" panose="020B0604020202020204" pitchFamily="34" charset="0"/>
                <a:ea typeface="Times New Roman" panose="02020603050405020304" pitchFamily="18" charset="0"/>
                <a:cs typeface="Times New Roman" panose="02020603050405020304" pitchFamily="18" charset="0"/>
              </a:rPr>
              <a:t>Area G: Creating Meaningful Communication </a:t>
            </a:r>
          </a:p>
          <a:p>
            <a:pPr>
              <a:lnSpc>
                <a:spcPct val="115000"/>
              </a:lnSpc>
            </a:pPr>
            <a:r>
              <a:rPr lang="en-US" sz="1600" kern="1200" dirty="0">
                <a:latin typeface="Arial" panose="020B0604020202020204" pitchFamily="34" charset="0"/>
                <a:ea typeface="Times New Roman" panose="02020603050405020304" pitchFamily="18" charset="0"/>
                <a:cs typeface="Times New Roman" panose="02020603050405020304" pitchFamily="18" charset="0"/>
              </a:rPr>
              <a:t>	</a:t>
            </a:r>
            <a:r>
              <a:rPr lang="en-US" sz="1600" dirty="0">
                <a:latin typeface="Arial" panose="020B0604020202020204" pitchFamily="34" charset="0"/>
                <a:ea typeface="Times New Roman" panose="02020603050405020304" pitchFamily="18" charset="0"/>
                <a:cs typeface="Times New Roman" panose="02020603050405020304" pitchFamily="18" charset="0"/>
              </a:rPr>
              <a:t>      - Modifying communication to ensure understanding </a:t>
            </a:r>
          </a:p>
          <a:p>
            <a:pPr>
              <a:lnSpc>
                <a:spcPct val="115000"/>
              </a:lnSpc>
            </a:pPr>
            <a:r>
              <a:rPr lang="en-US" sz="1600" dirty="0">
                <a:effectLst/>
                <a:latin typeface="Arial" panose="020B0604020202020204" pitchFamily="34" charset="0"/>
                <a:cs typeface="Times New Roman" panose="02020603050405020304" pitchFamily="18" charset="0"/>
              </a:rPr>
              <a:t>	</a:t>
            </a:r>
            <a:r>
              <a:rPr lang="en-US" sz="1600" dirty="0">
                <a:latin typeface="Arial" panose="020B0604020202020204" pitchFamily="34" charset="0"/>
                <a:cs typeface="Times New Roman" panose="02020603050405020304" pitchFamily="18" charset="0"/>
              </a:rPr>
              <a:t>      - Recognize the impact of possible discrepancies between the person’s </a:t>
            </a:r>
          </a:p>
          <a:p>
            <a:pPr>
              <a:lnSpc>
                <a:spcPct val="115000"/>
              </a:lnSpc>
            </a:pPr>
            <a:r>
              <a:rPr lang="en-US" sz="1600" dirty="0">
                <a:effectLst/>
                <a:latin typeface="Arial" panose="020B0604020202020204" pitchFamily="34" charset="0"/>
                <a:cs typeface="Times New Roman" panose="02020603050405020304" pitchFamily="18" charset="0"/>
              </a:rPr>
              <a:t>		chronological age and developmental age when communicating. </a:t>
            </a:r>
            <a:endParaRPr lang="en-US" sz="1600" dirty="0">
              <a:effectLst/>
              <a:cs typeface="Times New Roman" panose="02020603050405020304" pitchFamily="18" charset="0"/>
            </a:endParaRPr>
          </a:p>
        </p:txBody>
      </p:sp>
    </p:spTree>
    <p:extLst>
      <p:ext uri="{BB962C8B-B14F-4D97-AF65-F5344CB8AC3E}">
        <p14:creationId xmlns:p14="http://schemas.microsoft.com/office/powerpoint/2010/main" val="1237633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174" y="387627"/>
            <a:ext cx="9998351" cy="2017644"/>
          </a:xfrm>
        </p:spPr>
        <p:txBody>
          <a:bodyPr>
            <a:normAutofit fontScale="90000"/>
          </a:bodyPr>
          <a:lstStyle/>
          <a:p>
            <a:r>
              <a:rPr lang="en-US" dirty="0"/>
              <a:t>When supporting someone to use the bathroom, this can also be referred to as toileting</a:t>
            </a:r>
            <a:br>
              <a:rPr lang="en-US" dirty="0"/>
            </a:br>
            <a:endParaRPr lang="en-US" dirty="0"/>
          </a:p>
        </p:txBody>
      </p:sp>
      <p:sp>
        <p:nvSpPr>
          <p:cNvPr id="3" name="Content Placeholder 2"/>
          <p:cNvSpPr>
            <a:spLocks noGrp="1"/>
          </p:cNvSpPr>
          <p:nvPr>
            <p:ph idx="1"/>
          </p:nvPr>
        </p:nvSpPr>
        <p:spPr>
          <a:xfrm>
            <a:off x="4310063" y="2571750"/>
            <a:ext cx="5667673" cy="3562276"/>
          </a:xfrm>
        </p:spPr>
        <p:txBody>
          <a:bodyPr/>
          <a:lstStyle/>
          <a:p>
            <a:endParaRPr lang="en-US" dirty="0"/>
          </a:p>
          <a:p>
            <a:pPr marL="0" indent="0">
              <a:buNone/>
            </a:pPr>
            <a:r>
              <a:rPr lang="en-US" dirty="0"/>
              <a:t>A)  True</a:t>
            </a:r>
          </a:p>
          <a:p>
            <a:pPr marL="0" indent="0">
              <a:buNone/>
            </a:pPr>
            <a:r>
              <a:rPr lang="en-US" dirty="0"/>
              <a:t>B)  False</a:t>
            </a:r>
          </a:p>
          <a:p>
            <a:endParaRPr lang="en-US" dirty="0"/>
          </a:p>
        </p:txBody>
      </p:sp>
    </p:spTree>
    <p:extLst>
      <p:ext uri="{BB962C8B-B14F-4D97-AF65-F5344CB8AC3E}">
        <p14:creationId xmlns:p14="http://schemas.microsoft.com/office/powerpoint/2010/main" val="4334019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114" y="285750"/>
            <a:ext cx="9988412" cy="2214563"/>
          </a:xfrm>
        </p:spPr>
        <p:txBody>
          <a:bodyPr>
            <a:normAutofit fontScale="90000"/>
          </a:bodyPr>
          <a:lstStyle/>
          <a:p>
            <a:r>
              <a:rPr lang="en-US" dirty="0"/>
              <a:t>When supporting someone to use the bathroom, this can also be referred to as toileting</a:t>
            </a:r>
            <a:br>
              <a:rPr lang="en-US" dirty="0"/>
            </a:br>
            <a:endParaRPr lang="en-US" dirty="0"/>
          </a:p>
        </p:txBody>
      </p:sp>
      <p:sp>
        <p:nvSpPr>
          <p:cNvPr id="3" name="Content Placeholder 2"/>
          <p:cNvSpPr>
            <a:spLocks noGrp="1"/>
          </p:cNvSpPr>
          <p:nvPr>
            <p:ph idx="1"/>
          </p:nvPr>
        </p:nvSpPr>
        <p:spPr>
          <a:xfrm>
            <a:off x="4164496" y="2531879"/>
            <a:ext cx="7408974" cy="3778733"/>
          </a:xfrm>
        </p:spPr>
        <p:txBody>
          <a:bodyPr/>
          <a:lstStyle/>
          <a:p>
            <a:endParaRPr lang="en-US" dirty="0"/>
          </a:p>
          <a:p>
            <a:pPr marL="0" indent="0">
              <a:buNone/>
            </a:pPr>
            <a:r>
              <a:rPr lang="en-US" dirty="0"/>
              <a:t>A)  True</a:t>
            </a:r>
          </a:p>
          <a:p>
            <a:pPr marL="0" indent="0">
              <a:buNone/>
            </a:pPr>
            <a:r>
              <a:rPr lang="en-US" dirty="0">
                <a:solidFill>
                  <a:srgbClr val="FF0000"/>
                </a:solidFill>
              </a:rPr>
              <a:t>B)  False</a:t>
            </a:r>
          </a:p>
          <a:p>
            <a:endParaRPr lang="en-US" dirty="0"/>
          </a:p>
        </p:txBody>
      </p:sp>
    </p:spTree>
    <p:extLst>
      <p:ext uri="{BB962C8B-B14F-4D97-AF65-F5344CB8AC3E}">
        <p14:creationId xmlns:p14="http://schemas.microsoft.com/office/powerpoint/2010/main" val="39204697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418" y="-149087"/>
            <a:ext cx="10038108" cy="2435087"/>
          </a:xfrm>
        </p:spPr>
        <p:txBody>
          <a:bodyPr>
            <a:normAutofit/>
          </a:bodyPr>
          <a:lstStyle/>
          <a:p>
            <a:br>
              <a:rPr lang="en-US" dirty="0"/>
            </a:br>
            <a:r>
              <a:rPr lang="en-US" dirty="0"/>
              <a:t>A person who doesn’t talk could also be referred to as:</a:t>
            </a:r>
            <a:br>
              <a:rPr lang="en-US" dirty="0"/>
            </a:br>
            <a:endParaRPr lang="en-US" dirty="0"/>
          </a:p>
        </p:txBody>
      </p:sp>
      <p:sp>
        <p:nvSpPr>
          <p:cNvPr id="3" name="Content Placeholder 2"/>
          <p:cNvSpPr>
            <a:spLocks noGrp="1"/>
          </p:cNvSpPr>
          <p:nvPr>
            <p:ph idx="1"/>
          </p:nvPr>
        </p:nvSpPr>
        <p:spPr/>
        <p:txBody>
          <a:bodyPr/>
          <a:lstStyle/>
          <a:p>
            <a:pPr marL="0" indent="0">
              <a:buNone/>
            </a:pPr>
            <a:r>
              <a:rPr lang="en-US" dirty="0"/>
              <a:t> </a:t>
            </a:r>
          </a:p>
          <a:p>
            <a:pPr marL="0" indent="0">
              <a:buNone/>
            </a:pPr>
            <a:r>
              <a:rPr lang="en-US" dirty="0"/>
              <a:t>A)  Non-Verbal</a:t>
            </a:r>
          </a:p>
          <a:p>
            <a:pPr marL="0" indent="0">
              <a:buNone/>
            </a:pPr>
            <a:r>
              <a:rPr lang="en-US" dirty="0"/>
              <a:t>B)  Someone who doesn’t use words to communicate</a:t>
            </a:r>
          </a:p>
          <a:p>
            <a:pPr marL="0" indent="0">
              <a:buNone/>
            </a:pPr>
            <a:r>
              <a:rPr lang="en-US" dirty="0"/>
              <a:t>C)  Mute</a:t>
            </a:r>
          </a:p>
          <a:p>
            <a:pPr marL="0" indent="0">
              <a:buNone/>
            </a:pPr>
            <a:r>
              <a:rPr lang="en-US" dirty="0"/>
              <a:t>D)  Profound</a:t>
            </a:r>
          </a:p>
          <a:p>
            <a:endParaRPr lang="en-US" dirty="0"/>
          </a:p>
        </p:txBody>
      </p:sp>
    </p:spTree>
    <p:extLst>
      <p:ext uri="{BB962C8B-B14F-4D97-AF65-F5344CB8AC3E}">
        <p14:creationId xmlns:p14="http://schemas.microsoft.com/office/powerpoint/2010/main" val="6490858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052" y="1"/>
            <a:ext cx="9978473" cy="1827214"/>
          </a:xfrm>
        </p:spPr>
        <p:txBody>
          <a:bodyPr>
            <a:normAutofit fontScale="90000"/>
          </a:bodyPr>
          <a:lstStyle/>
          <a:p>
            <a:br>
              <a:rPr lang="en-US" dirty="0"/>
            </a:br>
            <a:r>
              <a:rPr lang="en-US" dirty="0"/>
              <a:t>A person who doesn’t talk could also be referred to as:</a:t>
            </a:r>
            <a:br>
              <a:rPr lang="en-US" dirty="0"/>
            </a:br>
            <a:endParaRPr lang="en-US" dirty="0"/>
          </a:p>
        </p:txBody>
      </p:sp>
      <p:sp>
        <p:nvSpPr>
          <p:cNvPr id="3" name="Content Placeholder 2"/>
          <p:cNvSpPr>
            <a:spLocks noGrp="1"/>
          </p:cNvSpPr>
          <p:nvPr>
            <p:ph idx="1"/>
          </p:nvPr>
        </p:nvSpPr>
        <p:spPr/>
        <p:txBody>
          <a:bodyPr/>
          <a:lstStyle/>
          <a:p>
            <a:pPr marL="0" indent="0">
              <a:buNone/>
            </a:pPr>
            <a:r>
              <a:rPr lang="en-US" dirty="0"/>
              <a:t> </a:t>
            </a:r>
          </a:p>
          <a:p>
            <a:pPr marL="0" indent="0">
              <a:buNone/>
            </a:pPr>
            <a:r>
              <a:rPr lang="en-US" dirty="0"/>
              <a:t>A)  Non-Verbal</a:t>
            </a:r>
          </a:p>
          <a:p>
            <a:pPr marL="0" indent="0">
              <a:buNone/>
            </a:pPr>
            <a:r>
              <a:rPr lang="en-US" dirty="0">
                <a:solidFill>
                  <a:srgbClr val="FF0000"/>
                </a:solidFill>
              </a:rPr>
              <a:t>B)  Someone who doesn’t use words to communicate</a:t>
            </a:r>
          </a:p>
          <a:p>
            <a:pPr marL="0" indent="0">
              <a:buNone/>
            </a:pPr>
            <a:r>
              <a:rPr lang="en-US" dirty="0"/>
              <a:t>C)  Mute</a:t>
            </a:r>
          </a:p>
          <a:p>
            <a:pPr marL="0" indent="0">
              <a:buNone/>
            </a:pPr>
            <a:r>
              <a:rPr lang="en-US" dirty="0"/>
              <a:t>D)  Profound</a:t>
            </a:r>
          </a:p>
          <a:p>
            <a:endParaRPr lang="en-US" dirty="0"/>
          </a:p>
        </p:txBody>
      </p:sp>
    </p:spTree>
    <p:extLst>
      <p:ext uri="{BB962C8B-B14F-4D97-AF65-F5344CB8AC3E}">
        <p14:creationId xmlns:p14="http://schemas.microsoft.com/office/powerpoint/2010/main" val="769019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174" y="285750"/>
            <a:ext cx="9998351" cy="2643188"/>
          </a:xfrm>
        </p:spPr>
        <p:txBody>
          <a:bodyPr>
            <a:normAutofit fontScale="90000"/>
          </a:bodyPr>
          <a:lstStyle/>
          <a:p>
            <a:r>
              <a:rPr lang="en-US" dirty="0"/>
              <a:t>Feeding is an acceptable term</a:t>
            </a:r>
            <a:br>
              <a:rPr lang="en-US" dirty="0"/>
            </a:br>
            <a:r>
              <a:rPr lang="en-US" dirty="0"/>
              <a:t>to use when describing dinner </a:t>
            </a:r>
            <a:br>
              <a:rPr lang="en-US" dirty="0"/>
            </a:br>
            <a:r>
              <a:rPr lang="en-US" dirty="0"/>
              <a:t>for people we support ?</a:t>
            </a:r>
            <a:br>
              <a:rPr lang="en-US" dirty="0"/>
            </a:br>
            <a:br>
              <a:rPr lang="en-US" dirty="0"/>
            </a:br>
            <a:endParaRPr lang="en-US" dirty="0"/>
          </a:p>
        </p:txBody>
      </p:sp>
      <p:sp>
        <p:nvSpPr>
          <p:cNvPr id="3" name="Content Placeholder 2"/>
          <p:cNvSpPr>
            <a:spLocks noGrp="1"/>
          </p:cNvSpPr>
          <p:nvPr>
            <p:ph idx="1"/>
          </p:nvPr>
        </p:nvSpPr>
        <p:spPr>
          <a:xfrm>
            <a:off x="3667125" y="2714626"/>
            <a:ext cx="6310611" cy="3419400"/>
          </a:xfrm>
        </p:spPr>
        <p:txBody>
          <a:bodyPr/>
          <a:lstStyle/>
          <a:p>
            <a:pPr marL="0" indent="0">
              <a:buNone/>
            </a:pPr>
            <a:r>
              <a:rPr lang="en-US" dirty="0"/>
              <a:t>A)  True</a:t>
            </a:r>
          </a:p>
          <a:p>
            <a:pPr marL="0" indent="0">
              <a:buNone/>
            </a:pPr>
            <a:r>
              <a:rPr lang="en-US" dirty="0"/>
              <a:t>B)  False</a:t>
            </a:r>
          </a:p>
          <a:p>
            <a:endParaRPr lang="en-US" dirty="0"/>
          </a:p>
        </p:txBody>
      </p:sp>
    </p:spTree>
    <p:extLst>
      <p:ext uri="{BB962C8B-B14F-4D97-AF65-F5344CB8AC3E}">
        <p14:creationId xmlns:p14="http://schemas.microsoft.com/office/powerpoint/2010/main" val="30517233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540" y="285750"/>
            <a:ext cx="10057986" cy="2786063"/>
          </a:xfrm>
        </p:spPr>
        <p:txBody>
          <a:bodyPr>
            <a:normAutofit fontScale="90000"/>
          </a:bodyPr>
          <a:lstStyle/>
          <a:p>
            <a:r>
              <a:rPr lang="en-US" dirty="0"/>
              <a:t>Feeding is an acceptable term</a:t>
            </a:r>
            <a:br>
              <a:rPr lang="en-US" dirty="0"/>
            </a:br>
            <a:r>
              <a:rPr lang="en-US" dirty="0"/>
              <a:t>to use when describing dinner </a:t>
            </a:r>
            <a:br>
              <a:rPr lang="en-US" dirty="0"/>
            </a:br>
            <a:r>
              <a:rPr lang="en-US" dirty="0"/>
              <a:t>for people we support ?</a:t>
            </a:r>
            <a:br>
              <a:rPr lang="en-US" dirty="0"/>
            </a:br>
            <a:br>
              <a:rPr lang="en-US" dirty="0"/>
            </a:br>
            <a:endParaRPr lang="en-US" dirty="0"/>
          </a:p>
        </p:txBody>
      </p:sp>
      <p:sp>
        <p:nvSpPr>
          <p:cNvPr id="3" name="Content Placeholder 2"/>
          <p:cNvSpPr>
            <a:spLocks noGrp="1"/>
          </p:cNvSpPr>
          <p:nvPr>
            <p:ph idx="1"/>
          </p:nvPr>
        </p:nvSpPr>
        <p:spPr>
          <a:xfrm>
            <a:off x="3952875" y="2928937"/>
            <a:ext cx="6024861" cy="3205088"/>
          </a:xfrm>
        </p:spPr>
        <p:txBody>
          <a:bodyPr/>
          <a:lstStyle/>
          <a:p>
            <a:pPr marL="0" indent="0">
              <a:buNone/>
            </a:pPr>
            <a:r>
              <a:rPr lang="en-US" dirty="0"/>
              <a:t>A)  True</a:t>
            </a:r>
          </a:p>
          <a:p>
            <a:pPr marL="0" indent="0">
              <a:buNone/>
            </a:pPr>
            <a:r>
              <a:rPr lang="en-US" dirty="0">
                <a:solidFill>
                  <a:srgbClr val="FF0000"/>
                </a:solidFill>
              </a:rPr>
              <a:t>B)  False</a:t>
            </a:r>
          </a:p>
          <a:p>
            <a:endParaRPr lang="en-US" dirty="0"/>
          </a:p>
        </p:txBody>
      </p:sp>
      <p:sp>
        <p:nvSpPr>
          <p:cNvPr id="4" name="Slide Number Placeholder 3"/>
          <p:cNvSpPr>
            <a:spLocks noGrp="1"/>
          </p:cNvSpPr>
          <p:nvPr>
            <p:ph type="sldNum" sz="quarter" idx="4294967295"/>
          </p:nvPr>
        </p:nvSpPr>
        <p:spPr>
          <a:xfrm>
            <a:off x="7952483" y="6310612"/>
            <a:ext cx="2025253" cy="359420"/>
          </a:xfrm>
          <a:prstGeom prst="rect">
            <a:avLst/>
          </a:prstGeom>
        </p:spPr>
        <p:txBody>
          <a:bodyPr/>
          <a:lstStyle/>
          <a:p>
            <a:endParaRPr lang="en-US" dirty="0"/>
          </a:p>
        </p:txBody>
      </p:sp>
    </p:spTree>
    <p:extLst>
      <p:ext uri="{BB962C8B-B14F-4D97-AF65-F5344CB8AC3E}">
        <p14:creationId xmlns:p14="http://schemas.microsoft.com/office/powerpoint/2010/main" val="1920485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784206" y="0"/>
            <a:ext cx="6350" cy="6983077"/>
          </a:xfrm>
          <a:prstGeom prst="rect">
            <a:avLst/>
          </a:prstGeom>
          <a:solidFill>
            <a:srgbClr val="000000">
              <a:alpha val="19608"/>
            </a:srgbClr>
          </a:solidFill>
        </p:spPr>
      </p:sp>
      <p:pic>
        <p:nvPicPr>
          <p:cNvPr id="3" name="Picture 3"/>
          <p:cNvPicPr>
            <a:picLocks noChangeAspect="1"/>
          </p:cNvPicPr>
          <p:nvPr/>
        </p:nvPicPr>
        <p:blipFill>
          <a:blip r:embed="rId3"/>
          <a:srcRect/>
          <a:stretch>
            <a:fillRect/>
          </a:stretch>
        </p:blipFill>
        <p:spPr>
          <a:xfrm>
            <a:off x="5955819" y="262718"/>
            <a:ext cx="5139428" cy="3714723"/>
          </a:xfrm>
          <a:prstGeom prst="rect">
            <a:avLst/>
          </a:prstGeom>
        </p:spPr>
      </p:pic>
      <p:grpSp>
        <p:nvGrpSpPr>
          <p:cNvPr id="4" name="Group 4"/>
          <p:cNvGrpSpPr/>
          <p:nvPr/>
        </p:nvGrpSpPr>
        <p:grpSpPr>
          <a:xfrm>
            <a:off x="357808" y="2266122"/>
            <a:ext cx="4246148" cy="3041063"/>
            <a:chOff x="-98470" y="45451"/>
            <a:chExt cx="8389019" cy="6284189"/>
          </a:xfrm>
        </p:grpSpPr>
        <p:sp>
          <p:nvSpPr>
            <p:cNvPr id="5" name="TextBox 5"/>
            <p:cNvSpPr txBox="1"/>
            <p:nvPr/>
          </p:nvSpPr>
          <p:spPr>
            <a:xfrm>
              <a:off x="-98470" y="45451"/>
              <a:ext cx="8281196" cy="5606618"/>
            </a:xfrm>
            <a:prstGeom prst="rect">
              <a:avLst/>
            </a:prstGeom>
          </p:spPr>
          <p:txBody>
            <a:bodyPr wrap="square" lIns="0" tIns="0" rIns="0" bIns="0" rtlCol="0" anchor="t">
              <a:spAutoFit/>
            </a:bodyPr>
            <a:lstStyle/>
            <a:p>
              <a:pPr>
                <a:lnSpc>
                  <a:spcPts val="5300"/>
                </a:lnSpc>
                <a:spcBef>
                  <a:spcPct val="0"/>
                </a:spcBef>
              </a:pPr>
              <a:r>
                <a:rPr lang="en-US" sz="4417" dirty="0">
                  <a:solidFill>
                    <a:srgbClr val="000000"/>
                  </a:solidFill>
                  <a:latin typeface="HK Grotesk Bold"/>
                </a:rPr>
                <a:t>Regional Map &amp; Team of Professional Experts</a:t>
              </a:r>
            </a:p>
          </p:txBody>
        </p:sp>
        <p:sp>
          <p:nvSpPr>
            <p:cNvPr id="6" name="TextBox 6"/>
            <p:cNvSpPr txBox="1"/>
            <p:nvPr/>
          </p:nvSpPr>
          <p:spPr>
            <a:xfrm>
              <a:off x="-2" y="5848131"/>
              <a:ext cx="8290551" cy="481509"/>
            </a:xfrm>
            <a:prstGeom prst="rect">
              <a:avLst/>
            </a:prstGeom>
          </p:spPr>
          <p:txBody>
            <a:bodyPr lIns="0" tIns="0" rIns="0" bIns="0" rtlCol="0" anchor="t">
              <a:spAutoFit/>
            </a:bodyPr>
            <a:lstStyle/>
            <a:p>
              <a:pPr>
                <a:lnSpc>
                  <a:spcPts val="2029"/>
                </a:lnSpc>
                <a:spcBef>
                  <a:spcPct val="0"/>
                </a:spcBef>
              </a:pPr>
              <a:endParaRPr sz="1200"/>
            </a:p>
          </p:txBody>
        </p:sp>
      </p:grpSp>
      <p:sp>
        <p:nvSpPr>
          <p:cNvPr id="7" name="TextBox 7"/>
          <p:cNvSpPr txBox="1"/>
          <p:nvPr/>
        </p:nvSpPr>
        <p:spPr>
          <a:xfrm>
            <a:off x="4824811" y="4194642"/>
            <a:ext cx="7401444" cy="1598258"/>
          </a:xfrm>
          <a:prstGeom prst="rect">
            <a:avLst/>
          </a:prstGeom>
        </p:spPr>
        <p:txBody>
          <a:bodyPr lIns="0" tIns="0" rIns="0" bIns="0" rtlCol="0" anchor="t">
            <a:spAutoFit/>
          </a:bodyPr>
          <a:lstStyle/>
          <a:p>
            <a:pPr algn="ctr">
              <a:lnSpc>
                <a:spcPts val="3153"/>
              </a:lnSpc>
            </a:pPr>
            <a:r>
              <a:rPr lang="en-US" sz="2034" spc="349" dirty="0">
                <a:solidFill>
                  <a:srgbClr val="000000"/>
                </a:solidFill>
                <a:latin typeface="Montserrat Classic Bold"/>
              </a:rPr>
              <a:t>19</a:t>
            </a:r>
            <a:r>
              <a:rPr lang="en-US" sz="2034" spc="349" dirty="0">
                <a:solidFill>
                  <a:srgbClr val="000000"/>
                </a:solidFill>
                <a:latin typeface="Montserrat Classic"/>
              </a:rPr>
              <a:t> REGIONAL LEADS</a:t>
            </a:r>
          </a:p>
          <a:p>
            <a:pPr algn="ctr">
              <a:lnSpc>
                <a:spcPts val="3153"/>
              </a:lnSpc>
            </a:pPr>
            <a:r>
              <a:rPr lang="en-US" sz="2034" spc="349" dirty="0">
                <a:solidFill>
                  <a:srgbClr val="000000"/>
                </a:solidFill>
                <a:latin typeface="Montserrat Classic Bold"/>
              </a:rPr>
              <a:t>4</a:t>
            </a:r>
            <a:r>
              <a:rPr lang="en-US" sz="2034" spc="349" dirty="0">
                <a:solidFill>
                  <a:srgbClr val="000000"/>
                </a:solidFill>
                <a:latin typeface="Montserrat Classic"/>
              </a:rPr>
              <a:t> SUBJECT MATTER EXPERTS</a:t>
            </a:r>
          </a:p>
          <a:p>
            <a:pPr algn="ctr">
              <a:lnSpc>
                <a:spcPts val="3153"/>
              </a:lnSpc>
            </a:pPr>
            <a:r>
              <a:rPr lang="en-US" sz="2034" spc="349" dirty="0">
                <a:solidFill>
                  <a:srgbClr val="000000"/>
                </a:solidFill>
                <a:latin typeface="Montserrat Classic Bold"/>
              </a:rPr>
              <a:t>2</a:t>
            </a:r>
            <a:r>
              <a:rPr lang="en-US" sz="2034" spc="349" dirty="0">
                <a:solidFill>
                  <a:srgbClr val="000000"/>
                </a:solidFill>
                <a:latin typeface="Montserrat Classic"/>
              </a:rPr>
              <a:t> DIRECT SUPPORT PROFESSIONALS</a:t>
            </a:r>
          </a:p>
          <a:p>
            <a:pPr algn="ctr">
              <a:lnSpc>
                <a:spcPts val="3153"/>
              </a:lnSpc>
            </a:pPr>
            <a:r>
              <a:rPr lang="en-US" sz="2034" spc="349" dirty="0">
                <a:solidFill>
                  <a:srgbClr val="000000"/>
                </a:solidFill>
                <a:latin typeface="Montserrat Classic Bold"/>
              </a:rPr>
              <a:t>5</a:t>
            </a:r>
            <a:r>
              <a:rPr lang="en-US" sz="2034" spc="349" dirty="0">
                <a:solidFill>
                  <a:srgbClr val="000000"/>
                </a:solidFill>
                <a:latin typeface="Montserrat Classic"/>
              </a:rPr>
              <a:t> ADMIN SUPPORTS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843" y="318052"/>
            <a:ext cx="9832389" cy="2087218"/>
          </a:xfrm>
        </p:spPr>
        <p:txBody>
          <a:bodyPr>
            <a:normAutofit fontScale="90000"/>
          </a:bodyPr>
          <a:lstStyle/>
          <a:p>
            <a:r>
              <a:rPr lang="en-US" dirty="0"/>
              <a:t>A person who doesn’t use words </a:t>
            </a:r>
            <a:br>
              <a:rPr lang="en-US" dirty="0"/>
            </a:br>
            <a:r>
              <a:rPr lang="en-US" dirty="0"/>
              <a:t>to communicate, requires 10 </a:t>
            </a:r>
            <a:br>
              <a:rPr lang="en-US" dirty="0"/>
            </a:br>
            <a:r>
              <a:rPr lang="en-US" dirty="0"/>
              <a:t>minute visual checks and total support with every day living skills is  ___________</a:t>
            </a:r>
            <a:br>
              <a:rPr lang="en-US" dirty="0"/>
            </a:br>
            <a:endParaRPr lang="en-US" dirty="0"/>
          </a:p>
        </p:txBody>
      </p:sp>
      <p:sp>
        <p:nvSpPr>
          <p:cNvPr id="3" name="Content Placeholder 2"/>
          <p:cNvSpPr>
            <a:spLocks noGrp="1"/>
          </p:cNvSpPr>
          <p:nvPr>
            <p:ph idx="1"/>
          </p:nvPr>
        </p:nvSpPr>
        <p:spPr>
          <a:xfrm>
            <a:off x="4238625" y="3000375"/>
            <a:ext cx="5739111" cy="3133651"/>
          </a:xfrm>
        </p:spPr>
        <p:txBody>
          <a:bodyPr/>
          <a:lstStyle/>
          <a:p>
            <a:endParaRPr lang="en-US" dirty="0"/>
          </a:p>
          <a:p>
            <a:pPr marL="0" indent="0">
              <a:buNone/>
            </a:pPr>
            <a:r>
              <a:rPr lang="en-US" dirty="0"/>
              <a:t>A)  Low- functioning</a:t>
            </a:r>
          </a:p>
          <a:p>
            <a:pPr marL="0" indent="0">
              <a:buNone/>
            </a:pPr>
            <a:r>
              <a:rPr lang="en-US" dirty="0"/>
              <a:t>B)  Slow</a:t>
            </a:r>
          </a:p>
          <a:p>
            <a:pPr marL="0" indent="0">
              <a:buNone/>
            </a:pPr>
            <a:r>
              <a:rPr lang="en-US" dirty="0"/>
              <a:t>C)  In need of extra support</a:t>
            </a:r>
          </a:p>
          <a:p>
            <a:pPr marL="0" indent="0">
              <a:buNone/>
            </a:pPr>
            <a:r>
              <a:rPr lang="en-US" dirty="0"/>
              <a:t>D)  Severely retarded</a:t>
            </a:r>
          </a:p>
          <a:p>
            <a:endParaRPr lang="en-US" dirty="0"/>
          </a:p>
        </p:txBody>
      </p:sp>
    </p:spTree>
    <p:extLst>
      <p:ext uri="{BB962C8B-B14F-4D97-AF65-F5344CB8AC3E}">
        <p14:creationId xmlns:p14="http://schemas.microsoft.com/office/powerpoint/2010/main" val="12967974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843" y="218661"/>
            <a:ext cx="9832389" cy="2781714"/>
          </a:xfrm>
        </p:spPr>
        <p:txBody>
          <a:bodyPr>
            <a:normAutofit fontScale="90000"/>
          </a:bodyPr>
          <a:lstStyle/>
          <a:p>
            <a:r>
              <a:rPr lang="en-US" dirty="0"/>
              <a:t>A person who doesn’t use words </a:t>
            </a:r>
            <a:br>
              <a:rPr lang="en-US" dirty="0"/>
            </a:br>
            <a:r>
              <a:rPr lang="en-US" dirty="0"/>
              <a:t>to communicate, requires 10 </a:t>
            </a:r>
            <a:br>
              <a:rPr lang="en-US" dirty="0"/>
            </a:br>
            <a:r>
              <a:rPr lang="en-US" dirty="0"/>
              <a:t>minute visual checks and total support is  ___________</a:t>
            </a:r>
            <a:br>
              <a:rPr lang="en-US" dirty="0"/>
            </a:br>
            <a:endParaRPr lang="en-US" dirty="0"/>
          </a:p>
        </p:txBody>
      </p:sp>
      <p:sp>
        <p:nvSpPr>
          <p:cNvPr id="3" name="Content Placeholder 2"/>
          <p:cNvSpPr>
            <a:spLocks noGrp="1"/>
          </p:cNvSpPr>
          <p:nvPr>
            <p:ph idx="1"/>
          </p:nvPr>
        </p:nvSpPr>
        <p:spPr>
          <a:xfrm>
            <a:off x="3952876" y="2917330"/>
            <a:ext cx="7763470" cy="3572991"/>
          </a:xfrm>
        </p:spPr>
        <p:txBody>
          <a:bodyPr/>
          <a:lstStyle/>
          <a:p>
            <a:endParaRPr lang="en-US" dirty="0"/>
          </a:p>
          <a:p>
            <a:pPr marL="0" indent="0">
              <a:buNone/>
            </a:pPr>
            <a:r>
              <a:rPr lang="en-US" dirty="0"/>
              <a:t>A)  Low- functioning</a:t>
            </a:r>
          </a:p>
          <a:p>
            <a:pPr marL="0" indent="0">
              <a:buNone/>
            </a:pPr>
            <a:r>
              <a:rPr lang="en-US" dirty="0"/>
              <a:t>B)  Slow</a:t>
            </a:r>
          </a:p>
          <a:p>
            <a:pPr marL="0" indent="0">
              <a:buNone/>
            </a:pPr>
            <a:r>
              <a:rPr lang="en-US" dirty="0">
                <a:solidFill>
                  <a:srgbClr val="FF0000"/>
                </a:solidFill>
              </a:rPr>
              <a:t>C)  In need of extra support</a:t>
            </a:r>
          </a:p>
          <a:p>
            <a:pPr marL="0" indent="0">
              <a:buNone/>
            </a:pPr>
            <a:r>
              <a:rPr lang="en-US" dirty="0"/>
              <a:t>D)  Severely retarded</a:t>
            </a:r>
          </a:p>
          <a:p>
            <a:endParaRPr lang="en-US" dirty="0"/>
          </a:p>
        </p:txBody>
      </p:sp>
    </p:spTree>
    <p:extLst>
      <p:ext uri="{BB962C8B-B14F-4D97-AF65-F5344CB8AC3E}">
        <p14:creationId xmlns:p14="http://schemas.microsoft.com/office/powerpoint/2010/main" val="32115985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766" y="285750"/>
            <a:ext cx="9441760" cy="2714625"/>
          </a:xfrm>
        </p:spPr>
        <p:txBody>
          <a:bodyPr>
            <a:normAutofit fontScale="90000"/>
          </a:bodyPr>
          <a:lstStyle/>
          <a:p>
            <a:r>
              <a:rPr lang="en-US" dirty="0"/>
              <a:t>A person who has a job, drives </a:t>
            </a:r>
            <a:br>
              <a:rPr lang="en-US" dirty="0"/>
            </a:br>
            <a:r>
              <a:rPr lang="en-US" dirty="0"/>
              <a:t>a car and lives in an apartment </a:t>
            </a:r>
            <a:br>
              <a:rPr lang="en-US" dirty="0"/>
            </a:br>
            <a:r>
              <a:rPr lang="en-US" dirty="0"/>
              <a:t>with minimal support is </a:t>
            </a:r>
            <a:br>
              <a:rPr lang="en-US" dirty="0"/>
            </a:br>
            <a:r>
              <a:rPr lang="en-US" dirty="0"/>
              <a:t>considered ­­­­­­­­____________</a:t>
            </a:r>
            <a:br>
              <a:rPr lang="en-US" dirty="0"/>
            </a:br>
            <a:endParaRPr lang="en-US" dirty="0"/>
          </a:p>
        </p:txBody>
      </p:sp>
      <p:sp>
        <p:nvSpPr>
          <p:cNvPr id="3" name="Content Placeholder 2"/>
          <p:cNvSpPr>
            <a:spLocks noGrp="1"/>
          </p:cNvSpPr>
          <p:nvPr>
            <p:ph idx="1"/>
          </p:nvPr>
        </p:nvSpPr>
        <p:spPr>
          <a:xfrm>
            <a:off x="4381500" y="2869645"/>
            <a:ext cx="5596236" cy="3264382"/>
          </a:xfrm>
        </p:spPr>
        <p:txBody>
          <a:bodyPr/>
          <a:lstStyle/>
          <a:p>
            <a:endParaRPr lang="en-US" dirty="0"/>
          </a:p>
          <a:p>
            <a:pPr marL="0" indent="0">
              <a:buNone/>
            </a:pPr>
            <a:r>
              <a:rPr lang="en-US" dirty="0"/>
              <a:t>A)  Normal</a:t>
            </a:r>
          </a:p>
          <a:p>
            <a:pPr marL="0" indent="0">
              <a:buNone/>
            </a:pPr>
            <a:r>
              <a:rPr lang="en-US" dirty="0"/>
              <a:t>B)  High functioning</a:t>
            </a:r>
          </a:p>
          <a:p>
            <a:pPr marL="0" indent="0">
              <a:buNone/>
            </a:pPr>
            <a:r>
              <a:rPr lang="en-US" dirty="0"/>
              <a:t>C)  None of the above</a:t>
            </a:r>
          </a:p>
          <a:p>
            <a:pPr marL="0" indent="0">
              <a:buNone/>
            </a:pPr>
            <a:r>
              <a:rPr lang="en-US" dirty="0"/>
              <a:t>D)  All of the above</a:t>
            </a:r>
          </a:p>
          <a:p>
            <a:pPr marL="0" indent="0">
              <a:buNone/>
            </a:pPr>
            <a:r>
              <a:rPr lang="en-US" dirty="0"/>
              <a:t> </a:t>
            </a:r>
          </a:p>
          <a:p>
            <a:endParaRPr lang="en-US" dirty="0"/>
          </a:p>
        </p:txBody>
      </p:sp>
      <p:sp>
        <p:nvSpPr>
          <p:cNvPr id="4" name="Slide Number Placeholder 3"/>
          <p:cNvSpPr>
            <a:spLocks noGrp="1"/>
          </p:cNvSpPr>
          <p:nvPr>
            <p:ph type="sldNum" sz="quarter" idx="4294967295"/>
          </p:nvPr>
        </p:nvSpPr>
        <p:spPr>
          <a:xfrm>
            <a:off x="7952483" y="6310612"/>
            <a:ext cx="2025253" cy="359420"/>
          </a:xfrm>
          <a:prstGeom prst="rect">
            <a:avLst/>
          </a:prstGeom>
        </p:spPr>
        <p:txBody>
          <a:bodyPr/>
          <a:lstStyle/>
          <a:p>
            <a:endParaRPr lang="en-US" dirty="0"/>
          </a:p>
        </p:txBody>
      </p:sp>
    </p:spTree>
    <p:extLst>
      <p:ext uri="{BB962C8B-B14F-4D97-AF65-F5344CB8AC3E}">
        <p14:creationId xmlns:p14="http://schemas.microsoft.com/office/powerpoint/2010/main" val="37358676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217" y="285750"/>
            <a:ext cx="9352308" cy="3918502"/>
          </a:xfrm>
        </p:spPr>
        <p:txBody>
          <a:bodyPr>
            <a:normAutofit/>
          </a:bodyPr>
          <a:lstStyle/>
          <a:p>
            <a:r>
              <a:rPr lang="en-US" sz="3600" dirty="0"/>
              <a:t>A person who has a job, drives </a:t>
            </a:r>
            <a:br>
              <a:rPr lang="en-US" sz="3600" dirty="0"/>
            </a:br>
            <a:r>
              <a:rPr lang="en-US" sz="3600" dirty="0"/>
              <a:t>a car and lives in an apartment </a:t>
            </a:r>
            <a:br>
              <a:rPr lang="en-US" sz="3600" dirty="0"/>
            </a:br>
            <a:r>
              <a:rPr lang="en-US" sz="3600" dirty="0"/>
              <a:t>with minimal support is </a:t>
            </a:r>
            <a:br>
              <a:rPr lang="en-US" sz="3600" dirty="0"/>
            </a:br>
            <a:r>
              <a:rPr lang="en-US" sz="3600" dirty="0"/>
              <a:t>considered ­­­­­­­­____________</a:t>
            </a:r>
            <a:br>
              <a:rPr lang="en-US" sz="3600" dirty="0"/>
            </a:br>
            <a:endParaRPr lang="en-US" sz="3600" dirty="0"/>
          </a:p>
        </p:txBody>
      </p:sp>
      <p:sp>
        <p:nvSpPr>
          <p:cNvPr id="3" name="Content Placeholder 2"/>
          <p:cNvSpPr>
            <a:spLocks noGrp="1"/>
          </p:cNvSpPr>
          <p:nvPr>
            <p:ph idx="1"/>
          </p:nvPr>
        </p:nvSpPr>
        <p:spPr>
          <a:xfrm>
            <a:off x="4432852" y="2852531"/>
            <a:ext cx="5544884" cy="3281496"/>
          </a:xfrm>
        </p:spPr>
        <p:txBody>
          <a:bodyPr/>
          <a:lstStyle/>
          <a:p>
            <a:endParaRPr lang="en-US" dirty="0"/>
          </a:p>
          <a:p>
            <a:pPr marL="0" indent="0">
              <a:buNone/>
            </a:pPr>
            <a:r>
              <a:rPr lang="en-US" dirty="0"/>
              <a:t>A)  Normal</a:t>
            </a:r>
          </a:p>
          <a:p>
            <a:pPr marL="0" indent="0">
              <a:buNone/>
            </a:pPr>
            <a:r>
              <a:rPr lang="en-US" dirty="0"/>
              <a:t>B)  High functioning</a:t>
            </a:r>
          </a:p>
          <a:p>
            <a:pPr marL="0" indent="0">
              <a:buNone/>
            </a:pPr>
            <a:r>
              <a:rPr lang="en-US" dirty="0">
                <a:solidFill>
                  <a:srgbClr val="FF0000"/>
                </a:solidFill>
              </a:rPr>
              <a:t>C)  None of the above</a:t>
            </a:r>
          </a:p>
          <a:p>
            <a:pPr marL="0" indent="0">
              <a:buNone/>
            </a:pPr>
            <a:r>
              <a:rPr lang="en-US" dirty="0"/>
              <a:t>D)  All of the above</a:t>
            </a:r>
          </a:p>
          <a:p>
            <a:pPr marL="0" indent="0">
              <a:buNone/>
            </a:pPr>
            <a:r>
              <a:rPr lang="en-US" dirty="0"/>
              <a:t> </a:t>
            </a:r>
          </a:p>
          <a:p>
            <a:endParaRPr lang="en-US" dirty="0"/>
          </a:p>
        </p:txBody>
      </p:sp>
    </p:spTree>
    <p:extLst>
      <p:ext uri="{BB962C8B-B14F-4D97-AF65-F5344CB8AC3E}">
        <p14:creationId xmlns:p14="http://schemas.microsoft.com/office/powerpoint/2010/main" val="35702441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210" y="-119270"/>
            <a:ext cx="10167316" cy="2476708"/>
          </a:xfrm>
        </p:spPr>
        <p:txBody>
          <a:bodyPr>
            <a:normAutofit/>
          </a:bodyPr>
          <a:lstStyle/>
          <a:p>
            <a:br>
              <a:rPr lang="en-US" dirty="0"/>
            </a:br>
            <a:r>
              <a:rPr lang="en-US" dirty="0"/>
              <a:t>When someone takes a trip to </a:t>
            </a:r>
            <a:br>
              <a:rPr lang="en-US" dirty="0"/>
            </a:br>
            <a:r>
              <a:rPr lang="en-US" dirty="0"/>
              <a:t>the mall, this is called:</a:t>
            </a:r>
            <a:br>
              <a:rPr lang="en-US" dirty="0"/>
            </a:br>
            <a:endParaRPr lang="en-US" dirty="0"/>
          </a:p>
        </p:txBody>
      </p:sp>
      <p:sp>
        <p:nvSpPr>
          <p:cNvPr id="3" name="Content Placeholder 2"/>
          <p:cNvSpPr>
            <a:spLocks noGrp="1"/>
          </p:cNvSpPr>
          <p:nvPr>
            <p:ph idx="1"/>
          </p:nvPr>
        </p:nvSpPr>
        <p:spPr>
          <a:xfrm>
            <a:off x="3647661" y="2357438"/>
            <a:ext cx="6723881" cy="4043364"/>
          </a:xfrm>
        </p:spPr>
        <p:txBody>
          <a:bodyPr/>
          <a:lstStyle/>
          <a:p>
            <a:endParaRPr lang="en-US" dirty="0"/>
          </a:p>
          <a:p>
            <a:pPr marL="0" indent="0">
              <a:buNone/>
            </a:pPr>
            <a:r>
              <a:rPr lang="en-US" dirty="0"/>
              <a:t>A)  An outing</a:t>
            </a:r>
          </a:p>
          <a:p>
            <a:pPr marL="0" indent="0">
              <a:buNone/>
            </a:pPr>
            <a:r>
              <a:rPr lang="en-US" dirty="0"/>
              <a:t>B)  An Activity</a:t>
            </a:r>
          </a:p>
          <a:p>
            <a:pPr marL="0" indent="0">
              <a:buNone/>
            </a:pPr>
            <a:r>
              <a:rPr lang="en-US" dirty="0"/>
              <a:t>C)  Going out into the community</a:t>
            </a:r>
          </a:p>
          <a:p>
            <a:pPr marL="0" indent="0">
              <a:buNone/>
            </a:pPr>
            <a:r>
              <a:rPr lang="en-US" dirty="0"/>
              <a:t>D)  A trip to the mall</a:t>
            </a:r>
          </a:p>
          <a:p>
            <a:endParaRPr lang="en-US" dirty="0"/>
          </a:p>
        </p:txBody>
      </p:sp>
      <p:sp>
        <p:nvSpPr>
          <p:cNvPr id="4" name="Slide Number Placeholder 3"/>
          <p:cNvSpPr>
            <a:spLocks noGrp="1"/>
          </p:cNvSpPr>
          <p:nvPr>
            <p:ph type="sldNum" sz="quarter" idx="4294967295"/>
          </p:nvPr>
        </p:nvSpPr>
        <p:spPr>
          <a:xfrm>
            <a:off x="7952483" y="6310612"/>
            <a:ext cx="2025253" cy="359420"/>
          </a:xfrm>
          <a:prstGeom prst="rect">
            <a:avLst/>
          </a:prstGeom>
        </p:spPr>
        <p:txBody>
          <a:bodyPr/>
          <a:lstStyle/>
          <a:p>
            <a:endParaRPr lang="en-US" dirty="0"/>
          </a:p>
        </p:txBody>
      </p:sp>
    </p:spTree>
    <p:extLst>
      <p:ext uri="{BB962C8B-B14F-4D97-AF65-F5344CB8AC3E}">
        <p14:creationId xmlns:p14="http://schemas.microsoft.com/office/powerpoint/2010/main" val="40922073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49086"/>
            <a:ext cx="10067925" cy="2292212"/>
          </a:xfrm>
        </p:spPr>
        <p:txBody>
          <a:bodyPr>
            <a:normAutofit/>
          </a:bodyPr>
          <a:lstStyle/>
          <a:p>
            <a:br>
              <a:rPr lang="en-US" dirty="0"/>
            </a:br>
            <a:r>
              <a:rPr lang="en-US" dirty="0"/>
              <a:t>When someone takes a trip to </a:t>
            </a:r>
            <a:br>
              <a:rPr lang="en-US" dirty="0"/>
            </a:br>
            <a:r>
              <a:rPr lang="en-US" dirty="0"/>
              <a:t>the mall, this is called:</a:t>
            </a:r>
            <a:br>
              <a:rPr lang="en-US" dirty="0"/>
            </a:br>
            <a:endParaRPr lang="en-US" dirty="0"/>
          </a:p>
        </p:txBody>
      </p:sp>
      <p:sp>
        <p:nvSpPr>
          <p:cNvPr id="3" name="Content Placeholder 2"/>
          <p:cNvSpPr>
            <a:spLocks noGrp="1"/>
          </p:cNvSpPr>
          <p:nvPr>
            <p:ph idx="1"/>
          </p:nvPr>
        </p:nvSpPr>
        <p:spPr>
          <a:xfrm>
            <a:off x="3985590" y="2345635"/>
            <a:ext cx="7368209" cy="3831328"/>
          </a:xfrm>
        </p:spPr>
        <p:txBody>
          <a:bodyPr/>
          <a:lstStyle/>
          <a:p>
            <a:endParaRPr lang="en-US" dirty="0"/>
          </a:p>
          <a:p>
            <a:pPr marL="0" indent="0">
              <a:buNone/>
            </a:pPr>
            <a:r>
              <a:rPr lang="en-US" dirty="0"/>
              <a:t>A)  An outing</a:t>
            </a:r>
          </a:p>
          <a:p>
            <a:pPr marL="0" indent="0">
              <a:buNone/>
            </a:pPr>
            <a:r>
              <a:rPr lang="en-US" dirty="0"/>
              <a:t>B)  An Activity</a:t>
            </a:r>
          </a:p>
          <a:p>
            <a:pPr marL="0" indent="0">
              <a:buNone/>
            </a:pPr>
            <a:r>
              <a:rPr lang="en-US" dirty="0"/>
              <a:t>C)  Going out into the community</a:t>
            </a:r>
          </a:p>
          <a:p>
            <a:pPr marL="0" indent="0">
              <a:buNone/>
            </a:pPr>
            <a:r>
              <a:rPr lang="en-US" dirty="0">
                <a:solidFill>
                  <a:srgbClr val="FF0000"/>
                </a:solidFill>
              </a:rPr>
              <a:t>D)  A trip to the mall</a:t>
            </a:r>
          </a:p>
          <a:p>
            <a:endParaRPr lang="en-US" dirty="0"/>
          </a:p>
        </p:txBody>
      </p:sp>
    </p:spTree>
    <p:extLst>
      <p:ext uri="{BB962C8B-B14F-4D97-AF65-F5344CB8AC3E}">
        <p14:creationId xmlns:p14="http://schemas.microsoft.com/office/powerpoint/2010/main" val="23071699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358" y="387626"/>
            <a:ext cx="10562798" cy="1871808"/>
          </a:xfrm>
        </p:spPr>
        <p:txBody>
          <a:bodyPr>
            <a:normAutofit fontScale="90000"/>
          </a:bodyPr>
          <a:lstStyle/>
          <a:p>
            <a:r>
              <a:rPr lang="en-US" dirty="0"/>
              <a:t>The appropriate term for when someone doesn’t want to do something is:</a:t>
            </a:r>
            <a:br>
              <a:rPr lang="en-US" dirty="0"/>
            </a:br>
            <a:endParaRPr lang="en-US" dirty="0"/>
          </a:p>
        </p:txBody>
      </p:sp>
      <p:sp>
        <p:nvSpPr>
          <p:cNvPr id="3" name="Content Placeholder 2"/>
          <p:cNvSpPr>
            <a:spLocks noGrp="1"/>
          </p:cNvSpPr>
          <p:nvPr>
            <p:ph idx="1"/>
          </p:nvPr>
        </p:nvSpPr>
        <p:spPr>
          <a:xfrm>
            <a:off x="3810000" y="2188130"/>
            <a:ext cx="6167736" cy="3945895"/>
          </a:xfrm>
        </p:spPr>
        <p:txBody>
          <a:bodyPr/>
          <a:lstStyle/>
          <a:p>
            <a:pPr marL="0" indent="0">
              <a:buNone/>
            </a:pPr>
            <a:endParaRPr lang="en-US" dirty="0"/>
          </a:p>
          <a:p>
            <a:pPr marL="0" indent="0">
              <a:buNone/>
            </a:pPr>
            <a:r>
              <a:rPr lang="en-US" dirty="0"/>
              <a:t>A)  A behavior</a:t>
            </a:r>
          </a:p>
          <a:p>
            <a:pPr marL="0" indent="0">
              <a:buNone/>
            </a:pPr>
            <a:r>
              <a:rPr lang="en-US" dirty="0"/>
              <a:t>B)  Non-compliant</a:t>
            </a:r>
          </a:p>
          <a:p>
            <a:pPr marL="0" indent="0">
              <a:buNone/>
            </a:pPr>
            <a:r>
              <a:rPr lang="en-US" dirty="0"/>
              <a:t>C)  A refusal</a:t>
            </a:r>
          </a:p>
          <a:p>
            <a:pPr marL="0" indent="0">
              <a:buNone/>
            </a:pPr>
            <a:r>
              <a:rPr lang="en-US" dirty="0"/>
              <a:t>D)  None of the above</a:t>
            </a:r>
          </a:p>
          <a:p>
            <a:endParaRPr lang="en-US" dirty="0"/>
          </a:p>
        </p:txBody>
      </p:sp>
    </p:spTree>
    <p:extLst>
      <p:ext uri="{BB962C8B-B14F-4D97-AF65-F5344CB8AC3E}">
        <p14:creationId xmlns:p14="http://schemas.microsoft.com/office/powerpoint/2010/main" val="4806251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870" y="377687"/>
            <a:ext cx="10411848" cy="1780315"/>
          </a:xfrm>
        </p:spPr>
        <p:txBody>
          <a:bodyPr>
            <a:normAutofit fontScale="90000"/>
          </a:bodyPr>
          <a:lstStyle/>
          <a:p>
            <a:r>
              <a:rPr lang="en-US" dirty="0"/>
              <a:t>The appropriate term for when someone doesn’t want to do something is:</a:t>
            </a:r>
            <a:br>
              <a:rPr lang="en-US" dirty="0"/>
            </a:br>
            <a:endParaRPr lang="en-US" dirty="0"/>
          </a:p>
        </p:txBody>
      </p:sp>
      <p:sp>
        <p:nvSpPr>
          <p:cNvPr id="3" name="Content Placeholder 2"/>
          <p:cNvSpPr>
            <a:spLocks noGrp="1"/>
          </p:cNvSpPr>
          <p:nvPr>
            <p:ph idx="1"/>
          </p:nvPr>
        </p:nvSpPr>
        <p:spPr>
          <a:xfrm>
            <a:off x="3810001" y="2364717"/>
            <a:ext cx="7763470" cy="3945895"/>
          </a:xfrm>
        </p:spPr>
        <p:txBody>
          <a:bodyPr/>
          <a:lstStyle/>
          <a:p>
            <a:pPr marL="0" indent="0">
              <a:buNone/>
            </a:pPr>
            <a:endParaRPr lang="en-US" dirty="0"/>
          </a:p>
          <a:p>
            <a:pPr marL="0" indent="0">
              <a:buNone/>
            </a:pPr>
            <a:r>
              <a:rPr lang="en-US" dirty="0"/>
              <a:t>A)  A behavior</a:t>
            </a:r>
          </a:p>
          <a:p>
            <a:pPr marL="0" indent="0">
              <a:buNone/>
            </a:pPr>
            <a:r>
              <a:rPr lang="en-US" dirty="0"/>
              <a:t>B)  Non-compliant</a:t>
            </a:r>
          </a:p>
          <a:p>
            <a:pPr marL="0" indent="0">
              <a:buNone/>
            </a:pPr>
            <a:r>
              <a:rPr lang="en-US" dirty="0"/>
              <a:t>C)  A refusal</a:t>
            </a:r>
          </a:p>
          <a:p>
            <a:pPr marL="0" indent="0">
              <a:buNone/>
            </a:pPr>
            <a:r>
              <a:rPr lang="en-US" dirty="0">
                <a:solidFill>
                  <a:srgbClr val="FF0000"/>
                </a:solidFill>
              </a:rPr>
              <a:t>D)  None of the above</a:t>
            </a:r>
          </a:p>
          <a:p>
            <a:endParaRPr lang="en-US" dirty="0"/>
          </a:p>
        </p:txBody>
      </p:sp>
    </p:spTree>
    <p:extLst>
      <p:ext uri="{BB962C8B-B14F-4D97-AF65-F5344CB8AC3E}">
        <p14:creationId xmlns:p14="http://schemas.microsoft.com/office/powerpoint/2010/main" val="40234584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331" y="0"/>
            <a:ext cx="10734260" cy="3081130"/>
          </a:xfrm>
        </p:spPr>
        <p:txBody>
          <a:bodyPr>
            <a:noAutofit/>
          </a:bodyPr>
          <a:lstStyle/>
          <a:p>
            <a:br>
              <a:rPr lang="en-US" dirty="0"/>
            </a:br>
            <a:r>
              <a:rPr lang="en-US" dirty="0"/>
              <a:t>Using the term “my Guys” or “our guys” is a very person-centered term</a:t>
            </a:r>
            <a:br>
              <a:rPr lang="en-US" dirty="0"/>
            </a:br>
            <a:endParaRPr lang="en-US" dirty="0"/>
          </a:p>
        </p:txBody>
      </p:sp>
      <p:sp>
        <p:nvSpPr>
          <p:cNvPr id="3" name="Content Placeholder 2"/>
          <p:cNvSpPr>
            <a:spLocks noGrp="1"/>
          </p:cNvSpPr>
          <p:nvPr>
            <p:ph idx="1"/>
          </p:nvPr>
        </p:nvSpPr>
        <p:spPr>
          <a:xfrm>
            <a:off x="4045226" y="2067339"/>
            <a:ext cx="7192264" cy="4602693"/>
          </a:xfrm>
        </p:spPr>
        <p:txBody>
          <a:bodyPr/>
          <a:lstStyle/>
          <a:p>
            <a:pPr marL="0" indent="0">
              <a:buNone/>
            </a:pPr>
            <a:endParaRPr lang="en-US" dirty="0"/>
          </a:p>
          <a:p>
            <a:pPr marL="0" indent="0">
              <a:buNone/>
            </a:pPr>
            <a:endParaRPr lang="en-US" dirty="0"/>
          </a:p>
          <a:p>
            <a:pPr marL="0" indent="0">
              <a:buNone/>
            </a:pPr>
            <a:r>
              <a:rPr lang="en-US" dirty="0"/>
              <a:t>A) True</a:t>
            </a:r>
          </a:p>
          <a:p>
            <a:pPr marL="0" indent="0">
              <a:buNone/>
            </a:pPr>
            <a:r>
              <a:rPr lang="en-US" dirty="0"/>
              <a:t>B)  False</a:t>
            </a:r>
            <a:r>
              <a:rPr lang="en-US" b="1" dirty="0"/>
              <a:t>	</a:t>
            </a:r>
            <a:endParaRPr lang="en-US" dirty="0"/>
          </a:p>
        </p:txBody>
      </p:sp>
    </p:spTree>
    <p:extLst>
      <p:ext uri="{BB962C8B-B14F-4D97-AF65-F5344CB8AC3E}">
        <p14:creationId xmlns:p14="http://schemas.microsoft.com/office/powerpoint/2010/main" val="2557478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76870" y="2703443"/>
            <a:ext cx="7576929" cy="3473519"/>
          </a:xfrm>
        </p:spPr>
        <p:txBody>
          <a:bodyPr/>
          <a:lstStyle/>
          <a:p>
            <a:pPr marL="0" indent="0">
              <a:buNone/>
            </a:pPr>
            <a:endParaRPr lang="en-US" dirty="0"/>
          </a:p>
          <a:p>
            <a:pPr marL="0" indent="0">
              <a:buNone/>
            </a:pPr>
            <a:endParaRPr lang="en-US" dirty="0"/>
          </a:p>
          <a:p>
            <a:pPr marL="0" indent="0">
              <a:buNone/>
            </a:pPr>
            <a:r>
              <a:rPr lang="en-US" dirty="0"/>
              <a:t>A) True</a:t>
            </a:r>
          </a:p>
          <a:p>
            <a:pPr marL="0" indent="0">
              <a:buNone/>
            </a:pPr>
            <a:r>
              <a:rPr lang="en-US" dirty="0">
                <a:solidFill>
                  <a:srgbClr val="FF0000"/>
                </a:solidFill>
              </a:rPr>
              <a:t>B)  False</a:t>
            </a:r>
            <a:r>
              <a:rPr lang="en-US" b="1" dirty="0"/>
              <a:t>	</a:t>
            </a:r>
            <a:endParaRPr lang="en-US" dirty="0"/>
          </a:p>
        </p:txBody>
      </p:sp>
      <p:sp>
        <p:nvSpPr>
          <p:cNvPr id="4" name="Title 1">
            <a:extLst>
              <a:ext uri="{FF2B5EF4-FFF2-40B4-BE49-F238E27FC236}">
                <a16:creationId xmlns:a16="http://schemas.microsoft.com/office/drawing/2014/main" id="{E48A0F5F-1CD7-471C-9B16-D5355543DCA3}"/>
              </a:ext>
            </a:extLst>
          </p:cNvPr>
          <p:cNvSpPr txBox="1">
            <a:spLocks/>
          </p:cNvSpPr>
          <p:nvPr/>
        </p:nvSpPr>
        <p:spPr>
          <a:xfrm>
            <a:off x="367749" y="-168965"/>
            <a:ext cx="10475842" cy="3071191"/>
          </a:xfrm>
          <a:prstGeom prst="rect">
            <a:avLst/>
          </a:prstGeom>
        </p:spPr>
        <p:txBody>
          <a:bodyPr>
            <a:noAutofit/>
          </a:bodyPr>
          <a:lstStyle>
            <a:lvl1pPr algn="l" defTabSz="914400" rtl="0" eaLnBrk="1" latinLnBrk="0" hangingPunct="1">
              <a:lnSpc>
                <a:spcPct val="90000"/>
              </a:lnSpc>
              <a:spcBef>
                <a:spcPct val="0"/>
              </a:spcBef>
              <a:buNone/>
              <a:defRPr sz="4000" kern="1200">
                <a:solidFill>
                  <a:srgbClr val="00B050"/>
                </a:solidFill>
                <a:latin typeface="Arial Black" panose="020B0A04020102020204" pitchFamily="34" charset="0"/>
                <a:ea typeface="+mj-ea"/>
                <a:cs typeface="+mj-cs"/>
              </a:defRPr>
            </a:lvl1pPr>
          </a:lstStyle>
          <a:p>
            <a:br>
              <a:rPr lang="en-US" dirty="0"/>
            </a:br>
            <a:r>
              <a:rPr lang="en-US" dirty="0"/>
              <a:t>Using the term “my Guys” or “our guys” is a very person-centered term</a:t>
            </a:r>
            <a:br>
              <a:rPr lang="en-US" dirty="0"/>
            </a:br>
            <a:endParaRPr lang="en-US" dirty="0"/>
          </a:p>
        </p:txBody>
      </p:sp>
    </p:spTree>
    <p:extLst>
      <p:ext uri="{BB962C8B-B14F-4D97-AF65-F5344CB8AC3E}">
        <p14:creationId xmlns:p14="http://schemas.microsoft.com/office/powerpoint/2010/main" val="2995441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Map&#10;&#10;Description automatically generated">
            <a:extLst>
              <a:ext uri="{FF2B5EF4-FFF2-40B4-BE49-F238E27FC236}">
                <a16:creationId xmlns:a16="http://schemas.microsoft.com/office/drawing/2014/main" id="{8E2EFDD4-6ADC-4C9B-8D28-CF7788D70AE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92326" y="-138272"/>
            <a:ext cx="9009735" cy="6963481"/>
          </a:xfrm>
        </p:spPr>
      </p:pic>
      <p:sp>
        <p:nvSpPr>
          <p:cNvPr id="9" name="Title 3">
            <a:extLst>
              <a:ext uri="{FF2B5EF4-FFF2-40B4-BE49-F238E27FC236}">
                <a16:creationId xmlns:a16="http://schemas.microsoft.com/office/drawing/2014/main" id="{1ED841B0-00B4-42CF-A50B-ED4B8518C54D}"/>
              </a:ext>
            </a:extLst>
          </p:cNvPr>
          <p:cNvSpPr>
            <a:spLocks noGrp="1"/>
          </p:cNvSpPr>
          <p:nvPr>
            <p:ph type="title"/>
          </p:nvPr>
        </p:nvSpPr>
        <p:spPr>
          <a:xfrm>
            <a:off x="-1742440" y="32791"/>
            <a:ext cx="10515600" cy="1325563"/>
          </a:xfrm>
        </p:spPr>
        <p:txBody>
          <a:bodyPr>
            <a:normAutofit/>
          </a:bodyPr>
          <a:lstStyle/>
          <a:p>
            <a:pPr algn="ctr">
              <a:lnSpc>
                <a:spcPct val="100000"/>
              </a:lnSpc>
            </a:pPr>
            <a:r>
              <a:rPr lang="en-US" sz="4000" dirty="0">
                <a:latin typeface="Arial" panose="020B0604020202020204" pitchFamily="34" charset="0"/>
                <a:cs typeface="Arial" panose="020B0604020202020204" pitchFamily="34" charset="0"/>
              </a:rPr>
              <a:t>Growth of the RCWT Team </a:t>
            </a:r>
          </a:p>
        </p:txBody>
      </p:sp>
      <p:sp>
        <p:nvSpPr>
          <p:cNvPr id="7" name="Rectangle 6">
            <a:extLst>
              <a:ext uri="{FF2B5EF4-FFF2-40B4-BE49-F238E27FC236}">
                <a16:creationId xmlns:a16="http://schemas.microsoft.com/office/drawing/2014/main" id="{543153B0-8F10-4E26-B7BF-CF96B45ACFDA}"/>
              </a:ext>
            </a:extLst>
          </p:cNvPr>
          <p:cNvSpPr/>
          <p:nvPr/>
        </p:nvSpPr>
        <p:spPr>
          <a:xfrm>
            <a:off x="2886075" y="3049729"/>
            <a:ext cx="3306309" cy="1292662"/>
          </a:xfrm>
          <a:prstGeom prst="rect">
            <a:avLst/>
          </a:prstGeom>
        </p:spPr>
        <p:txBody>
          <a:bodyPr wrap="square">
            <a:spAutoFit/>
          </a:bodyPr>
          <a:lstStyle/>
          <a:p>
            <a:pPr algn="ctr"/>
            <a:r>
              <a:rPr lang="en-US" sz="1600" b="1" dirty="0"/>
              <a:t>Region 1 Leads: </a:t>
            </a:r>
          </a:p>
          <a:p>
            <a:pPr algn="ctr"/>
            <a:endParaRPr lang="en-US" sz="800" b="1" dirty="0"/>
          </a:p>
          <a:p>
            <a:pPr algn="ctr"/>
            <a:r>
              <a:rPr lang="en-US" sz="1400" b="1" dirty="0"/>
              <a:t>Erica Belois-Pacer</a:t>
            </a:r>
          </a:p>
          <a:p>
            <a:pPr algn="ctr"/>
            <a:r>
              <a:rPr lang="en-US" sz="1400" b="1" dirty="0"/>
              <a:t>Theresa Buick</a:t>
            </a:r>
          </a:p>
          <a:p>
            <a:pPr algn="ctr"/>
            <a:r>
              <a:rPr lang="en-US" sz="1400" b="1" dirty="0"/>
              <a:t>Melody Johnson</a:t>
            </a:r>
          </a:p>
          <a:p>
            <a:endParaRPr lang="en-US" sz="1200" dirty="0"/>
          </a:p>
        </p:txBody>
      </p:sp>
      <p:sp>
        <p:nvSpPr>
          <p:cNvPr id="11" name="Rectangle 10">
            <a:extLst>
              <a:ext uri="{FF2B5EF4-FFF2-40B4-BE49-F238E27FC236}">
                <a16:creationId xmlns:a16="http://schemas.microsoft.com/office/drawing/2014/main" id="{1016CBB0-9C2C-4A85-A2A0-A58221A7D70B}"/>
              </a:ext>
            </a:extLst>
          </p:cNvPr>
          <p:cNvSpPr/>
          <p:nvPr/>
        </p:nvSpPr>
        <p:spPr>
          <a:xfrm>
            <a:off x="6360703" y="1274254"/>
            <a:ext cx="2378813" cy="1723549"/>
          </a:xfrm>
          <a:prstGeom prst="rect">
            <a:avLst/>
          </a:prstGeom>
        </p:spPr>
        <p:txBody>
          <a:bodyPr wrap="square">
            <a:spAutoFit/>
          </a:bodyPr>
          <a:lstStyle/>
          <a:p>
            <a:pPr algn="ctr"/>
            <a:r>
              <a:rPr lang="en-US" sz="1600" b="1" dirty="0">
                <a:solidFill>
                  <a:schemeClr val="bg1"/>
                </a:solidFill>
              </a:rPr>
              <a:t>Region 2 Leads:</a:t>
            </a:r>
          </a:p>
          <a:p>
            <a:pPr algn="ctr"/>
            <a:endParaRPr lang="en-US" sz="800" b="1" dirty="0">
              <a:solidFill>
                <a:schemeClr val="bg1"/>
              </a:solidFill>
            </a:endParaRPr>
          </a:p>
          <a:p>
            <a:pPr algn="ctr"/>
            <a:r>
              <a:rPr lang="en-US" sz="1400" b="1" dirty="0">
                <a:solidFill>
                  <a:schemeClr val="bg1"/>
                </a:solidFill>
              </a:rPr>
              <a:t>Jennifer Vogt</a:t>
            </a:r>
          </a:p>
          <a:p>
            <a:pPr algn="ctr"/>
            <a:r>
              <a:rPr lang="en-US" sz="1400" b="1" dirty="0">
                <a:solidFill>
                  <a:schemeClr val="bg1"/>
                </a:solidFill>
              </a:rPr>
              <a:t>Dylan Brown</a:t>
            </a:r>
          </a:p>
          <a:p>
            <a:pPr algn="ctr"/>
            <a:r>
              <a:rPr lang="en-US" sz="1400" b="1" dirty="0">
                <a:solidFill>
                  <a:schemeClr val="bg1"/>
                </a:solidFill>
              </a:rPr>
              <a:t>Tish Comstock-Allcorn</a:t>
            </a:r>
          </a:p>
          <a:p>
            <a:pPr algn="ctr"/>
            <a:r>
              <a:rPr lang="en-US" sz="1400" b="1" dirty="0">
                <a:solidFill>
                  <a:schemeClr val="bg1"/>
                </a:solidFill>
              </a:rPr>
              <a:t> Derek Vladescu</a:t>
            </a:r>
          </a:p>
          <a:p>
            <a:pPr algn="ctr"/>
            <a:endParaRPr lang="en-US" sz="1400" b="1" dirty="0">
              <a:solidFill>
                <a:schemeClr val="bg1"/>
              </a:solidFill>
            </a:endParaRPr>
          </a:p>
          <a:p>
            <a:endParaRPr lang="en-US" sz="1200" dirty="0"/>
          </a:p>
        </p:txBody>
      </p:sp>
      <p:sp>
        <p:nvSpPr>
          <p:cNvPr id="14" name="Rectangle 13">
            <a:extLst>
              <a:ext uri="{FF2B5EF4-FFF2-40B4-BE49-F238E27FC236}">
                <a16:creationId xmlns:a16="http://schemas.microsoft.com/office/drawing/2014/main" id="{59FC9DDC-555D-4A04-BB50-F55AB320B7CD}"/>
              </a:ext>
            </a:extLst>
          </p:cNvPr>
          <p:cNvSpPr/>
          <p:nvPr/>
        </p:nvSpPr>
        <p:spPr>
          <a:xfrm>
            <a:off x="9447848" y="3982998"/>
            <a:ext cx="2859462" cy="1723549"/>
          </a:xfrm>
          <a:prstGeom prst="rect">
            <a:avLst/>
          </a:prstGeom>
        </p:spPr>
        <p:txBody>
          <a:bodyPr wrap="square">
            <a:spAutoFit/>
          </a:bodyPr>
          <a:lstStyle/>
          <a:p>
            <a:pPr algn="ctr"/>
            <a:r>
              <a:rPr lang="en-US" sz="1600" b="1" dirty="0">
                <a:solidFill>
                  <a:schemeClr val="bg1"/>
                </a:solidFill>
                <a:highlight>
                  <a:srgbClr val="800000"/>
                </a:highlight>
              </a:rPr>
              <a:t>Region 5 Leads</a:t>
            </a:r>
            <a:r>
              <a:rPr lang="en-US" sz="1400" b="1" dirty="0">
                <a:highlight>
                  <a:srgbClr val="800000"/>
                </a:highlight>
              </a:rPr>
              <a:t>: </a:t>
            </a:r>
          </a:p>
          <a:p>
            <a:pPr algn="ctr"/>
            <a:endParaRPr lang="en-US" sz="800" b="1" dirty="0">
              <a:solidFill>
                <a:schemeClr val="bg1"/>
              </a:solidFill>
            </a:endParaRPr>
          </a:p>
          <a:p>
            <a:pPr algn="ctr"/>
            <a:r>
              <a:rPr lang="en-US" sz="1400" b="1" dirty="0"/>
              <a:t>Denise Anghel</a:t>
            </a:r>
          </a:p>
          <a:p>
            <a:pPr algn="ctr"/>
            <a:r>
              <a:rPr lang="en-US" sz="1400" b="1" dirty="0"/>
              <a:t>Pam Wolff-Stackowitz </a:t>
            </a:r>
          </a:p>
          <a:p>
            <a:pPr algn="ctr"/>
            <a:r>
              <a:rPr lang="en-US" sz="1400" b="1" dirty="0"/>
              <a:t>Heather Thorgensen</a:t>
            </a:r>
          </a:p>
          <a:p>
            <a:pPr algn="ctr"/>
            <a:r>
              <a:rPr lang="en-US" sz="1400" b="1" dirty="0"/>
              <a:t>Lori LaRocco</a:t>
            </a:r>
          </a:p>
          <a:p>
            <a:pPr algn="ctr"/>
            <a:r>
              <a:rPr lang="en-US" sz="1400" b="1" dirty="0"/>
              <a:t>Doriann Adams</a:t>
            </a:r>
          </a:p>
          <a:p>
            <a:pPr algn="ctr"/>
            <a:endParaRPr lang="en-US" sz="1200" dirty="0"/>
          </a:p>
        </p:txBody>
      </p:sp>
      <p:sp>
        <p:nvSpPr>
          <p:cNvPr id="15" name="Rectangle 14">
            <a:extLst>
              <a:ext uri="{FF2B5EF4-FFF2-40B4-BE49-F238E27FC236}">
                <a16:creationId xmlns:a16="http://schemas.microsoft.com/office/drawing/2014/main" id="{3258ABDB-569A-48F2-964F-179C16C09600}"/>
              </a:ext>
            </a:extLst>
          </p:cNvPr>
          <p:cNvSpPr/>
          <p:nvPr/>
        </p:nvSpPr>
        <p:spPr>
          <a:xfrm>
            <a:off x="7270453" y="6119285"/>
            <a:ext cx="184730" cy="276999"/>
          </a:xfrm>
          <a:prstGeom prst="rect">
            <a:avLst/>
          </a:prstGeom>
        </p:spPr>
        <p:txBody>
          <a:bodyPr wrap="none">
            <a:spAutoFit/>
          </a:bodyPr>
          <a:lstStyle/>
          <a:p>
            <a:pPr algn="ctr"/>
            <a:endParaRPr lang="en-US" sz="1200" dirty="0"/>
          </a:p>
        </p:txBody>
      </p:sp>
      <p:sp>
        <p:nvSpPr>
          <p:cNvPr id="16" name="TextBox 15">
            <a:extLst>
              <a:ext uri="{FF2B5EF4-FFF2-40B4-BE49-F238E27FC236}">
                <a16:creationId xmlns:a16="http://schemas.microsoft.com/office/drawing/2014/main" id="{0C319935-5C0E-4AA8-8298-A3CE76053B66}"/>
              </a:ext>
            </a:extLst>
          </p:cNvPr>
          <p:cNvSpPr txBox="1"/>
          <p:nvPr/>
        </p:nvSpPr>
        <p:spPr>
          <a:xfrm>
            <a:off x="1061927" y="1274254"/>
            <a:ext cx="4286250" cy="923330"/>
          </a:xfrm>
          <a:prstGeom prst="rect">
            <a:avLst/>
          </a:prstGeom>
          <a:noFill/>
        </p:spPr>
        <p:txBody>
          <a:bodyPr wrap="square" rtlCol="0">
            <a:spAutoFit/>
          </a:bodyPr>
          <a:lstStyle/>
          <a:p>
            <a:pPr algn="ctr"/>
            <a:r>
              <a:rPr lang="en-US" b="1" dirty="0"/>
              <a:t>Project Director: Kirsten Sanchirico</a:t>
            </a:r>
          </a:p>
          <a:p>
            <a:pPr algn="ctr"/>
            <a:r>
              <a:rPr lang="en-US" b="1" dirty="0"/>
              <a:t>The New York Alliance for Inclusion and Innovation</a:t>
            </a:r>
          </a:p>
        </p:txBody>
      </p:sp>
      <p:sp>
        <p:nvSpPr>
          <p:cNvPr id="2" name="TextBox 1">
            <a:extLst>
              <a:ext uri="{FF2B5EF4-FFF2-40B4-BE49-F238E27FC236}">
                <a16:creationId xmlns:a16="http://schemas.microsoft.com/office/drawing/2014/main" id="{4DB02A08-D78F-4F44-A5AF-45960FC3ECEE}"/>
              </a:ext>
            </a:extLst>
          </p:cNvPr>
          <p:cNvSpPr txBox="1"/>
          <p:nvPr/>
        </p:nvSpPr>
        <p:spPr>
          <a:xfrm>
            <a:off x="5647790" y="4844772"/>
            <a:ext cx="2033049" cy="1969770"/>
          </a:xfrm>
          <a:prstGeom prst="rect">
            <a:avLst/>
          </a:prstGeom>
          <a:noFill/>
        </p:spPr>
        <p:txBody>
          <a:bodyPr wrap="square" rtlCol="0">
            <a:spAutoFit/>
          </a:bodyPr>
          <a:lstStyle/>
          <a:p>
            <a:pPr algn="ctr"/>
            <a:r>
              <a:rPr lang="en-US" sz="1600" b="1" dirty="0">
                <a:highlight>
                  <a:srgbClr val="00FFFF"/>
                </a:highlight>
              </a:rPr>
              <a:t>Region 4 Leads:</a:t>
            </a:r>
          </a:p>
          <a:p>
            <a:pPr algn="ctr"/>
            <a:endParaRPr lang="en-US" sz="800" b="1" dirty="0"/>
          </a:p>
          <a:p>
            <a:pPr algn="ctr"/>
            <a:r>
              <a:rPr lang="en-US" sz="1400" b="1" dirty="0"/>
              <a:t>Sara Schacter-Erenburg</a:t>
            </a:r>
          </a:p>
          <a:p>
            <a:pPr algn="ctr"/>
            <a:r>
              <a:rPr lang="en-US" sz="1400" b="1" dirty="0"/>
              <a:t>Joanne Cropper</a:t>
            </a:r>
          </a:p>
          <a:p>
            <a:pPr algn="ctr"/>
            <a:r>
              <a:rPr lang="en-US" sz="1400" b="1" dirty="0"/>
              <a:t>Asheley Blaise</a:t>
            </a:r>
          </a:p>
          <a:p>
            <a:pPr algn="ctr"/>
            <a:r>
              <a:rPr lang="en-US" sz="1400" b="1" dirty="0"/>
              <a:t>Eliciana Caro</a:t>
            </a:r>
          </a:p>
          <a:p>
            <a:pPr algn="ctr"/>
            <a:r>
              <a:rPr lang="en-US" sz="1400" b="1" dirty="0"/>
              <a:t>Nicole Wan</a:t>
            </a:r>
          </a:p>
          <a:p>
            <a:pPr algn="ctr"/>
            <a:r>
              <a:rPr lang="en-US" sz="1400" b="1" dirty="0"/>
              <a:t>Ketrina Hazell</a:t>
            </a:r>
          </a:p>
          <a:p>
            <a:pPr algn="ctr"/>
            <a:r>
              <a:rPr lang="en-US" sz="1400" b="1" dirty="0"/>
              <a:t>Anthony Ismael</a:t>
            </a:r>
          </a:p>
        </p:txBody>
      </p:sp>
      <p:sp>
        <p:nvSpPr>
          <p:cNvPr id="18" name="TextBox 17">
            <a:extLst>
              <a:ext uri="{FF2B5EF4-FFF2-40B4-BE49-F238E27FC236}">
                <a16:creationId xmlns:a16="http://schemas.microsoft.com/office/drawing/2014/main" id="{3A6AD464-A22F-4695-A013-E0C40BBB1739}"/>
              </a:ext>
            </a:extLst>
          </p:cNvPr>
          <p:cNvSpPr txBox="1"/>
          <p:nvPr/>
        </p:nvSpPr>
        <p:spPr>
          <a:xfrm>
            <a:off x="8100960" y="2875002"/>
            <a:ext cx="1541278" cy="1107996"/>
          </a:xfrm>
          <a:prstGeom prst="rect">
            <a:avLst/>
          </a:prstGeom>
          <a:noFill/>
        </p:spPr>
        <p:txBody>
          <a:bodyPr wrap="square" rtlCol="0">
            <a:spAutoFit/>
          </a:bodyPr>
          <a:lstStyle/>
          <a:p>
            <a:pPr lvl="0" algn="ctr"/>
            <a:r>
              <a:rPr lang="en-US" sz="1600" b="1" dirty="0">
                <a:solidFill>
                  <a:prstClr val="white"/>
                </a:solidFill>
              </a:rPr>
              <a:t>Region 3 Leads:</a:t>
            </a:r>
          </a:p>
          <a:p>
            <a:pPr lvl="0" algn="ctr"/>
            <a:endParaRPr lang="en-US" sz="800" dirty="0">
              <a:solidFill>
                <a:prstClr val="white"/>
              </a:solidFill>
            </a:endParaRPr>
          </a:p>
          <a:p>
            <a:pPr lvl="0" algn="ctr"/>
            <a:r>
              <a:rPr lang="en-US" sz="1400" b="1" dirty="0">
                <a:solidFill>
                  <a:prstClr val="white"/>
                </a:solidFill>
              </a:rPr>
              <a:t>Rachel Jacob</a:t>
            </a:r>
          </a:p>
          <a:p>
            <a:pPr lvl="0" algn="ctr"/>
            <a:r>
              <a:rPr lang="en-US" sz="1400" b="1" dirty="0">
                <a:solidFill>
                  <a:prstClr val="white"/>
                </a:solidFill>
              </a:rPr>
              <a:t>Chris Fortune</a:t>
            </a:r>
          </a:p>
          <a:p>
            <a:pPr lvl="0" algn="ctr"/>
            <a:r>
              <a:rPr lang="en-US" sz="1400" b="1" dirty="0">
                <a:solidFill>
                  <a:prstClr val="white"/>
                </a:solidFill>
              </a:rPr>
              <a:t>Kenny Burr </a:t>
            </a:r>
          </a:p>
        </p:txBody>
      </p:sp>
      <p:sp>
        <p:nvSpPr>
          <p:cNvPr id="19" name="Arrow: Right 18">
            <a:extLst>
              <a:ext uri="{FF2B5EF4-FFF2-40B4-BE49-F238E27FC236}">
                <a16:creationId xmlns:a16="http://schemas.microsoft.com/office/drawing/2014/main" id="{EE33FC96-01F8-4E08-903B-C7B5F48D0EF0}"/>
              </a:ext>
            </a:extLst>
          </p:cNvPr>
          <p:cNvSpPr/>
          <p:nvPr/>
        </p:nvSpPr>
        <p:spPr>
          <a:xfrm rot="840000">
            <a:off x="7682972" y="5933594"/>
            <a:ext cx="662715" cy="371382"/>
          </a:xfrm>
          <a:prstGeom prst="rightArrow">
            <a:avLst/>
          </a:prstGeom>
          <a:solidFill>
            <a:srgbClr val="69C0F1"/>
          </a:solidFill>
          <a:ln>
            <a:solidFill>
              <a:srgbClr val="88CDF4"/>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261867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384" y="285749"/>
            <a:ext cx="9869142" cy="1541465"/>
          </a:xfrm>
        </p:spPr>
        <p:txBody>
          <a:bodyPr/>
          <a:lstStyle/>
          <a:p>
            <a:r>
              <a:rPr lang="en-US" dirty="0"/>
              <a:t>Which of these is the best option for use? </a:t>
            </a:r>
          </a:p>
        </p:txBody>
      </p:sp>
      <p:sp>
        <p:nvSpPr>
          <p:cNvPr id="3" name="Content Placeholder 2"/>
          <p:cNvSpPr>
            <a:spLocks noGrp="1"/>
          </p:cNvSpPr>
          <p:nvPr>
            <p:ph idx="1"/>
          </p:nvPr>
        </p:nvSpPr>
        <p:spPr>
          <a:xfrm>
            <a:off x="3952875" y="2214563"/>
            <a:ext cx="6418667" cy="4186239"/>
          </a:xfrm>
        </p:spPr>
        <p:txBody>
          <a:bodyPr/>
          <a:lstStyle/>
          <a:p>
            <a:endParaRPr lang="en-US" dirty="0"/>
          </a:p>
          <a:p>
            <a:pPr marL="0" indent="0">
              <a:buNone/>
            </a:pPr>
            <a:r>
              <a:rPr lang="en-US" dirty="0"/>
              <a:t>A. Residents</a:t>
            </a:r>
          </a:p>
          <a:p>
            <a:pPr marL="0" indent="0">
              <a:buNone/>
            </a:pPr>
            <a:r>
              <a:rPr lang="en-US" dirty="0"/>
              <a:t>B. Individuals</a:t>
            </a:r>
          </a:p>
          <a:p>
            <a:pPr marL="0" indent="0">
              <a:buNone/>
            </a:pPr>
            <a:r>
              <a:rPr lang="en-US" dirty="0"/>
              <a:t>C. People we serve</a:t>
            </a:r>
          </a:p>
          <a:p>
            <a:pPr marL="0" indent="0">
              <a:buNone/>
            </a:pPr>
            <a:r>
              <a:rPr lang="en-US" dirty="0"/>
              <a:t>D. People we support </a:t>
            </a:r>
          </a:p>
        </p:txBody>
      </p:sp>
    </p:spTree>
    <p:extLst>
      <p:ext uri="{BB962C8B-B14F-4D97-AF65-F5344CB8AC3E}">
        <p14:creationId xmlns:p14="http://schemas.microsoft.com/office/powerpoint/2010/main" val="33990595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809" y="-285751"/>
            <a:ext cx="9938717" cy="8207238"/>
          </a:xfrm>
        </p:spPr>
        <p:txBody>
          <a:bodyPr>
            <a:noAutofit/>
          </a:bodyPr>
          <a:lstStyle/>
          <a:p>
            <a:br>
              <a:rPr lang="en-US" dirty="0"/>
            </a:br>
            <a:br>
              <a:rPr lang="en-US" dirty="0"/>
            </a:br>
            <a:r>
              <a:rPr lang="en-US" dirty="0"/>
              <a:t>Which of these is the best  option for use? </a:t>
            </a:r>
          </a:p>
        </p:txBody>
      </p:sp>
      <p:sp>
        <p:nvSpPr>
          <p:cNvPr id="3" name="Content Placeholder 2"/>
          <p:cNvSpPr>
            <a:spLocks noGrp="1"/>
          </p:cNvSpPr>
          <p:nvPr>
            <p:ph idx="1"/>
          </p:nvPr>
        </p:nvSpPr>
        <p:spPr>
          <a:xfrm>
            <a:off x="3952875" y="2428875"/>
            <a:ext cx="6418667" cy="3971927"/>
          </a:xfrm>
        </p:spPr>
        <p:txBody>
          <a:bodyPr/>
          <a:lstStyle/>
          <a:p>
            <a:endParaRPr lang="en-US" dirty="0"/>
          </a:p>
          <a:p>
            <a:pPr marL="0" indent="0">
              <a:buNone/>
            </a:pPr>
            <a:r>
              <a:rPr lang="en-US" dirty="0"/>
              <a:t>A. Residents</a:t>
            </a:r>
          </a:p>
          <a:p>
            <a:pPr marL="0" indent="0">
              <a:buNone/>
            </a:pPr>
            <a:r>
              <a:rPr lang="en-US" dirty="0"/>
              <a:t>B. Individuals</a:t>
            </a:r>
          </a:p>
          <a:p>
            <a:pPr marL="0" indent="0">
              <a:buNone/>
            </a:pPr>
            <a:r>
              <a:rPr lang="en-US" dirty="0"/>
              <a:t>C. People we serve</a:t>
            </a:r>
          </a:p>
          <a:p>
            <a:pPr marL="0" indent="0">
              <a:buNone/>
            </a:pPr>
            <a:r>
              <a:rPr lang="en-US" dirty="0">
                <a:solidFill>
                  <a:srgbClr val="FF0000"/>
                </a:solidFill>
              </a:rPr>
              <a:t>D. People we support </a:t>
            </a:r>
          </a:p>
        </p:txBody>
      </p:sp>
    </p:spTree>
    <p:extLst>
      <p:ext uri="{BB962C8B-B14F-4D97-AF65-F5344CB8AC3E}">
        <p14:creationId xmlns:p14="http://schemas.microsoft.com/office/powerpoint/2010/main" val="19432052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938" dirty="0"/>
              <a:t>Follow up</a:t>
            </a:r>
          </a:p>
        </p:txBody>
      </p:sp>
      <p:sp>
        <p:nvSpPr>
          <p:cNvPr id="3" name="Content Placeholder 2"/>
          <p:cNvSpPr>
            <a:spLocks noGrp="1"/>
          </p:cNvSpPr>
          <p:nvPr>
            <p:ph idx="1"/>
          </p:nvPr>
        </p:nvSpPr>
        <p:spPr>
          <a:xfrm>
            <a:off x="2230934" y="1567309"/>
            <a:ext cx="7763470" cy="3553569"/>
          </a:xfrm>
        </p:spPr>
        <p:txBody>
          <a:bodyPr/>
          <a:lstStyle/>
          <a:p>
            <a:r>
              <a:rPr lang="en-US" sz="3150" dirty="0"/>
              <a:t>How to address tough PCT situations</a:t>
            </a:r>
          </a:p>
          <a:p>
            <a:pPr lvl="1"/>
            <a:r>
              <a:rPr lang="en-US" sz="3150" dirty="0"/>
              <a:t>Peers</a:t>
            </a:r>
          </a:p>
          <a:p>
            <a:pPr lvl="1"/>
            <a:r>
              <a:rPr lang="en-US" sz="2756" dirty="0"/>
              <a:t>Community members</a:t>
            </a:r>
          </a:p>
          <a:p>
            <a:pPr lvl="1"/>
            <a:r>
              <a:rPr lang="en-US" sz="2756" dirty="0"/>
              <a:t>Supervisors</a:t>
            </a:r>
          </a:p>
          <a:p>
            <a:pPr lvl="1"/>
            <a:r>
              <a:rPr lang="en-US" sz="2756" dirty="0"/>
              <a:t>Family members</a:t>
            </a:r>
          </a:p>
        </p:txBody>
      </p:sp>
      <p:sp>
        <p:nvSpPr>
          <p:cNvPr id="4" name="Slide Number Placeholder 3"/>
          <p:cNvSpPr>
            <a:spLocks noGrp="1"/>
          </p:cNvSpPr>
          <p:nvPr>
            <p:ph type="sldNum" sz="quarter" idx="4294967295"/>
          </p:nvPr>
        </p:nvSpPr>
        <p:spPr>
          <a:xfrm>
            <a:off x="7952483" y="6310612"/>
            <a:ext cx="2025253" cy="359420"/>
          </a:xfrm>
          <a:prstGeom prst="rect">
            <a:avLst/>
          </a:prstGeom>
        </p:spPr>
        <p:txBody>
          <a:bodyPr/>
          <a:lstStyle/>
          <a:p>
            <a:fld id="{637EE9C0-F475-4637-97E2-9CD884B81396}" type="slidenum">
              <a:rPr lang="en-US" smtClean="0"/>
              <a:t>42</a:t>
            </a:fld>
            <a:endParaRPr lang="en-US"/>
          </a:p>
        </p:txBody>
      </p:sp>
    </p:spTree>
    <p:extLst>
      <p:ext uri="{BB962C8B-B14F-4D97-AF65-F5344CB8AC3E}">
        <p14:creationId xmlns:p14="http://schemas.microsoft.com/office/powerpoint/2010/main" val="27497393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EA511E3-E810-4D82-96ED-8ADEAA46500D}"/>
              </a:ext>
            </a:extLst>
          </p:cNvPr>
          <p:cNvSpPr txBox="1">
            <a:spLocks/>
          </p:cNvSpPr>
          <p:nvPr/>
        </p:nvSpPr>
        <p:spPr>
          <a:xfrm>
            <a:off x="206651" y="130180"/>
            <a:ext cx="10781555" cy="1335332"/>
          </a:xfrm>
          <a:prstGeom prst="rect">
            <a:avLst/>
          </a:prstGeom>
        </p:spPr>
        <p:txBody>
          <a:bodyPr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b="1" dirty="0">
                <a:solidFill>
                  <a:srgbClr val="00B050"/>
                </a:solidFill>
                <a:latin typeface="Arial Black" panose="020B0A04020102020204" pitchFamily="34" charset="0"/>
                <a:cs typeface="Calibri"/>
              </a:rPr>
              <a:t>NY State’s DSP Core Competencies </a:t>
            </a:r>
            <a:endParaRPr lang="en-US" sz="4000" b="1" dirty="0">
              <a:solidFill>
                <a:srgbClr val="00B050"/>
              </a:solidFill>
              <a:latin typeface="Arial Black" panose="020B0A04020102020204" pitchFamily="34" charset="0"/>
              <a:cs typeface="Calibri" panose="020F0502020204030204" pitchFamily="34" charset="0"/>
            </a:endParaRPr>
          </a:p>
          <a:p>
            <a:r>
              <a:rPr lang="en-US" sz="4000" b="1" dirty="0">
                <a:solidFill>
                  <a:srgbClr val="00B050"/>
                </a:solidFill>
                <a:latin typeface="Arial Black" panose="020B0A04020102020204" pitchFamily="34" charset="0"/>
                <a:cs typeface="Calibri"/>
              </a:rPr>
              <a:t>and the NADSP Code of Ethics </a:t>
            </a:r>
            <a:endParaRPr lang="en-US" sz="4000" b="1" dirty="0">
              <a:solidFill>
                <a:srgbClr val="00B050"/>
              </a:solidFill>
              <a:latin typeface="Arial Black" panose="020B0A0402010202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1F37D644-B5A9-468F-AF36-E1E48971DC7C}"/>
              </a:ext>
            </a:extLst>
          </p:cNvPr>
          <p:cNvSpPr txBox="1"/>
          <p:nvPr/>
        </p:nvSpPr>
        <p:spPr>
          <a:xfrm>
            <a:off x="960471" y="1716291"/>
            <a:ext cx="4785247" cy="1631216"/>
          </a:xfrm>
          <a:prstGeom prst="rect">
            <a:avLst/>
          </a:prstGeom>
          <a:noFill/>
        </p:spPr>
        <p:txBody>
          <a:bodyPr wrap="square" rtlCol="0">
            <a:spAutoFit/>
          </a:bodyPr>
          <a:lstStyle/>
          <a:p>
            <a:r>
              <a:rPr lang="en-US" sz="2000" dirty="0">
                <a:solidFill>
                  <a:schemeClr val="tx1"/>
                </a:solidFill>
                <a:latin typeface="Arial" panose="020B0604020202020204" pitchFamily="34" charset="0"/>
                <a:cs typeface="Arial" panose="020B0604020202020204" pitchFamily="34" charset="0"/>
              </a:rPr>
              <a:t>Keep the </a:t>
            </a:r>
            <a:r>
              <a:rPr lang="en-US" sz="2000" dirty="0">
                <a:latin typeface="Arial" panose="020B0604020202020204" pitchFamily="34" charset="0"/>
                <a:cs typeface="Arial" panose="020B0604020202020204" pitchFamily="34" charset="0"/>
              </a:rPr>
              <a:t>DSP Core Competencies </a:t>
            </a:r>
            <a:endParaRPr lang="en-US" sz="2000" dirty="0">
              <a:solidFill>
                <a:schemeClr val="tx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000" dirty="0">
              <a:solidFill>
                <a:schemeClr val="tx1"/>
              </a:solidFill>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And the</a:t>
            </a:r>
            <a:r>
              <a:rPr lang="en-US" sz="2000" dirty="0">
                <a:solidFill>
                  <a:schemeClr val="tx1"/>
                </a:solidFill>
                <a:latin typeface="Arial" panose="020B0604020202020204" pitchFamily="34" charset="0"/>
                <a:cs typeface="Arial" panose="020B0604020202020204" pitchFamily="34" charset="0"/>
              </a:rPr>
              <a:t> NADSP </a:t>
            </a:r>
            <a:r>
              <a:rPr lang="en-US" sz="2000"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Code of Ethics </a:t>
            </a:r>
            <a:r>
              <a:rPr lang="en-US" sz="2000" dirty="0">
                <a:solidFill>
                  <a:schemeClr val="tx1"/>
                </a:solidFill>
                <a:latin typeface="Arial" panose="020B0604020202020204" pitchFamily="34" charset="0"/>
                <a:cs typeface="Arial" panose="020B0604020202020204" pitchFamily="34" charset="0"/>
              </a:rPr>
              <a:t>in your “tool belt</a:t>
            </a:r>
            <a:r>
              <a:rPr lang="en-US" sz="2000" dirty="0">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all the time! </a:t>
            </a:r>
          </a:p>
          <a:p>
            <a:pPr marL="342900" indent="-342900">
              <a:buFont typeface="Arial" panose="020B0604020202020204" pitchFamily="34" charset="0"/>
              <a:buChar char="•"/>
            </a:pPr>
            <a:endParaRPr lang="en-US" sz="2000" dirty="0">
              <a:solidFill>
                <a:schemeClr val="tx1"/>
              </a:solidFill>
              <a:latin typeface="Arial" panose="020B0604020202020204" pitchFamily="34" charset="0"/>
              <a:cs typeface="Arial" panose="020B0604020202020204" pitchFamily="34" charset="0"/>
            </a:endParaRPr>
          </a:p>
        </p:txBody>
      </p:sp>
      <p:pic>
        <p:nvPicPr>
          <p:cNvPr id="11" name="Picture 10">
            <a:hlinkClick r:id="rId4"/>
            <a:extLst>
              <a:ext uri="{FF2B5EF4-FFF2-40B4-BE49-F238E27FC236}">
                <a16:creationId xmlns:a16="http://schemas.microsoft.com/office/drawing/2014/main" id="{A9C8498C-2517-4657-B2DF-2878B35D9A4F}"/>
              </a:ext>
            </a:extLst>
          </p:cNvPr>
          <p:cNvPicPr>
            <a:picLocks noChangeAspect="1"/>
          </p:cNvPicPr>
          <p:nvPr/>
        </p:nvPicPr>
        <p:blipFill>
          <a:blip r:embed="rId5"/>
          <a:stretch>
            <a:fillRect/>
          </a:stretch>
        </p:blipFill>
        <p:spPr>
          <a:xfrm>
            <a:off x="6857050" y="1645712"/>
            <a:ext cx="2400616" cy="2537135"/>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8ACE43AD-FF49-4613-98D5-21D2D33D234E}"/>
              </a:ext>
            </a:extLst>
          </p:cNvPr>
          <p:cNvPicPr>
            <a:picLocks noChangeAspect="1"/>
          </p:cNvPicPr>
          <p:nvPr/>
        </p:nvPicPr>
        <p:blipFill rotWithShape="1">
          <a:blip r:embed="rId6">
            <a:extLst>
              <a:ext uri="{28A0092B-C50C-407E-A947-70E740481C1C}">
                <a14:useLocalDpi xmlns:a14="http://schemas.microsoft.com/office/drawing/2010/main" val="0"/>
              </a:ext>
            </a:extLst>
          </a:blip>
          <a:srcRect t="63005" b="9048"/>
          <a:stretch/>
        </p:blipFill>
        <p:spPr>
          <a:xfrm>
            <a:off x="0" y="4397856"/>
            <a:ext cx="12192000" cy="1916650"/>
          </a:xfrm>
          <a:prstGeom prst="rect">
            <a:avLst/>
          </a:prstGeom>
        </p:spPr>
      </p:pic>
    </p:spTree>
    <p:extLst>
      <p:ext uri="{BB962C8B-B14F-4D97-AF65-F5344CB8AC3E}">
        <p14:creationId xmlns:p14="http://schemas.microsoft.com/office/powerpoint/2010/main" val="327897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021689" y="2108454"/>
            <a:ext cx="7542826" cy="3372161"/>
          </a:xfrm>
          <a:prstGeom prst="rect">
            <a:avLst/>
          </a:prstGeom>
        </p:spPr>
        <p:txBody>
          <a:bodyPr>
            <a:normAutofit/>
          </a:bodyPr>
          <a:lstStyle/>
          <a:p>
            <a:pPr marL="0" indent="0">
              <a:buNone/>
            </a:pPr>
            <a:r>
              <a:rPr lang="en-US" dirty="0"/>
              <a:t>Facebook </a:t>
            </a:r>
          </a:p>
          <a:p>
            <a:pPr marL="0" indent="0">
              <a:buNone/>
            </a:pPr>
            <a:endParaRPr lang="en-US" dirty="0"/>
          </a:p>
          <a:p>
            <a:pPr marL="0" indent="0">
              <a:buNone/>
            </a:pPr>
            <a:r>
              <a:rPr lang="en-US" dirty="0"/>
              <a:t>Instagram </a:t>
            </a:r>
          </a:p>
          <a:p>
            <a:pPr marL="0" indent="0">
              <a:buNone/>
            </a:pPr>
            <a:endParaRPr lang="en-US" dirty="0"/>
          </a:p>
          <a:p>
            <a:pPr marL="0" indent="0">
              <a:buNone/>
            </a:pPr>
            <a:r>
              <a:rPr lang="en-US" dirty="0"/>
              <a:t>YouTube</a:t>
            </a:r>
          </a:p>
          <a:p>
            <a:pPr marL="0" indent="0">
              <a:buNone/>
            </a:pPr>
            <a:endParaRPr lang="en-US" dirty="0"/>
          </a:p>
          <a:p>
            <a:pPr marL="114300" indent="0">
              <a:buNone/>
            </a:pPr>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409" y="2108454"/>
            <a:ext cx="601289" cy="60128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135" y="4002944"/>
            <a:ext cx="731462" cy="731462"/>
          </a:xfrm>
          <a:prstGeom prst="rect">
            <a:avLst/>
          </a:prstGeom>
        </p:spPr>
      </p:pic>
      <p:pic>
        <p:nvPicPr>
          <p:cNvPr id="10" name="Picture 9" descr="A picture containing object&#10;&#10;Description generated with high confidence">
            <a:extLst>
              <a:ext uri="{FF2B5EF4-FFF2-40B4-BE49-F238E27FC236}">
                <a16:creationId xmlns:a16="http://schemas.microsoft.com/office/drawing/2014/main" id="{F2FF80A1-D22E-48A2-B0A4-E0F2B57012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041" y="1083536"/>
            <a:ext cx="631650" cy="631650"/>
          </a:xfrm>
          <a:prstGeom prst="rect">
            <a:avLst/>
          </a:prstGeom>
        </p:spPr>
      </p:pic>
      <p:pic>
        <p:nvPicPr>
          <p:cNvPr id="5" name="Picture 4">
            <a:extLst>
              <a:ext uri="{FF2B5EF4-FFF2-40B4-BE49-F238E27FC236}">
                <a16:creationId xmlns:a16="http://schemas.microsoft.com/office/drawing/2014/main" id="{5423B109-3E66-4CB7-B3EC-50B82FBC714E}"/>
              </a:ext>
            </a:extLst>
          </p:cNvPr>
          <p:cNvPicPr>
            <a:picLocks noChangeAspect="1"/>
          </p:cNvPicPr>
          <p:nvPr/>
        </p:nvPicPr>
        <p:blipFill>
          <a:blip r:embed="rId6"/>
          <a:stretch>
            <a:fillRect/>
          </a:stretch>
        </p:blipFill>
        <p:spPr>
          <a:xfrm>
            <a:off x="962409" y="3067091"/>
            <a:ext cx="631650" cy="613705"/>
          </a:xfrm>
          <a:prstGeom prst="rect">
            <a:avLst/>
          </a:prstGeom>
        </p:spPr>
      </p:pic>
      <p:pic>
        <p:nvPicPr>
          <p:cNvPr id="14" name="Picture 13">
            <a:extLst>
              <a:ext uri="{FF2B5EF4-FFF2-40B4-BE49-F238E27FC236}">
                <a16:creationId xmlns:a16="http://schemas.microsoft.com/office/drawing/2014/main" id="{7EA031D3-0671-4198-9FF1-3D2D98EC9C9D}"/>
              </a:ext>
            </a:extLst>
          </p:cNvPr>
          <p:cNvPicPr>
            <a:picLocks noChangeAspect="1"/>
          </p:cNvPicPr>
          <p:nvPr/>
        </p:nvPicPr>
        <p:blipFill>
          <a:blip r:embed="rId7"/>
          <a:stretch>
            <a:fillRect/>
          </a:stretch>
        </p:blipFill>
        <p:spPr>
          <a:xfrm>
            <a:off x="2303133" y="1070000"/>
            <a:ext cx="835819" cy="714375"/>
          </a:xfrm>
          <a:prstGeom prst="rect">
            <a:avLst/>
          </a:prstGeom>
        </p:spPr>
      </p:pic>
      <p:pic>
        <p:nvPicPr>
          <p:cNvPr id="17" name="Google Shape;242;p36">
            <a:hlinkClick r:id="rId8"/>
            <a:extLst>
              <a:ext uri="{FF2B5EF4-FFF2-40B4-BE49-F238E27FC236}">
                <a16:creationId xmlns:a16="http://schemas.microsoft.com/office/drawing/2014/main" id="{F78184BF-67CE-43F7-BA5F-F4361A7A673E}"/>
              </a:ext>
            </a:extLst>
          </p:cNvPr>
          <p:cNvPicPr preferRelativeResize="0"/>
          <p:nvPr/>
        </p:nvPicPr>
        <p:blipFill>
          <a:blip r:embed="rId9">
            <a:alphaModFix/>
          </a:blip>
          <a:stretch>
            <a:fillRect/>
          </a:stretch>
        </p:blipFill>
        <p:spPr>
          <a:xfrm>
            <a:off x="952852" y="5056554"/>
            <a:ext cx="2965108" cy="914623"/>
          </a:xfrm>
          <a:prstGeom prst="rect">
            <a:avLst/>
          </a:prstGeom>
          <a:noFill/>
          <a:ln>
            <a:noFill/>
          </a:ln>
        </p:spPr>
      </p:pic>
      <p:sp>
        <p:nvSpPr>
          <p:cNvPr id="12" name="Title 11">
            <a:extLst>
              <a:ext uri="{FF2B5EF4-FFF2-40B4-BE49-F238E27FC236}">
                <a16:creationId xmlns:a16="http://schemas.microsoft.com/office/drawing/2014/main" id="{C7039C47-D4C3-406B-8230-9354C83D5040}"/>
              </a:ext>
            </a:extLst>
          </p:cNvPr>
          <p:cNvSpPr>
            <a:spLocks noGrp="1"/>
          </p:cNvSpPr>
          <p:nvPr>
            <p:ph type="title"/>
          </p:nvPr>
        </p:nvSpPr>
        <p:spPr>
          <a:xfrm>
            <a:off x="185923" y="187512"/>
            <a:ext cx="7930888" cy="1325563"/>
          </a:xfrm>
        </p:spPr>
        <p:txBody>
          <a:bodyPr>
            <a:normAutofit/>
          </a:bodyPr>
          <a:lstStyle/>
          <a:p>
            <a:r>
              <a:rPr lang="en-US" dirty="0"/>
              <a:t>Find us Online</a:t>
            </a:r>
          </a:p>
        </p:txBody>
      </p:sp>
      <p:sp>
        <p:nvSpPr>
          <p:cNvPr id="9" name="Rectangle 8">
            <a:extLst>
              <a:ext uri="{FF2B5EF4-FFF2-40B4-BE49-F238E27FC236}">
                <a16:creationId xmlns:a16="http://schemas.microsoft.com/office/drawing/2014/main" id="{8751885D-E46B-4FB7-A85C-4E49E6810051}"/>
              </a:ext>
            </a:extLst>
          </p:cNvPr>
          <p:cNvSpPr/>
          <p:nvPr/>
        </p:nvSpPr>
        <p:spPr>
          <a:xfrm>
            <a:off x="10844695" y="60961"/>
            <a:ext cx="1251857" cy="157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 text&#10;&#10;Description automatically generated">
            <a:extLst>
              <a:ext uri="{FF2B5EF4-FFF2-40B4-BE49-F238E27FC236}">
                <a16:creationId xmlns:a16="http://schemas.microsoft.com/office/drawing/2014/main" id="{3923ED33-BA79-4A3A-820E-46F9C71E482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91582" y="1283614"/>
            <a:ext cx="7485431" cy="3874931"/>
          </a:xfrm>
          <a:prstGeom prst="rect">
            <a:avLst/>
          </a:prstGeom>
        </p:spPr>
      </p:pic>
    </p:spTree>
    <p:extLst>
      <p:ext uri="{BB962C8B-B14F-4D97-AF65-F5344CB8AC3E}">
        <p14:creationId xmlns:p14="http://schemas.microsoft.com/office/powerpoint/2010/main" val="18099710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67"/>
          <p:cNvSpPr txBox="1">
            <a:spLocks noGrp="1"/>
          </p:cNvSpPr>
          <p:nvPr>
            <p:ph type="title"/>
          </p:nvPr>
        </p:nvSpPr>
        <p:spPr>
          <a:xfrm>
            <a:off x="2030183" y="2514017"/>
            <a:ext cx="7746521" cy="1325700"/>
          </a:xfrm>
          <a:prstGeom prst="rect">
            <a:avLst/>
          </a:prstGeom>
        </p:spPr>
        <p:txBody>
          <a:bodyPr spcFirstLastPara="1" wrap="square" lIns="91425" tIns="45700" rIns="91425" bIns="45700" anchor="ctr" anchorCtr="0">
            <a:noAutofit/>
          </a:bodyPr>
          <a:lstStyle/>
          <a:p>
            <a:pPr algn="ctr"/>
            <a:r>
              <a:rPr lang="en-US" sz="5400"/>
              <a:t>Thank you for all that you do!</a:t>
            </a:r>
            <a:endParaRPr sz="54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idx="4294967295"/>
          </p:nvPr>
        </p:nvSpPr>
        <p:spPr>
          <a:xfrm>
            <a:off x="311700" y="445024"/>
            <a:ext cx="8520600" cy="1334079"/>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accent1"/>
              </a:buClr>
              <a:buFont typeface="PT Sans Narrow"/>
              <a:buNone/>
              <a:defRPr sz="3600" b="1" i="0" u="none" strike="noStrike" cap="none">
                <a:solidFill>
                  <a:schemeClr val="accent1"/>
                </a:solidFill>
                <a:latin typeface="PT Sans Narrow"/>
                <a:ea typeface="PT Sans Narrow"/>
                <a:cs typeface="PT Sans Narrow"/>
                <a:sym typeface="PT Sans Narrow"/>
              </a:defRPr>
            </a:lvl1pPr>
            <a:lvl2pPr lvl="1" indent="0">
              <a:spcBef>
                <a:spcPts val="0"/>
              </a:spcBef>
              <a:buClr>
                <a:schemeClr val="accent1"/>
              </a:buClr>
              <a:buFont typeface="PT Sans Narrow"/>
              <a:buNone/>
              <a:defRPr sz="3600" b="1">
                <a:solidFill>
                  <a:schemeClr val="accent1"/>
                </a:solidFill>
                <a:latin typeface="PT Sans Narrow"/>
                <a:ea typeface="PT Sans Narrow"/>
                <a:cs typeface="PT Sans Narrow"/>
                <a:sym typeface="PT Sans Narrow"/>
              </a:defRPr>
            </a:lvl2pPr>
            <a:lvl3pPr lvl="2" indent="0">
              <a:spcBef>
                <a:spcPts val="0"/>
              </a:spcBef>
              <a:buClr>
                <a:schemeClr val="accent1"/>
              </a:buClr>
              <a:buFont typeface="PT Sans Narrow"/>
              <a:buNone/>
              <a:defRPr sz="3600" b="1">
                <a:solidFill>
                  <a:schemeClr val="accent1"/>
                </a:solidFill>
                <a:latin typeface="PT Sans Narrow"/>
                <a:ea typeface="PT Sans Narrow"/>
                <a:cs typeface="PT Sans Narrow"/>
                <a:sym typeface="PT Sans Narrow"/>
              </a:defRPr>
            </a:lvl3pPr>
            <a:lvl4pPr lvl="3" indent="0">
              <a:spcBef>
                <a:spcPts val="0"/>
              </a:spcBef>
              <a:buClr>
                <a:schemeClr val="accent1"/>
              </a:buClr>
              <a:buFont typeface="PT Sans Narrow"/>
              <a:buNone/>
              <a:defRPr sz="3600" b="1">
                <a:solidFill>
                  <a:schemeClr val="accent1"/>
                </a:solidFill>
                <a:latin typeface="PT Sans Narrow"/>
                <a:ea typeface="PT Sans Narrow"/>
                <a:cs typeface="PT Sans Narrow"/>
                <a:sym typeface="PT Sans Narrow"/>
              </a:defRPr>
            </a:lvl4pPr>
            <a:lvl5pPr lvl="4" indent="0">
              <a:spcBef>
                <a:spcPts val="0"/>
              </a:spcBef>
              <a:buClr>
                <a:schemeClr val="accent1"/>
              </a:buClr>
              <a:buFont typeface="PT Sans Narrow"/>
              <a:buNone/>
              <a:defRPr sz="3600" b="1">
                <a:solidFill>
                  <a:schemeClr val="accent1"/>
                </a:solidFill>
                <a:latin typeface="PT Sans Narrow"/>
                <a:ea typeface="PT Sans Narrow"/>
                <a:cs typeface="PT Sans Narrow"/>
                <a:sym typeface="PT Sans Narrow"/>
              </a:defRPr>
            </a:lvl5pPr>
            <a:lvl6pPr lvl="5" indent="0">
              <a:spcBef>
                <a:spcPts val="0"/>
              </a:spcBef>
              <a:buClr>
                <a:schemeClr val="accent1"/>
              </a:buClr>
              <a:buFont typeface="PT Sans Narrow"/>
              <a:buNone/>
              <a:defRPr sz="3600" b="1">
                <a:solidFill>
                  <a:schemeClr val="accent1"/>
                </a:solidFill>
                <a:latin typeface="PT Sans Narrow"/>
                <a:ea typeface="PT Sans Narrow"/>
                <a:cs typeface="PT Sans Narrow"/>
                <a:sym typeface="PT Sans Narrow"/>
              </a:defRPr>
            </a:lvl6pPr>
            <a:lvl7pPr lvl="6" indent="0">
              <a:spcBef>
                <a:spcPts val="0"/>
              </a:spcBef>
              <a:buClr>
                <a:schemeClr val="accent1"/>
              </a:buClr>
              <a:buFont typeface="PT Sans Narrow"/>
              <a:buNone/>
              <a:defRPr sz="3600" b="1">
                <a:solidFill>
                  <a:schemeClr val="accent1"/>
                </a:solidFill>
                <a:latin typeface="PT Sans Narrow"/>
                <a:ea typeface="PT Sans Narrow"/>
                <a:cs typeface="PT Sans Narrow"/>
                <a:sym typeface="PT Sans Narrow"/>
              </a:defRPr>
            </a:lvl7pPr>
            <a:lvl8pPr lvl="7" indent="0">
              <a:spcBef>
                <a:spcPts val="0"/>
              </a:spcBef>
              <a:buClr>
                <a:schemeClr val="accent1"/>
              </a:buClr>
              <a:buFont typeface="PT Sans Narrow"/>
              <a:buNone/>
              <a:defRPr sz="3600" b="1">
                <a:solidFill>
                  <a:schemeClr val="accent1"/>
                </a:solidFill>
                <a:latin typeface="PT Sans Narrow"/>
                <a:ea typeface="PT Sans Narrow"/>
                <a:cs typeface="PT Sans Narrow"/>
                <a:sym typeface="PT Sans Narrow"/>
              </a:defRPr>
            </a:lvl8pPr>
            <a:lvl9pPr lvl="8" indent="0">
              <a:spcBef>
                <a:spcPts val="0"/>
              </a:spcBef>
              <a:buClr>
                <a:schemeClr val="accent1"/>
              </a:buClr>
              <a:buFont typeface="PT Sans Narrow"/>
              <a:buNone/>
              <a:defRPr sz="3600" b="1">
                <a:solidFill>
                  <a:schemeClr val="accent1"/>
                </a:solidFill>
                <a:latin typeface="PT Sans Narrow"/>
                <a:ea typeface="PT Sans Narrow"/>
                <a:cs typeface="PT Sans Narrow"/>
                <a:sym typeface="PT Sans Narrow"/>
              </a:defRPr>
            </a:lvl9pPr>
          </a:lstStyle>
          <a:p>
            <a:pPr lvl="0"/>
            <a:r>
              <a:rPr lang="en" dirty="0">
                <a:solidFill>
                  <a:srgbClr val="00B050"/>
                </a:solidFill>
                <a:latin typeface="Arial"/>
                <a:ea typeface="Arial"/>
                <a:cs typeface="Arial"/>
                <a:sym typeface="Arial"/>
              </a:rPr>
              <a:t>Workforce </a:t>
            </a:r>
            <a:r>
              <a:rPr lang="en" dirty="0">
                <a:solidFill>
                  <a:srgbClr val="00B050"/>
                </a:solidFill>
                <a:latin typeface="Arial Black" panose="020B0A04020102020204" pitchFamily="34" charset="0"/>
                <a:ea typeface="Arial"/>
                <a:cs typeface="Arial"/>
                <a:sym typeface="Arial"/>
              </a:rPr>
              <a:t>Transformation</a:t>
            </a:r>
            <a:r>
              <a:rPr lang="en" dirty="0">
                <a:solidFill>
                  <a:srgbClr val="00B050"/>
                </a:solidFill>
                <a:latin typeface="Arial"/>
                <a:ea typeface="Arial"/>
                <a:cs typeface="Arial"/>
                <a:sym typeface="Arial"/>
              </a:rPr>
              <a:t>……</a:t>
            </a:r>
            <a:br>
              <a:rPr lang="en" dirty="0">
                <a:solidFill>
                  <a:srgbClr val="00B050"/>
                </a:solidFill>
                <a:latin typeface="Arial"/>
                <a:ea typeface="Arial"/>
                <a:cs typeface="Arial"/>
                <a:sym typeface="Arial"/>
              </a:rPr>
            </a:br>
            <a:r>
              <a:rPr lang="en" dirty="0">
                <a:solidFill>
                  <a:srgbClr val="00B050"/>
                </a:solidFill>
                <a:latin typeface="Arial"/>
                <a:ea typeface="Arial"/>
                <a:cs typeface="Arial"/>
                <a:sym typeface="Arial"/>
              </a:rPr>
              <a:t>Not Just a Training</a:t>
            </a:r>
            <a:endParaRPr dirty="0">
              <a:solidFill>
                <a:srgbClr val="00B050"/>
              </a:solidFill>
              <a:latin typeface="Arial"/>
              <a:ea typeface="Arial"/>
              <a:cs typeface="Arial"/>
              <a:sym typeface="Arial"/>
            </a:endParaRPr>
          </a:p>
        </p:txBody>
      </p:sp>
      <p:sp>
        <p:nvSpPr>
          <p:cNvPr id="120" name="Shape 120"/>
          <p:cNvSpPr txBox="1">
            <a:spLocks noGrp="1"/>
          </p:cNvSpPr>
          <p:nvPr>
            <p:ph type="body" idx="4294967295"/>
          </p:nvPr>
        </p:nvSpPr>
        <p:spPr>
          <a:xfrm>
            <a:off x="311700" y="1779104"/>
            <a:ext cx="8520600" cy="3597965"/>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115000"/>
              </a:lnSpc>
              <a:spcBef>
                <a:spcPts val="0"/>
              </a:spcBef>
              <a:spcAft>
                <a:spcPts val="1600"/>
              </a:spcAft>
              <a:buClr>
                <a:schemeClr val="dk2"/>
              </a:buClr>
              <a:buFont typeface="Open Sans"/>
              <a:buChar char="●"/>
              <a:defRPr sz="1800" b="0" i="0" u="none" strike="noStrike" cap="none">
                <a:solidFill>
                  <a:schemeClr val="dk2"/>
                </a:solidFill>
                <a:latin typeface="Open Sans"/>
                <a:ea typeface="Open Sans"/>
                <a:cs typeface="Open Sans"/>
                <a:sym typeface="Open Sans"/>
              </a:defRPr>
            </a:lvl1pPr>
            <a:lvl2pPr marL="457200" marR="0" lvl="1" indent="0" algn="l" rtl="0">
              <a:lnSpc>
                <a:spcPct val="115000"/>
              </a:lnSpc>
              <a:spcBef>
                <a:spcPts val="0"/>
              </a:spcBef>
              <a:spcAft>
                <a:spcPts val="1600"/>
              </a:spcAft>
              <a:buClr>
                <a:schemeClr val="dk2"/>
              </a:buClr>
              <a:buFont typeface="Open Sans"/>
              <a:buChar char="○"/>
              <a:defRPr sz="1400" b="0" i="0" u="none" strike="noStrike" cap="none">
                <a:solidFill>
                  <a:schemeClr val="dk2"/>
                </a:solidFill>
                <a:latin typeface="Open Sans"/>
                <a:ea typeface="Open Sans"/>
                <a:cs typeface="Open Sans"/>
                <a:sym typeface="Open Sans"/>
              </a:defRPr>
            </a:lvl2pPr>
            <a:lvl3pPr marL="914400" marR="0" lvl="2" indent="0" algn="l" rtl="0">
              <a:lnSpc>
                <a:spcPct val="115000"/>
              </a:lnSpc>
              <a:spcBef>
                <a:spcPts val="0"/>
              </a:spcBef>
              <a:spcAft>
                <a:spcPts val="1600"/>
              </a:spcAft>
              <a:buClr>
                <a:schemeClr val="dk2"/>
              </a:buClr>
              <a:buFont typeface="Open Sans"/>
              <a:buChar char="■"/>
              <a:defRPr sz="1400" b="0" i="0" u="none" strike="noStrike" cap="none">
                <a:solidFill>
                  <a:schemeClr val="dk2"/>
                </a:solidFill>
                <a:latin typeface="Open Sans"/>
                <a:ea typeface="Open Sans"/>
                <a:cs typeface="Open Sans"/>
                <a:sym typeface="Open Sans"/>
              </a:defRPr>
            </a:lvl3pPr>
            <a:lvl4pPr marL="1371600" marR="0" lvl="3" indent="0" algn="l" rtl="0">
              <a:lnSpc>
                <a:spcPct val="115000"/>
              </a:lnSpc>
              <a:spcBef>
                <a:spcPts val="0"/>
              </a:spcBef>
              <a:spcAft>
                <a:spcPts val="1600"/>
              </a:spcAft>
              <a:buClr>
                <a:schemeClr val="dk2"/>
              </a:buClr>
              <a:buFont typeface="Open Sans"/>
              <a:buChar char="●"/>
              <a:defRPr sz="1400" b="0" i="0" u="none" strike="noStrike" cap="none">
                <a:solidFill>
                  <a:schemeClr val="dk2"/>
                </a:solidFill>
                <a:latin typeface="Open Sans"/>
                <a:ea typeface="Open Sans"/>
                <a:cs typeface="Open Sans"/>
                <a:sym typeface="Open Sans"/>
              </a:defRPr>
            </a:lvl4pPr>
            <a:lvl5pPr marL="1828800" marR="0" lvl="4" indent="0" algn="l" rtl="0">
              <a:lnSpc>
                <a:spcPct val="115000"/>
              </a:lnSpc>
              <a:spcBef>
                <a:spcPts val="0"/>
              </a:spcBef>
              <a:spcAft>
                <a:spcPts val="1600"/>
              </a:spcAft>
              <a:buClr>
                <a:schemeClr val="dk2"/>
              </a:buClr>
              <a:buFont typeface="Open Sans"/>
              <a:buChar char="○"/>
              <a:defRPr sz="1400" b="0" i="0" u="none" strike="noStrike" cap="none">
                <a:solidFill>
                  <a:schemeClr val="dk2"/>
                </a:solidFill>
                <a:latin typeface="Open Sans"/>
                <a:ea typeface="Open Sans"/>
                <a:cs typeface="Open Sans"/>
                <a:sym typeface="Open Sans"/>
              </a:defRPr>
            </a:lvl5pPr>
            <a:lvl6pPr marL="2286000" marR="0" lvl="5" indent="0" algn="l" rtl="0">
              <a:lnSpc>
                <a:spcPct val="115000"/>
              </a:lnSpc>
              <a:spcBef>
                <a:spcPts val="0"/>
              </a:spcBef>
              <a:spcAft>
                <a:spcPts val="1600"/>
              </a:spcAft>
              <a:buClr>
                <a:schemeClr val="dk2"/>
              </a:buClr>
              <a:buFont typeface="Open Sans"/>
              <a:buChar char="■"/>
              <a:defRPr sz="1400" b="0" i="0" u="none" strike="noStrike" cap="none">
                <a:solidFill>
                  <a:schemeClr val="dk2"/>
                </a:solidFill>
                <a:latin typeface="Open Sans"/>
                <a:ea typeface="Open Sans"/>
                <a:cs typeface="Open Sans"/>
                <a:sym typeface="Open Sans"/>
              </a:defRPr>
            </a:lvl6pPr>
            <a:lvl7pPr marL="2743200" marR="0" lvl="6" indent="0" algn="l" rtl="0">
              <a:lnSpc>
                <a:spcPct val="115000"/>
              </a:lnSpc>
              <a:spcBef>
                <a:spcPts val="0"/>
              </a:spcBef>
              <a:spcAft>
                <a:spcPts val="1600"/>
              </a:spcAft>
              <a:buClr>
                <a:schemeClr val="dk2"/>
              </a:buClr>
              <a:buFont typeface="Open Sans"/>
              <a:buChar char="●"/>
              <a:defRPr sz="1400" b="0" i="0" u="none" strike="noStrike" cap="none">
                <a:solidFill>
                  <a:schemeClr val="dk2"/>
                </a:solidFill>
                <a:latin typeface="Open Sans"/>
                <a:ea typeface="Open Sans"/>
                <a:cs typeface="Open Sans"/>
                <a:sym typeface="Open Sans"/>
              </a:defRPr>
            </a:lvl7pPr>
            <a:lvl8pPr marL="3200400" marR="0" lvl="7" indent="0" algn="l" rtl="0">
              <a:lnSpc>
                <a:spcPct val="115000"/>
              </a:lnSpc>
              <a:spcBef>
                <a:spcPts val="0"/>
              </a:spcBef>
              <a:spcAft>
                <a:spcPts val="1600"/>
              </a:spcAft>
              <a:buClr>
                <a:schemeClr val="dk2"/>
              </a:buClr>
              <a:buFont typeface="Open Sans"/>
              <a:buChar char="○"/>
              <a:defRPr sz="1400" b="0" i="0" u="none" strike="noStrike" cap="none">
                <a:solidFill>
                  <a:schemeClr val="dk2"/>
                </a:solidFill>
                <a:latin typeface="Open Sans"/>
                <a:ea typeface="Open Sans"/>
                <a:cs typeface="Open Sans"/>
                <a:sym typeface="Open Sans"/>
              </a:defRPr>
            </a:lvl8pPr>
            <a:lvl9pPr marL="3657600" marR="0" lvl="8" indent="0" algn="l" rtl="0">
              <a:lnSpc>
                <a:spcPct val="115000"/>
              </a:lnSpc>
              <a:spcBef>
                <a:spcPts val="0"/>
              </a:spcBef>
              <a:spcAft>
                <a:spcPts val="1600"/>
              </a:spcAft>
              <a:buClr>
                <a:schemeClr val="dk2"/>
              </a:buClr>
              <a:buFont typeface="Open Sans"/>
              <a:buChar char="■"/>
              <a:defRPr sz="1400" b="0" i="0" u="none" strike="noStrike" cap="none">
                <a:solidFill>
                  <a:schemeClr val="dk2"/>
                </a:solidFill>
                <a:latin typeface="Open Sans"/>
                <a:ea typeface="Open Sans"/>
                <a:cs typeface="Open Sans"/>
                <a:sym typeface="Open Sans"/>
              </a:defRPr>
            </a:lvl9pPr>
          </a:lstStyle>
          <a:p>
            <a:pPr lvl="0">
              <a:lnSpc>
                <a:spcPct val="100000"/>
              </a:lnSpc>
              <a:spcAft>
                <a:spcPts val="0"/>
              </a:spcAft>
              <a:buClr>
                <a:srgbClr val="404040"/>
              </a:buClr>
              <a:buSzPct val="100000"/>
              <a:buNone/>
            </a:pPr>
            <a:r>
              <a:rPr lang="en" sz="4000" dirty="0">
                <a:solidFill>
                  <a:srgbClr val="1C4587"/>
                </a:solidFill>
                <a:latin typeface="Arial"/>
                <a:ea typeface="Arial"/>
                <a:cs typeface="Arial"/>
                <a:sym typeface="Arial"/>
              </a:rPr>
              <a:t>The goal of OPWDD’s Workforce</a:t>
            </a:r>
          </a:p>
          <a:p>
            <a:pPr lvl="0">
              <a:lnSpc>
                <a:spcPct val="100000"/>
              </a:lnSpc>
              <a:spcAft>
                <a:spcPts val="0"/>
              </a:spcAft>
              <a:buNone/>
            </a:pPr>
            <a:r>
              <a:rPr lang="en" sz="4000" dirty="0">
                <a:solidFill>
                  <a:srgbClr val="1C4587"/>
                </a:solidFill>
                <a:latin typeface="Arial"/>
                <a:ea typeface="Arial"/>
                <a:cs typeface="Arial"/>
                <a:sym typeface="Arial"/>
              </a:rPr>
              <a:t>Transformation</a:t>
            </a:r>
            <a:r>
              <a:rPr lang="en" sz="4000" dirty="0">
                <a:solidFill>
                  <a:srgbClr val="1C4587"/>
                </a:solidFill>
              </a:rPr>
              <a:t> </a:t>
            </a:r>
            <a:r>
              <a:rPr lang="en" sz="4000" dirty="0">
                <a:solidFill>
                  <a:srgbClr val="1C4587"/>
                </a:solidFill>
                <a:latin typeface="Arial"/>
                <a:ea typeface="Arial"/>
                <a:cs typeface="Arial"/>
                <a:sym typeface="Arial"/>
              </a:rPr>
              <a:t>agenda is to help staff transform from caregivers to support professionals through a Workforce Development Program.</a:t>
            </a:r>
          </a:p>
          <a:p>
            <a:pPr lvl="0">
              <a:lnSpc>
                <a:spcPct val="100000"/>
              </a:lnSpc>
              <a:spcAft>
                <a:spcPts val="0"/>
              </a:spcAft>
              <a:buClr>
                <a:srgbClr val="404040"/>
              </a:buClr>
              <a:buSzPct val="25000"/>
              <a:buNone/>
            </a:pPr>
            <a:r>
              <a:rPr lang="en" sz="4000" dirty="0">
                <a:solidFill>
                  <a:srgbClr val="404040"/>
                </a:solidFill>
                <a:latin typeface="Arial"/>
                <a:ea typeface="Arial"/>
                <a:cs typeface="Arial"/>
                <a:sym typeface="Arial"/>
              </a:rPr>
              <a:t>  </a:t>
            </a:r>
          </a:p>
          <a:p>
            <a:pPr marL="0" indent="0">
              <a:lnSpc>
                <a:spcPct val="100000"/>
              </a:lnSpc>
              <a:spcBef>
                <a:spcPts val="0"/>
              </a:spcBef>
              <a:buClr>
                <a:srgbClr val="000000"/>
              </a:buClr>
              <a:buSzPct val="25000"/>
              <a:buNone/>
            </a:pPr>
            <a:endParaRPr sz="3733" dirty="0">
              <a:solidFill>
                <a:srgbClr val="404040"/>
              </a:solidFill>
              <a:latin typeface="Arial"/>
              <a:ea typeface="Arial"/>
              <a:cs typeface="Arial"/>
              <a:sym typeface="Arial"/>
            </a:endParaRPr>
          </a:p>
        </p:txBody>
      </p:sp>
      <p:pic>
        <p:nvPicPr>
          <p:cNvPr id="121" name="Shape 121"/>
          <p:cNvPicPr preferRelativeResize="0"/>
          <p:nvPr/>
        </p:nvPicPr>
        <p:blipFill rotWithShape="1">
          <a:blip r:embed="rId3">
            <a:alphaModFix/>
          </a:blip>
          <a:srcRect/>
          <a:stretch/>
        </p:blipFill>
        <p:spPr>
          <a:xfrm>
            <a:off x="7589033" y="4864333"/>
            <a:ext cx="3797200" cy="1744400"/>
          </a:xfrm>
          <a:prstGeom prst="rect">
            <a:avLst/>
          </a:prstGeom>
          <a:noFill/>
          <a:ln>
            <a:noFill/>
          </a:ln>
        </p:spPr>
      </p:pic>
      <p:pic>
        <p:nvPicPr>
          <p:cNvPr id="122" name="Shape 122"/>
          <p:cNvPicPr preferRelativeResize="0"/>
          <p:nvPr/>
        </p:nvPicPr>
        <p:blipFill rotWithShape="1">
          <a:blip r:embed="rId4">
            <a:alphaModFix/>
          </a:blip>
          <a:srcRect/>
          <a:stretch/>
        </p:blipFill>
        <p:spPr>
          <a:xfrm>
            <a:off x="170167" y="6081233"/>
            <a:ext cx="3035200" cy="527600"/>
          </a:xfrm>
          <a:prstGeom prst="rect">
            <a:avLst/>
          </a:prstGeom>
          <a:noFill/>
          <a:ln>
            <a:noFill/>
          </a:ln>
        </p:spPr>
      </p:pic>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Shape 127"/>
          <p:cNvPicPr preferRelativeResize="0"/>
          <p:nvPr/>
        </p:nvPicPr>
        <p:blipFill rotWithShape="1">
          <a:blip r:embed="rId3">
            <a:alphaModFix/>
          </a:blip>
          <a:srcRect/>
          <a:stretch/>
        </p:blipFill>
        <p:spPr>
          <a:xfrm>
            <a:off x="1219200" y="838200"/>
            <a:ext cx="9550400" cy="5137200"/>
          </a:xfrm>
          <a:prstGeom prst="rect">
            <a:avLst/>
          </a:prstGeom>
          <a:noFill/>
          <a:ln>
            <a:noFill/>
          </a:ln>
        </p:spPr>
      </p:pic>
      <p:pic>
        <p:nvPicPr>
          <p:cNvPr id="128" name="Shape 128"/>
          <p:cNvPicPr preferRelativeResize="0"/>
          <p:nvPr/>
        </p:nvPicPr>
        <p:blipFill rotWithShape="1">
          <a:blip r:embed="rId4">
            <a:alphaModFix/>
          </a:blip>
          <a:srcRect/>
          <a:stretch/>
        </p:blipFill>
        <p:spPr>
          <a:xfrm>
            <a:off x="170167" y="6081233"/>
            <a:ext cx="3035200" cy="527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a:spLocks noGrp="1"/>
          </p:cNvSpPr>
          <p:nvPr>
            <p:ph type="body" idx="1"/>
          </p:nvPr>
        </p:nvSpPr>
        <p:spPr>
          <a:xfrm>
            <a:off x="609600" y="1447800"/>
            <a:ext cx="10972800" cy="4526000"/>
          </a:xfrm>
          <a:prstGeom prst="rect">
            <a:avLst/>
          </a:prstGeom>
          <a:noFill/>
          <a:ln>
            <a:noFill/>
          </a:ln>
        </p:spPr>
        <p:txBody>
          <a:bodyPr wrap="square" lIns="121900" tIns="60933" rIns="121900" bIns="60933" anchor="t" anchorCtr="0">
            <a:noAutofit/>
          </a:bodyPr>
          <a:lstStyle/>
          <a:p>
            <a:pPr marL="457189" indent="-423323">
              <a:lnSpc>
                <a:spcPct val="80000"/>
              </a:lnSpc>
              <a:spcBef>
                <a:spcPts val="0"/>
              </a:spcBef>
              <a:buClr>
                <a:srgbClr val="1C4587"/>
              </a:buClr>
              <a:buSzPct val="100000"/>
              <a:buFont typeface="Arial"/>
              <a:buChar char="•"/>
            </a:pPr>
            <a:r>
              <a:rPr lang="en" sz="2667" dirty="0">
                <a:solidFill>
                  <a:srgbClr val="1C4587"/>
                </a:solidFill>
                <a:latin typeface="Arial"/>
                <a:ea typeface="Arial"/>
                <a:cs typeface="Arial"/>
                <a:sym typeface="Arial"/>
              </a:rPr>
              <a:t>Staff are the cornerstone of operations. They have a great impact upon the quality of life for the people they support.</a:t>
            </a:r>
          </a:p>
          <a:p>
            <a:pPr marL="457189" indent="-423323">
              <a:lnSpc>
                <a:spcPct val="80000"/>
              </a:lnSpc>
              <a:spcBef>
                <a:spcPts val="1600"/>
              </a:spcBef>
              <a:buClr>
                <a:srgbClr val="1C4587"/>
              </a:buClr>
              <a:buSzPct val="100000"/>
              <a:buFont typeface="Arial"/>
              <a:buChar char="•"/>
            </a:pPr>
            <a:r>
              <a:rPr lang="en" sz="2667" dirty="0">
                <a:solidFill>
                  <a:srgbClr val="1C4587"/>
                </a:solidFill>
                <a:latin typeface="Arial"/>
                <a:ea typeface="Arial"/>
                <a:cs typeface="Arial"/>
                <a:sym typeface="Arial"/>
              </a:rPr>
              <a:t>Staff are faced with ethical challenges daily.</a:t>
            </a:r>
          </a:p>
          <a:p>
            <a:pPr marL="457189" indent="-423323">
              <a:lnSpc>
                <a:spcPct val="80000"/>
              </a:lnSpc>
              <a:spcBef>
                <a:spcPts val="1600"/>
              </a:spcBef>
              <a:buClr>
                <a:srgbClr val="1C4587"/>
              </a:buClr>
              <a:buSzPct val="100000"/>
              <a:buFont typeface="Arial"/>
              <a:buChar char="•"/>
            </a:pPr>
            <a:r>
              <a:rPr lang="en" sz="2667" dirty="0">
                <a:solidFill>
                  <a:srgbClr val="1C4587"/>
                </a:solidFill>
                <a:latin typeface="Arial"/>
                <a:ea typeface="Arial"/>
                <a:cs typeface="Arial"/>
                <a:sym typeface="Arial"/>
              </a:rPr>
              <a:t>Staff often work independent of direct supervision and therefore must exercise good judgment.</a:t>
            </a:r>
          </a:p>
          <a:p>
            <a:pPr marL="457189" indent="-423323">
              <a:lnSpc>
                <a:spcPct val="80000"/>
              </a:lnSpc>
              <a:spcBef>
                <a:spcPts val="1600"/>
              </a:spcBef>
              <a:buClr>
                <a:srgbClr val="1C4587"/>
              </a:buClr>
              <a:buSzPct val="100000"/>
              <a:buFont typeface="Arial"/>
              <a:buChar char="•"/>
            </a:pPr>
            <a:r>
              <a:rPr lang="en" sz="2667" dirty="0">
                <a:solidFill>
                  <a:srgbClr val="1C4587"/>
                </a:solidFill>
                <a:latin typeface="Arial"/>
                <a:ea typeface="Arial"/>
                <a:cs typeface="Arial"/>
                <a:sym typeface="Arial"/>
              </a:rPr>
              <a:t>A code of ethics can serve as a tool for direction and support.</a:t>
            </a:r>
          </a:p>
          <a:p>
            <a:pPr marL="457189" indent="-423323">
              <a:lnSpc>
                <a:spcPct val="80000"/>
              </a:lnSpc>
              <a:spcBef>
                <a:spcPts val="1600"/>
              </a:spcBef>
              <a:buClr>
                <a:srgbClr val="1C4587"/>
              </a:buClr>
              <a:buSzPct val="100000"/>
              <a:buFont typeface="Arial"/>
              <a:buChar char="•"/>
            </a:pPr>
            <a:r>
              <a:rPr lang="en" sz="2667" dirty="0">
                <a:solidFill>
                  <a:srgbClr val="1C4587"/>
                </a:solidFill>
                <a:latin typeface="Arial"/>
                <a:ea typeface="Arial"/>
                <a:cs typeface="Arial"/>
                <a:sym typeface="Arial"/>
              </a:rPr>
              <a:t>Knowing how to resolve ethical dilemmas in the workplace can increase your decision-making effectiveness while keeping you and your organization on the right side of the law </a:t>
            </a:r>
            <a:r>
              <a:rPr lang="en-US" sz="2667" dirty="0">
                <a:solidFill>
                  <a:srgbClr val="1C4587"/>
                </a:solidFill>
                <a:latin typeface="Arial"/>
                <a:ea typeface="Arial"/>
                <a:cs typeface="Arial"/>
                <a:sym typeface="Arial"/>
              </a:rPr>
              <a:t>and is just the right thing to do</a:t>
            </a:r>
            <a:r>
              <a:rPr lang="en" sz="2667" dirty="0">
                <a:solidFill>
                  <a:srgbClr val="1C4587"/>
                </a:solidFill>
                <a:latin typeface="Arial"/>
                <a:ea typeface="Arial"/>
                <a:cs typeface="Arial"/>
                <a:sym typeface="Arial"/>
              </a:rPr>
              <a:t>. </a:t>
            </a:r>
          </a:p>
          <a:p>
            <a:pPr marL="457189" indent="-186262">
              <a:lnSpc>
                <a:spcPct val="100000"/>
              </a:lnSpc>
              <a:spcBef>
                <a:spcPts val="853"/>
              </a:spcBef>
              <a:buClr>
                <a:srgbClr val="404040"/>
              </a:buClr>
              <a:buSzPct val="100000"/>
              <a:buNone/>
            </a:pPr>
            <a:endParaRPr sz="3200" dirty="0">
              <a:solidFill>
                <a:srgbClr val="4D4D4D"/>
              </a:solidFill>
              <a:latin typeface="Arial"/>
              <a:ea typeface="Arial"/>
              <a:cs typeface="Arial"/>
              <a:sym typeface="Arial"/>
            </a:endParaRPr>
          </a:p>
        </p:txBody>
      </p:sp>
      <p:sp>
        <p:nvSpPr>
          <p:cNvPr id="134" name="Shape 134"/>
          <p:cNvSpPr txBox="1">
            <a:spLocks noGrp="1"/>
          </p:cNvSpPr>
          <p:nvPr>
            <p:ph type="title"/>
          </p:nvPr>
        </p:nvSpPr>
        <p:spPr>
          <a:xfrm>
            <a:off x="475800" y="338717"/>
            <a:ext cx="10972800" cy="800000"/>
          </a:xfrm>
          <a:prstGeom prst="rect">
            <a:avLst/>
          </a:prstGeom>
          <a:noFill/>
          <a:ln>
            <a:noFill/>
          </a:ln>
        </p:spPr>
        <p:txBody>
          <a:bodyPr wrap="square" lIns="121900" tIns="60933" rIns="121900" bIns="60933" anchor="ctr" anchorCtr="0">
            <a:noAutofit/>
          </a:bodyPr>
          <a:lstStyle/>
          <a:p>
            <a:pPr>
              <a:lnSpc>
                <a:spcPct val="100000"/>
              </a:lnSpc>
              <a:spcBef>
                <a:spcPts val="0"/>
              </a:spcBef>
              <a:buClr>
                <a:srgbClr val="FF8C21"/>
              </a:buClr>
              <a:buSzPct val="25000"/>
            </a:pPr>
            <a:br>
              <a:rPr lang="en" sz="5867" b="1" dirty="0">
                <a:solidFill>
                  <a:srgbClr val="FF8C21"/>
                </a:solidFill>
                <a:latin typeface="Arial"/>
                <a:ea typeface="Arial"/>
                <a:cs typeface="Arial"/>
                <a:sym typeface="Arial"/>
              </a:rPr>
            </a:br>
            <a:r>
              <a:rPr lang="en" sz="5600" b="1" dirty="0">
                <a:latin typeface="Arial"/>
                <a:ea typeface="Arial"/>
                <a:cs typeface="Arial"/>
                <a:sym typeface="Arial"/>
              </a:rPr>
              <a:t>Key Elements: The Why!</a:t>
            </a:r>
            <a:br>
              <a:rPr lang="en" sz="5600" b="1" dirty="0">
                <a:solidFill>
                  <a:srgbClr val="FF0000"/>
                </a:solidFill>
                <a:latin typeface="Arial"/>
                <a:ea typeface="Arial"/>
                <a:cs typeface="Arial"/>
                <a:sym typeface="Arial"/>
              </a:rPr>
            </a:br>
            <a:endParaRPr lang="en" sz="5600" b="1" dirty="0">
              <a:solidFill>
                <a:srgbClr val="FF0000"/>
              </a:solidFill>
              <a:latin typeface="Arial"/>
              <a:ea typeface="Arial"/>
              <a:cs typeface="Arial"/>
              <a:sym typeface="Arial"/>
            </a:endParaRPr>
          </a:p>
        </p:txBody>
      </p:sp>
      <p:pic>
        <p:nvPicPr>
          <p:cNvPr id="135" name="Shape 135"/>
          <p:cNvPicPr preferRelativeResize="0"/>
          <p:nvPr/>
        </p:nvPicPr>
        <p:blipFill rotWithShape="1">
          <a:blip r:embed="rId3">
            <a:alphaModFix/>
          </a:blip>
          <a:srcRect/>
          <a:stretch/>
        </p:blipFill>
        <p:spPr>
          <a:xfrm>
            <a:off x="170167" y="6081233"/>
            <a:ext cx="3035200" cy="527600"/>
          </a:xfrm>
          <a:prstGeom prst="rect">
            <a:avLst/>
          </a:prstGeom>
          <a:noFill/>
          <a:ln>
            <a:noFill/>
          </a:ln>
        </p:spPr>
      </p:pic>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body" idx="4294967295"/>
          </p:nvPr>
        </p:nvSpPr>
        <p:spPr>
          <a:xfrm>
            <a:off x="6669156" y="2382400"/>
            <a:ext cx="5059017" cy="3163635"/>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115000"/>
              </a:lnSpc>
              <a:spcBef>
                <a:spcPts val="0"/>
              </a:spcBef>
              <a:spcAft>
                <a:spcPts val="1600"/>
              </a:spcAft>
              <a:buClr>
                <a:schemeClr val="dk2"/>
              </a:buClr>
              <a:buFont typeface="Open Sans"/>
              <a:buChar char="●"/>
              <a:defRPr sz="1800" b="0" i="0" u="none" strike="noStrike" cap="none">
                <a:solidFill>
                  <a:schemeClr val="dk2"/>
                </a:solidFill>
                <a:latin typeface="Open Sans"/>
                <a:ea typeface="Open Sans"/>
                <a:cs typeface="Open Sans"/>
                <a:sym typeface="Open Sans"/>
              </a:defRPr>
            </a:lvl1pPr>
            <a:lvl2pPr marL="457200" marR="0" lvl="1" indent="0" algn="l" rtl="0">
              <a:lnSpc>
                <a:spcPct val="115000"/>
              </a:lnSpc>
              <a:spcBef>
                <a:spcPts val="0"/>
              </a:spcBef>
              <a:spcAft>
                <a:spcPts val="1600"/>
              </a:spcAft>
              <a:buClr>
                <a:schemeClr val="dk2"/>
              </a:buClr>
              <a:buFont typeface="Open Sans"/>
              <a:buChar char="○"/>
              <a:defRPr sz="1400" b="0" i="0" u="none" strike="noStrike" cap="none">
                <a:solidFill>
                  <a:schemeClr val="dk2"/>
                </a:solidFill>
                <a:latin typeface="Open Sans"/>
                <a:ea typeface="Open Sans"/>
                <a:cs typeface="Open Sans"/>
                <a:sym typeface="Open Sans"/>
              </a:defRPr>
            </a:lvl2pPr>
            <a:lvl3pPr marL="914400" marR="0" lvl="2" indent="0" algn="l" rtl="0">
              <a:lnSpc>
                <a:spcPct val="115000"/>
              </a:lnSpc>
              <a:spcBef>
                <a:spcPts val="0"/>
              </a:spcBef>
              <a:spcAft>
                <a:spcPts val="1600"/>
              </a:spcAft>
              <a:buClr>
                <a:schemeClr val="dk2"/>
              </a:buClr>
              <a:buFont typeface="Open Sans"/>
              <a:buChar char="■"/>
              <a:defRPr sz="1400" b="0" i="0" u="none" strike="noStrike" cap="none">
                <a:solidFill>
                  <a:schemeClr val="dk2"/>
                </a:solidFill>
                <a:latin typeface="Open Sans"/>
                <a:ea typeface="Open Sans"/>
                <a:cs typeface="Open Sans"/>
                <a:sym typeface="Open Sans"/>
              </a:defRPr>
            </a:lvl3pPr>
            <a:lvl4pPr marL="1371600" marR="0" lvl="3" indent="0" algn="l" rtl="0">
              <a:lnSpc>
                <a:spcPct val="115000"/>
              </a:lnSpc>
              <a:spcBef>
                <a:spcPts val="0"/>
              </a:spcBef>
              <a:spcAft>
                <a:spcPts val="1600"/>
              </a:spcAft>
              <a:buClr>
                <a:schemeClr val="dk2"/>
              </a:buClr>
              <a:buFont typeface="Open Sans"/>
              <a:buChar char="●"/>
              <a:defRPr sz="1400" b="0" i="0" u="none" strike="noStrike" cap="none">
                <a:solidFill>
                  <a:schemeClr val="dk2"/>
                </a:solidFill>
                <a:latin typeface="Open Sans"/>
                <a:ea typeface="Open Sans"/>
                <a:cs typeface="Open Sans"/>
                <a:sym typeface="Open Sans"/>
              </a:defRPr>
            </a:lvl4pPr>
            <a:lvl5pPr marL="1828800" marR="0" lvl="4" indent="0" algn="l" rtl="0">
              <a:lnSpc>
                <a:spcPct val="115000"/>
              </a:lnSpc>
              <a:spcBef>
                <a:spcPts val="0"/>
              </a:spcBef>
              <a:spcAft>
                <a:spcPts val="1600"/>
              </a:spcAft>
              <a:buClr>
                <a:schemeClr val="dk2"/>
              </a:buClr>
              <a:buFont typeface="Open Sans"/>
              <a:buChar char="○"/>
              <a:defRPr sz="1400" b="0" i="0" u="none" strike="noStrike" cap="none">
                <a:solidFill>
                  <a:schemeClr val="dk2"/>
                </a:solidFill>
                <a:latin typeface="Open Sans"/>
                <a:ea typeface="Open Sans"/>
                <a:cs typeface="Open Sans"/>
                <a:sym typeface="Open Sans"/>
              </a:defRPr>
            </a:lvl5pPr>
            <a:lvl6pPr marL="2286000" marR="0" lvl="5" indent="0" algn="l" rtl="0">
              <a:lnSpc>
                <a:spcPct val="115000"/>
              </a:lnSpc>
              <a:spcBef>
                <a:spcPts val="0"/>
              </a:spcBef>
              <a:spcAft>
                <a:spcPts val="1600"/>
              </a:spcAft>
              <a:buClr>
                <a:schemeClr val="dk2"/>
              </a:buClr>
              <a:buFont typeface="Open Sans"/>
              <a:buChar char="■"/>
              <a:defRPr sz="1400" b="0" i="0" u="none" strike="noStrike" cap="none">
                <a:solidFill>
                  <a:schemeClr val="dk2"/>
                </a:solidFill>
                <a:latin typeface="Open Sans"/>
                <a:ea typeface="Open Sans"/>
                <a:cs typeface="Open Sans"/>
                <a:sym typeface="Open Sans"/>
              </a:defRPr>
            </a:lvl6pPr>
            <a:lvl7pPr marL="2743200" marR="0" lvl="6" indent="0" algn="l" rtl="0">
              <a:lnSpc>
                <a:spcPct val="115000"/>
              </a:lnSpc>
              <a:spcBef>
                <a:spcPts val="0"/>
              </a:spcBef>
              <a:spcAft>
                <a:spcPts val="1600"/>
              </a:spcAft>
              <a:buClr>
                <a:schemeClr val="dk2"/>
              </a:buClr>
              <a:buFont typeface="Open Sans"/>
              <a:buChar char="●"/>
              <a:defRPr sz="1400" b="0" i="0" u="none" strike="noStrike" cap="none">
                <a:solidFill>
                  <a:schemeClr val="dk2"/>
                </a:solidFill>
                <a:latin typeface="Open Sans"/>
                <a:ea typeface="Open Sans"/>
                <a:cs typeface="Open Sans"/>
                <a:sym typeface="Open Sans"/>
              </a:defRPr>
            </a:lvl7pPr>
            <a:lvl8pPr marL="3200400" marR="0" lvl="7" indent="0" algn="l" rtl="0">
              <a:lnSpc>
                <a:spcPct val="115000"/>
              </a:lnSpc>
              <a:spcBef>
                <a:spcPts val="0"/>
              </a:spcBef>
              <a:spcAft>
                <a:spcPts val="1600"/>
              </a:spcAft>
              <a:buClr>
                <a:schemeClr val="dk2"/>
              </a:buClr>
              <a:buFont typeface="Open Sans"/>
              <a:buChar char="○"/>
              <a:defRPr sz="1400" b="0" i="0" u="none" strike="noStrike" cap="none">
                <a:solidFill>
                  <a:schemeClr val="dk2"/>
                </a:solidFill>
                <a:latin typeface="Open Sans"/>
                <a:ea typeface="Open Sans"/>
                <a:cs typeface="Open Sans"/>
                <a:sym typeface="Open Sans"/>
              </a:defRPr>
            </a:lvl8pPr>
            <a:lvl9pPr marL="3657600" marR="0" lvl="8" indent="0" algn="l" rtl="0">
              <a:lnSpc>
                <a:spcPct val="115000"/>
              </a:lnSpc>
              <a:spcBef>
                <a:spcPts val="0"/>
              </a:spcBef>
              <a:spcAft>
                <a:spcPts val="1600"/>
              </a:spcAft>
              <a:buClr>
                <a:schemeClr val="dk2"/>
              </a:buClr>
              <a:buFont typeface="Open Sans"/>
              <a:buChar char="■"/>
              <a:defRPr sz="1400" b="0" i="0" u="none" strike="noStrike" cap="none">
                <a:solidFill>
                  <a:schemeClr val="dk2"/>
                </a:solidFill>
                <a:latin typeface="Open Sans"/>
                <a:ea typeface="Open Sans"/>
                <a:cs typeface="Open Sans"/>
                <a:sym typeface="Open Sans"/>
              </a:defRPr>
            </a:lvl9pPr>
          </a:lstStyle>
          <a:p>
            <a:pPr lvl="0" algn="ctr">
              <a:lnSpc>
                <a:spcPct val="100000"/>
              </a:lnSpc>
              <a:spcAft>
                <a:spcPts val="0"/>
              </a:spcAft>
              <a:buClr>
                <a:srgbClr val="1F4E79"/>
              </a:buClr>
              <a:buSzPct val="25000"/>
              <a:buNone/>
            </a:pPr>
            <a:r>
              <a:rPr lang="en" sz="3200" b="1" dirty="0">
                <a:solidFill>
                  <a:srgbClr val="1F4E79"/>
                </a:solidFill>
                <a:latin typeface="Arial"/>
                <a:ea typeface="Arial"/>
                <a:cs typeface="Arial"/>
                <a:sym typeface="Arial"/>
              </a:rPr>
              <a:t>To:</a:t>
            </a:r>
            <a:r>
              <a:rPr lang="en" sz="3200" dirty="0">
                <a:solidFill>
                  <a:srgbClr val="1F4E79"/>
                </a:solidFill>
                <a:latin typeface="Arial"/>
                <a:ea typeface="Arial"/>
                <a:cs typeface="Arial"/>
                <a:sym typeface="Arial"/>
              </a:rPr>
              <a:t>                                                     </a:t>
            </a:r>
            <a:r>
              <a:rPr lang="en" sz="3200" b="1" dirty="0">
                <a:solidFill>
                  <a:srgbClr val="FF0000"/>
                </a:solidFill>
                <a:latin typeface="Arial"/>
                <a:ea typeface="Arial"/>
                <a:cs typeface="Arial"/>
                <a:sym typeface="Arial"/>
              </a:rPr>
              <a:t>Direct Support Professional Way</a:t>
            </a:r>
          </a:p>
          <a:p>
            <a:pPr lvl="0" algn="ctr">
              <a:lnSpc>
                <a:spcPct val="100000"/>
              </a:lnSpc>
              <a:spcAft>
                <a:spcPts val="0"/>
              </a:spcAft>
              <a:buClr>
                <a:srgbClr val="1F4E79"/>
              </a:buClr>
              <a:buSzPct val="25000"/>
              <a:buNone/>
            </a:pPr>
            <a:r>
              <a:rPr lang="en" sz="3200" dirty="0">
                <a:solidFill>
                  <a:srgbClr val="1F4E79"/>
                </a:solidFill>
                <a:latin typeface="Arial"/>
                <a:ea typeface="Arial"/>
                <a:cs typeface="Arial"/>
                <a:sym typeface="Arial"/>
              </a:rPr>
              <a:t>Staff who are teaching people how to do the things that they want to know.</a:t>
            </a:r>
          </a:p>
          <a:p>
            <a:pPr marL="0" indent="0">
              <a:lnSpc>
                <a:spcPct val="100000"/>
              </a:lnSpc>
              <a:spcBef>
                <a:spcPts val="0"/>
              </a:spcBef>
              <a:buClr>
                <a:srgbClr val="000000"/>
              </a:buClr>
              <a:buSzPct val="25000"/>
              <a:buNone/>
            </a:pPr>
            <a:endParaRPr lang="en" sz="3467" dirty="0">
              <a:solidFill>
                <a:srgbClr val="1F4E79"/>
              </a:solidFill>
              <a:latin typeface="Arial"/>
              <a:ea typeface="Arial"/>
              <a:cs typeface="Arial"/>
              <a:sym typeface="Arial"/>
            </a:endParaRPr>
          </a:p>
        </p:txBody>
      </p:sp>
      <p:sp>
        <p:nvSpPr>
          <p:cNvPr id="141" name="Shape 141"/>
          <p:cNvSpPr txBox="1"/>
          <p:nvPr/>
        </p:nvSpPr>
        <p:spPr>
          <a:xfrm>
            <a:off x="838200" y="6356351"/>
            <a:ext cx="2743200" cy="365200"/>
          </a:xfrm>
          <a:prstGeom prst="rect">
            <a:avLst/>
          </a:prstGeom>
          <a:noFill/>
          <a:ln>
            <a:noFill/>
          </a:ln>
        </p:spPr>
        <p:txBody>
          <a:bodyPr wrap="square" lIns="121900" tIns="60933" rIns="121900" bIns="60933" anchor="ctr" anchorCtr="0">
            <a:noAutofit/>
          </a:bodyPr>
          <a:lstStyle/>
          <a:p>
            <a:pPr>
              <a:buClr>
                <a:srgbClr val="898989"/>
              </a:buClr>
              <a:buSzPct val="25000"/>
            </a:pPr>
            <a:r>
              <a:rPr lang="en" sz="1600">
                <a:solidFill>
                  <a:srgbClr val="898989"/>
                </a:solidFill>
                <a:latin typeface="Calibri"/>
                <a:ea typeface="Calibri"/>
                <a:cs typeface="Calibri"/>
                <a:sym typeface="Calibri"/>
              </a:rPr>
              <a:t>*</a:t>
            </a:r>
          </a:p>
        </p:txBody>
      </p:sp>
      <p:sp>
        <p:nvSpPr>
          <p:cNvPr id="142" name="Shape 142"/>
          <p:cNvSpPr txBox="1"/>
          <p:nvPr/>
        </p:nvSpPr>
        <p:spPr>
          <a:xfrm>
            <a:off x="8610600" y="6356351"/>
            <a:ext cx="2743200" cy="365200"/>
          </a:xfrm>
          <a:prstGeom prst="rect">
            <a:avLst/>
          </a:prstGeom>
          <a:noFill/>
          <a:ln>
            <a:noFill/>
          </a:ln>
        </p:spPr>
        <p:txBody>
          <a:bodyPr wrap="square" lIns="121900" tIns="60933" rIns="121900" bIns="60933" anchor="ctr" anchorCtr="0">
            <a:noAutofit/>
          </a:bodyPr>
          <a:lstStyle/>
          <a:p>
            <a:pPr algn="r">
              <a:buClr>
                <a:srgbClr val="898989"/>
              </a:buClr>
              <a:buSzPct val="25000"/>
            </a:pPr>
            <a:fld id="{00000000-1234-1234-1234-123412341234}" type="slidenum">
              <a:rPr lang="en" sz="1600">
                <a:solidFill>
                  <a:srgbClr val="898989"/>
                </a:solidFill>
                <a:latin typeface="Calibri"/>
                <a:ea typeface="Calibri"/>
                <a:cs typeface="Calibri"/>
                <a:sym typeface="Calibri"/>
              </a:rPr>
              <a:pPr algn="r">
                <a:buClr>
                  <a:srgbClr val="898989"/>
                </a:buClr>
                <a:buSzPct val="25000"/>
              </a:pPr>
              <a:t>8</a:t>
            </a:fld>
            <a:endParaRPr lang="en" sz="1600">
              <a:solidFill>
                <a:srgbClr val="898989"/>
              </a:solidFill>
              <a:latin typeface="Calibri"/>
              <a:ea typeface="Calibri"/>
              <a:cs typeface="Calibri"/>
              <a:sym typeface="Calibri"/>
            </a:endParaRPr>
          </a:p>
        </p:txBody>
      </p:sp>
      <p:sp>
        <p:nvSpPr>
          <p:cNvPr id="143" name="Shape 143"/>
          <p:cNvSpPr/>
          <p:nvPr/>
        </p:nvSpPr>
        <p:spPr>
          <a:xfrm>
            <a:off x="5412400" y="2310265"/>
            <a:ext cx="1367200" cy="1044000"/>
          </a:xfrm>
          <a:prstGeom prst="rightArrow">
            <a:avLst>
              <a:gd name="adj1" fmla="val 11153"/>
              <a:gd name="adj2" fmla="val 50000"/>
            </a:avLst>
          </a:prstGeom>
          <a:solidFill>
            <a:srgbClr val="1F4E79"/>
          </a:solidFill>
          <a:ln w="12700" cap="flat" cmpd="sng">
            <a:solidFill>
              <a:srgbClr val="41719C"/>
            </a:solidFill>
            <a:prstDash val="solid"/>
            <a:miter lim="800000"/>
            <a:headEnd type="none" w="med" len="med"/>
            <a:tailEnd type="none" w="med" len="med"/>
          </a:ln>
        </p:spPr>
        <p:txBody>
          <a:bodyPr wrap="square" lIns="121900" tIns="60933" rIns="121900" bIns="60933" anchor="ctr" anchorCtr="0">
            <a:noAutofit/>
          </a:bodyPr>
          <a:lstStyle/>
          <a:p>
            <a:endParaRPr sz="1867">
              <a:solidFill>
                <a:srgbClr val="000000"/>
              </a:solidFill>
              <a:latin typeface="Arial"/>
              <a:ea typeface="Arial"/>
              <a:cs typeface="Arial"/>
              <a:sym typeface="Arial"/>
            </a:endParaRPr>
          </a:p>
        </p:txBody>
      </p:sp>
      <p:sp>
        <p:nvSpPr>
          <p:cNvPr id="144" name="Shape 144"/>
          <p:cNvSpPr txBox="1"/>
          <p:nvPr/>
        </p:nvSpPr>
        <p:spPr>
          <a:xfrm>
            <a:off x="636104" y="457067"/>
            <a:ext cx="10241729" cy="2897200"/>
          </a:xfrm>
          <a:prstGeom prst="rect">
            <a:avLst/>
          </a:prstGeom>
          <a:noFill/>
          <a:ln>
            <a:noFill/>
          </a:ln>
        </p:spPr>
        <p:txBody>
          <a:bodyPr wrap="square" lIns="121900" tIns="60933" rIns="121900" bIns="60933" anchor="t" anchorCtr="0">
            <a:noAutofit/>
          </a:bodyPr>
          <a:lstStyle/>
          <a:p>
            <a:pPr algn="ctr">
              <a:buClr>
                <a:srgbClr val="1F4E79"/>
              </a:buClr>
              <a:buSzPct val="25000"/>
            </a:pPr>
            <a:r>
              <a:rPr lang="en" sz="5333" dirty="0">
                <a:solidFill>
                  <a:srgbClr val="00B050"/>
                </a:solidFill>
                <a:latin typeface="Calibri"/>
                <a:ea typeface="Calibri"/>
                <a:cs typeface="Calibri"/>
                <a:sym typeface="Calibri"/>
              </a:rPr>
              <a:t>Changing the way staff work with the people they support</a:t>
            </a:r>
          </a:p>
          <a:p>
            <a:endParaRPr sz="6400" dirty="0">
              <a:solidFill>
                <a:srgbClr val="1F4E79"/>
              </a:solidFill>
              <a:latin typeface="Calibri"/>
              <a:ea typeface="Calibri"/>
              <a:cs typeface="Calibri"/>
              <a:sym typeface="Calibri"/>
            </a:endParaRPr>
          </a:p>
        </p:txBody>
      </p:sp>
      <p:sp>
        <p:nvSpPr>
          <p:cNvPr id="145" name="Shape 145"/>
          <p:cNvSpPr txBox="1"/>
          <p:nvPr/>
        </p:nvSpPr>
        <p:spPr>
          <a:xfrm>
            <a:off x="711200" y="2382400"/>
            <a:ext cx="4080800" cy="4475600"/>
          </a:xfrm>
          <a:prstGeom prst="rect">
            <a:avLst/>
          </a:prstGeom>
          <a:noFill/>
          <a:ln>
            <a:noFill/>
          </a:ln>
        </p:spPr>
        <p:txBody>
          <a:bodyPr wrap="square" lIns="121900" tIns="60933" rIns="121900" bIns="60933" anchor="t" anchorCtr="0">
            <a:noAutofit/>
          </a:bodyPr>
          <a:lstStyle/>
          <a:p>
            <a:pPr algn="ctr">
              <a:buClr>
                <a:srgbClr val="1F4E79"/>
              </a:buClr>
              <a:buSzPct val="25000"/>
            </a:pPr>
            <a:r>
              <a:rPr lang="en" sz="3733" b="1" dirty="0">
                <a:solidFill>
                  <a:srgbClr val="1F4E79"/>
                </a:solidFill>
                <a:latin typeface="Calibri"/>
                <a:ea typeface="Calibri"/>
                <a:cs typeface="Calibri"/>
                <a:sym typeface="Calibri"/>
              </a:rPr>
              <a:t>From:</a:t>
            </a:r>
          </a:p>
          <a:p>
            <a:pPr algn="ctr">
              <a:buClr>
                <a:srgbClr val="E76727"/>
              </a:buClr>
              <a:buSzPct val="25000"/>
            </a:pPr>
            <a:r>
              <a:rPr lang="en" sz="4267" b="1" dirty="0">
                <a:solidFill>
                  <a:srgbClr val="FF0000"/>
                </a:solidFill>
                <a:latin typeface="Calibri"/>
                <a:ea typeface="Calibri"/>
                <a:cs typeface="Calibri"/>
                <a:sym typeface="Calibri"/>
              </a:rPr>
              <a:t>Caregiver Way </a:t>
            </a:r>
          </a:p>
          <a:p>
            <a:pPr algn="ctr">
              <a:buClr>
                <a:srgbClr val="1F4E79"/>
              </a:buClr>
              <a:buSzPct val="25000"/>
            </a:pPr>
            <a:r>
              <a:rPr lang="en" sz="3733" dirty="0">
                <a:solidFill>
                  <a:srgbClr val="1F4E79"/>
                </a:solidFill>
                <a:latin typeface="Calibri"/>
                <a:ea typeface="Calibri"/>
                <a:cs typeface="Calibri"/>
                <a:sym typeface="Calibri"/>
              </a:rPr>
              <a:t>Staff who are doing things for the people that they support.</a:t>
            </a:r>
          </a:p>
          <a:p>
            <a:pPr algn="ctr">
              <a:buClr>
                <a:srgbClr val="000000"/>
              </a:buClr>
            </a:pPr>
            <a:endParaRPr sz="3200" dirty="0">
              <a:solidFill>
                <a:srgbClr val="1F4E79"/>
              </a:solidFill>
              <a:latin typeface="Calibri"/>
              <a:ea typeface="Calibri"/>
              <a:cs typeface="Calibri"/>
              <a:sym typeface="Calibri"/>
            </a:endParaRPr>
          </a:p>
          <a:p>
            <a:pPr algn="ctr">
              <a:buClr>
                <a:srgbClr val="000000"/>
              </a:buClr>
            </a:pPr>
            <a:endParaRPr sz="3200" dirty="0">
              <a:solidFill>
                <a:srgbClr val="1F4E79"/>
              </a:solidFill>
              <a:latin typeface="Calibri"/>
              <a:ea typeface="Calibri"/>
              <a:cs typeface="Calibri"/>
              <a:sym typeface="Calibri"/>
            </a:endParaRPr>
          </a:p>
          <a:p>
            <a:endParaRPr sz="3200" dirty="0">
              <a:solidFill>
                <a:srgbClr val="1F4E79"/>
              </a:solidFill>
              <a:latin typeface="Calibri"/>
              <a:ea typeface="Calibri"/>
              <a:cs typeface="Calibri"/>
              <a:sym typeface="Calibri"/>
            </a:endParaRPr>
          </a:p>
        </p:txBody>
      </p:sp>
      <p:pic>
        <p:nvPicPr>
          <p:cNvPr id="146" name="Shape 146"/>
          <p:cNvPicPr preferRelativeResize="0"/>
          <p:nvPr/>
        </p:nvPicPr>
        <p:blipFill rotWithShape="1">
          <a:blip r:embed="rId3">
            <a:alphaModFix/>
          </a:blip>
          <a:srcRect/>
          <a:stretch/>
        </p:blipFill>
        <p:spPr>
          <a:xfrm>
            <a:off x="170167" y="6169867"/>
            <a:ext cx="3035200" cy="527600"/>
          </a:xfrm>
          <a:prstGeom prst="rect">
            <a:avLst/>
          </a:prstGeom>
          <a:noFill/>
          <a:ln>
            <a:noFill/>
          </a:ln>
        </p:spPr>
      </p:pic>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Shape 151"/>
          <p:cNvPicPr preferRelativeResize="0">
            <a:picLocks noGrp="1"/>
          </p:cNvPicPr>
          <p:nvPr>
            <p:ph type="body" idx="4294967295"/>
          </p:nvPr>
        </p:nvPicPr>
        <p:blipFill rotWithShape="1">
          <a:blip r:embed="rId3">
            <a:alphaModFix/>
          </a:blip>
          <a:srcRect/>
          <a:stretch/>
        </p:blipFill>
        <p:spPr>
          <a:xfrm>
            <a:off x="609600" y="2097087"/>
            <a:ext cx="10005600" cy="2617600"/>
          </a:xfrm>
          <a:prstGeom prst="rect">
            <a:avLst/>
          </a:prstGeom>
          <a:noFill/>
          <a:ln>
            <a:noFill/>
          </a:ln>
        </p:spPr>
      </p:pic>
      <p:pic>
        <p:nvPicPr>
          <p:cNvPr id="152" name="Shape 152"/>
          <p:cNvPicPr preferRelativeResize="0"/>
          <p:nvPr/>
        </p:nvPicPr>
        <p:blipFill rotWithShape="1">
          <a:blip r:embed="rId4">
            <a:alphaModFix/>
          </a:blip>
          <a:srcRect/>
          <a:stretch/>
        </p:blipFill>
        <p:spPr>
          <a:xfrm>
            <a:off x="262800" y="6092032"/>
            <a:ext cx="3035200" cy="6024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00"/>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6B06DBA2313DC4C9759A3FD6A108B70" ma:contentTypeVersion="11" ma:contentTypeDescription="Create a new document." ma:contentTypeScope="" ma:versionID="ab87d9695028a5621d92d56e17f23022">
  <xsd:schema xmlns:xsd="http://www.w3.org/2001/XMLSchema" xmlns:xs="http://www.w3.org/2001/XMLSchema" xmlns:p="http://schemas.microsoft.com/office/2006/metadata/properties" xmlns:ns2="0e975271-debc-445c-ad4c-2f26cc4e9fd9" xmlns:ns3="42d14b2f-67e4-486e-9f07-4a55a2eb6407" targetNamespace="http://schemas.microsoft.com/office/2006/metadata/properties" ma:root="true" ma:fieldsID="2953945651b7aa357b025ed8b5b1a23e" ns2:_="" ns3:_="">
    <xsd:import namespace="0e975271-debc-445c-ad4c-2f26cc4e9fd9"/>
    <xsd:import namespace="42d14b2f-67e4-486e-9f07-4a55a2eb640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975271-debc-445c-ad4c-2f26cc4e9f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2d14b2f-67e4-486e-9f07-4a55a2eb6407"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CE621C-3644-4160-A29E-E6F10DA592B6}">
  <ds:schemaRefs>
    <ds:schemaRef ds:uri="http://schemas.microsoft.com/sharepoint/v3/contenttype/forms"/>
  </ds:schemaRefs>
</ds:datastoreItem>
</file>

<file path=customXml/itemProps2.xml><?xml version="1.0" encoding="utf-8"?>
<ds:datastoreItem xmlns:ds="http://schemas.openxmlformats.org/officeDocument/2006/customXml" ds:itemID="{2E70CF46-9B4F-4637-AA58-71EAA2B32A5F}">
  <ds:schemaRefs>
    <ds:schemaRef ds:uri="http://purl.org/dc/dcmitype/"/>
    <ds:schemaRef ds:uri="http://schemas.microsoft.com/office/infopath/2007/PartnerControls"/>
    <ds:schemaRef ds:uri="42d14b2f-67e4-486e-9f07-4a55a2eb6407"/>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0e975271-debc-445c-ad4c-2f26cc4e9fd9"/>
    <ds:schemaRef ds:uri="http://www.w3.org/XML/1998/namespace"/>
  </ds:schemaRefs>
</ds:datastoreItem>
</file>

<file path=customXml/itemProps3.xml><?xml version="1.0" encoding="utf-8"?>
<ds:datastoreItem xmlns:ds="http://schemas.openxmlformats.org/officeDocument/2006/customXml" ds:itemID="{7E1599A6-6004-4A4D-864A-836274DB8F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975271-debc-445c-ad4c-2f26cc4e9fd9"/>
    <ds:schemaRef ds:uri="42d14b2f-67e4-486e-9f07-4a55a2eb64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7419</TotalTime>
  <Words>2586</Words>
  <Application>Microsoft Office PowerPoint</Application>
  <PresentationFormat>Widescreen</PresentationFormat>
  <Paragraphs>373</Paragraphs>
  <Slides>45</Slides>
  <Notes>25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45</vt:i4>
      </vt:variant>
    </vt:vector>
  </HeadingPairs>
  <TitlesOfParts>
    <vt:vector size="59" baseType="lpstr">
      <vt:lpstr>Arial</vt:lpstr>
      <vt:lpstr>Arial Black</vt:lpstr>
      <vt:lpstr>Arimo Bold</vt:lpstr>
      <vt:lpstr>Calibri</vt:lpstr>
      <vt:lpstr>HK Grotesk Bold</vt:lpstr>
      <vt:lpstr>Montserrat Classic</vt:lpstr>
      <vt:lpstr>Montserrat Classic Bold</vt:lpstr>
      <vt:lpstr>Open Sans</vt:lpstr>
      <vt:lpstr>Poppins</vt:lpstr>
      <vt:lpstr>Poppins Bold</vt:lpstr>
      <vt:lpstr>PT Sans Narrow</vt:lpstr>
      <vt:lpstr>Roboto</vt:lpstr>
      <vt:lpstr>Wingdings</vt:lpstr>
      <vt:lpstr>Office Theme</vt:lpstr>
      <vt:lpstr>NYS DSP Core Competencies and NADSP Code of Ethics </vt:lpstr>
      <vt:lpstr>PowerPoint Presentation</vt:lpstr>
      <vt:lpstr>PowerPoint Presentation</vt:lpstr>
      <vt:lpstr>Growth of the RCWT Team </vt:lpstr>
      <vt:lpstr>Workforce Transformation…… Not Just a Training</vt:lpstr>
      <vt:lpstr>PowerPoint Presentation</vt:lpstr>
      <vt:lpstr> Key Elements: The Why! </vt:lpstr>
      <vt:lpstr>PowerPoint Presentation</vt:lpstr>
      <vt:lpstr>PowerPoint Presentation</vt:lpstr>
      <vt:lpstr>NYS DSP Core Competencies</vt:lpstr>
      <vt:lpstr>DSP Core  Competencies Are…</vt:lpstr>
      <vt:lpstr>DSP Core  Competencies Are NOT….</vt:lpstr>
      <vt:lpstr>The Role of the DSP:  </vt:lpstr>
      <vt:lpstr>23 DSP Competencies </vt:lpstr>
      <vt:lpstr>PowerPoint Presentation</vt:lpstr>
      <vt:lpstr>National Alliance for Direct Support  Professionals (NADSP) Code of Ethics</vt:lpstr>
      <vt:lpstr>How NADSP Defines  Quality  </vt:lpstr>
      <vt:lpstr>Code of Ethics for Direct Support Professionals</vt:lpstr>
      <vt:lpstr>PowerPoint Presentation</vt:lpstr>
      <vt:lpstr>PowerPoint Presentation</vt:lpstr>
      <vt:lpstr>The Support Model</vt:lpstr>
      <vt:lpstr>Person Centered Language</vt:lpstr>
      <vt:lpstr>Where does this fit in?  </vt:lpstr>
      <vt:lpstr>When supporting someone to use the bathroom, this can also be referred to as toileting </vt:lpstr>
      <vt:lpstr>When supporting someone to use the bathroom, this can also be referred to as toileting </vt:lpstr>
      <vt:lpstr> A person who doesn’t talk could also be referred to as: </vt:lpstr>
      <vt:lpstr> A person who doesn’t talk could also be referred to as: </vt:lpstr>
      <vt:lpstr>Feeding is an acceptable term to use when describing dinner  for people we support ?  </vt:lpstr>
      <vt:lpstr>Feeding is an acceptable term to use when describing dinner  for people we support ?  </vt:lpstr>
      <vt:lpstr>A person who doesn’t use words  to communicate, requires 10  minute visual checks and total support with every day living skills is  ___________ </vt:lpstr>
      <vt:lpstr>A person who doesn’t use words  to communicate, requires 10  minute visual checks and total support is  ___________ </vt:lpstr>
      <vt:lpstr>A person who has a job, drives  a car and lives in an apartment  with minimal support is  considered ­­­­­­­­____________ </vt:lpstr>
      <vt:lpstr>A person who has a job, drives  a car and lives in an apartment  with minimal support is  considered ­­­­­­­­____________ </vt:lpstr>
      <vt:lpstr> When someone takes a trip to  the mall, this is called: </vt:lpstr>
      <vt:lpstr> When someone takes a trip to  the mall, this is called: </vt:lpstr>
      <vt:lpstr>The appropriate term for when someone doesn’t want to do something is: </vt:lpstr>
      <vt:lpstr>The appropriate term for when someone doesn’t want to do something is: </vt:lpstr>
      <vt:lpstr> Using the term “my Guys” or “our guys” is a very person-centered term </vt:lpstr>
      <vt:lpstr>PowerPoint Presentation</vt:lpstr>
      <vt:lpstr>Which of these is the best option for use? </vt:lpstr>
      <vt:lpstr>  Which of these is the best  option for use? </vt:lpstr>
      <vt:lpstr>Follow up</vt:lpstr>
      <vt:lpstr>PowerPoint Presentation</vt:lpstr>
      <vt:lpstr>Find us Online</vt:lpstr>
      <vt:lpstr>Thank you for all that you 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Parsons</dc:creator>
  <cp:lastModifiedBy>Kirsten Sanchirico</cp:lastModifiedBy>
  <cp:revision>497</cp:revision>
  <dcterms:created xsi:type="dcterms:W3CDTF">2020-05-02T19:01:52Z</dcterms:created>
  <dcterms:modified xsi:type="dcterms:W3CDTF">2022-05-17T14:55:22Z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0x010100D6B06DBA2313DC4C9759A3FD6A108B70</vt:lpwstr>
  </property>
</Properties>
</file>