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6858000" cx="12192000"/>
  <p:notesSz cx="6858000" cy="9144000"/>
  <p:embeddedFontLs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5" roundtripDataSignature="AMtx7mjYEjxJkvfmRFdTa6OatsviaRDQ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4790E5-143E-4337-B599-AA9D9D9CBDDE}">
  <a:tblStyle styleId="{2C4790E5-143E-4337-B599-AA9D9D9CBDD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regular.fntdata"/><Relationship Id="rId50" Type="http://schemas.openxmlformats.org/officeDocument/2006/relationships/slide" Target="slides/slide43.xml"/><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4.xml"/><Relationship Id="rId55" Type="http://customschemas.google.com/relationships/presentationmetadata" Target="metadata"/><Relationship Id="rId10" Type="http://schemas.openxmlformats.org/officeDocument/2006/relationships/slide" Target="slides/slide3.xml"/><Relationship Id="rId54" Type="http://schemas.openxmlformats.org/officeDocument/2006/relationships/font" Target="fonts/OpenSans-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5"/>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21" name="Google Shape;21;p4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5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58"/>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5" name="Google Shape;95;p5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5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59"/>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59"/>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01" name="Google Shape;101;p5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5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Heading" type="obj">
  <p:cSld name="OBJECT">
    <p:spTree>
      <p:nvGrpSpPr>
        <p:cNvPr id="119" name="Shape 119"/>
        <p:cNvGrpSpPr/>
        <p:nvPr/>
      </p:nvGrpSpPr>
      <p:grpSpPr>
        <a:xfrm>
          <a:off x="0" y="0"/>
          <a:ext cx="0" cy="0"/>
          <a:chOff x="0" y="0"/>
          <a:chExt cx="0" cy="0"/>
        </a:xfrm>
      </p:grpSpPr>
      <p:sp>
        <p:nvSpPr>
          <p:cNvPr id="120" name="Google Shape;120;p48"/>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4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5" name="Shape 125"/>
        <p:cNvGrpSpPr/>
        <p:nvPr/>
      </p:nvGrpSpPr>
      <p:grpSpPr>
        <a:xfrm>
          <a:off x="0" y="0"/>
          <a:ext cx="0" cy="0"/>
          <a:chOff x="0" y="0"/>
          <a:chExt cx="0" cy="0"/>
        </a:xfrm>
      </p:grpSpPr>
      <p:sp>
        <p:nvSpPr>
          <p:cNvPr id="126" name="Google Shape;126;p60"/>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B050"/>
              </a:buClr>
              <a:buSzPts val="6000"/>
              <a:buFont typeface="Calibri"/>
              <a:buNone/>
              <a:defRPr b="1"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6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070C0"/>
              </a:buClr>
              <a:buSzPts val="2400"/>
              <a:buNone/>
              <a:defRPr sz="2400"/>
            </a:lvl1pPr>
            <a:lvl2pPr lvl="1" algn="ctr">
              <a:lnSpc>
                <a:spcPct val="90000"/>
              </a:lnSpc>
              <a:spcBef>
                <a:spcPts val="500"/>
              </a:spcBef>
              <a:spcAft>
                <a:spcPts val="0"/>
              </a:spcAft>
              <a:buClr>
                <a:srgbClr val="0070C0"/>
              </a:buClr>
              <a:buSzPts val="2000"/>
              <a:buNone/>
              <a:defRPr sz="2000"/>
            </a:lvl2pPr>
            <a:lvl3pPr lvl="2" algn="ctr">
              <a:lnSpc>
                <a:spcPct val="90000"/>
              </a:lnSpc>
              <a:spcBef>
                <a:spcPts val="500"/>
              </a:spcBef>
              <a:spcAft>
                <a:spcPts val="0"/>
              </a:spcAft>
              <a:buClr>
                <a:srgbClr val="0070C0"/>
              </a:buClr>
              <a:buSzPts val="1800"/>
              <a:buNone/>
              <a:defRPr sz="1800"/>
            </a:lvl3pPr>
            <a:lvl4pPr lvl="3" algn="ctr">
              <a:lnSpc>
                <a:spcPct val="90000"/>
              </a:lnSpc>
              <a:spcBef>
                <a:spcPts val="500"/>
              </a:spcBef>
              <a:spcAft>
                <a:spcPts val="0"/>
              </a:spcAft>
              <a:buClr>
                <a:srgbClr val="0070C0"/>
              </a:buClr>
              <a:buSzPts val="1600"/>
              <a:buNone/>
              <a:defRPr sz="1600"/>
            </a:lvl4pPr>
            <a:lvl5pPr lvl="4" algn="ctr">
              <a:lnSpc>
                <a:spcPct val="90000"/>
              </a:lnSpc>
              <a:spcBef>
                <a:spcPts val="500"/>
              </a:spcBef>
              <a:spcAft>
                <a:spcPts val="0"/>
              </a:spcAft>
              <a:buClr>
                <a:srgbClr val="0070C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8" name="Google Shape;128;p6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6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6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 Heading">
  <p:cSld name="B Heading">
    <p:spTree>
      <p:nvGrpSpPr>
        <p:cNvPr id="131" name="Shape 131"/>
        <p:cNvGrpSpPr/>
        <p:nvPr/>
      </p:nvGrpSpPr>
      <p:grpSpPr>
        <a:xfrm>
          <a:off x="0" y="0"/>
          <a:ext cx="0" cy="0"/>
          <a:chOff x="0" y="0"/>
          <a:chExt cx="0" cy="0"/>
        </a:xfrm>
      </p:grpSpPr>
      <p:sp>
        <p:nvSpPr>
          <p:cNvPr id="132" name="Google Shape;132;p61"/>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4400"/>
              <a:buFont typeface="Calibri"/>
              <a:buNone/>
              <a:defRPr b="1"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6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6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6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 Heading">
  <p:cSld name="C Heading">
    <p:spTree>
      <p:nvGrpSpPr>
        <p:cNvPr id="137" name="Shape 137"/>
        <p:cNvGrpSpPr/>
        <p:nvPr/>
      </p:nvGrpSpPr>
      <p:grpSpPr>
        <a:xfrm>
          <a:off x="0" y="0"/>
          <a:ext cx="0" cy="0"/>
          <a:chOff x="0" y="0"/>
          <a:chExt cx="0" cy="0"/>
        </a:xfrm>
      </p:grpSpPr>
      <p:sp>
        <p:nvSpPr>
          <p:cNvPr id="138" name="Google Shape;138;p62"/>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4400"/>
              <a:buFont typeface="Calibri"/>
              <a:buNone/>
              <a:defRPr b="1" i="1"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6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6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6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3" name="Shape 143"/>
        <p:cNvGrpSpPr/>
        <p:nvPr/>
      </p:nvGrpSpPr>
      <p:grpSpPr>
        <a:xfrm>
          <a:off x="0" y="0"/>
          <a:ext cx="0" cy="0"/>
          <a:chOff x="0" y="0"/>
          <a:chExt cx="0" cy="0"/>
        </a:xfrm>
      </p:grpSpPr>
      <p:sp>
        <p:nvSpPr>
          <p:cNvPr id="144" name="Google Shape;144;p63"/>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6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6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6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6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6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0" name="Shape 150"/>
        <p:cNvGrpSpPr/>
        <p:nvPr/>
      </p:nvGrpSpPr>
      <p:grpSpPr>
        <a:xfrm>
          <a:off x="0" y="0"/>
          <a:ext cx="0" cy="0"/>
          <a:chOff x="0" y="0"/>
          <a:chExt cx="0" cy="0"/>
        </a:xfrm>
      </p:grpSpPr>
      <p:sp>
        <p:nvSpPr>
          <p:cNvPr id="151" name="Google Shape;151;p64"/>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64"/>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2400"/>
              <a:buNone/>
              <a:defRPr b="1" sz="2400"/>
            </a:lvl1pPr>
            <a:lvl2pPr indent="-228600" lvl="1" marL="914400" algn="l">
              <a:lnSpc>
                <a:spcPct val="90000"/>
              </a:lnSpc>
              <a:spcBef>
                <a:spcPts val="500"/>
              </a:spcBef>
              <a:spcAft>
                <a:spcPts val="0"/>
              </a:spcAft>
              <a:buClr>
                <a:srgbClr val="0070C0"/>
              </a:buClr>
              <a:buSzPts val="2000"/>
              <a:buNone/>
              <a:defRPr b="1" sz="2000"/>
            </a:lvl2pPr>
            <a:lvl3pPr indent="-228600" lvl="2" marL="1371600" algn="l">
              <a:lnSpc>
                <a:spcPct val="90000"/>
              </a:lnSpc>
              <a:spcBef>
                <a:spcPts val="500"/>
              </a:spcBef>
              <a:spcAft>
                <a:spcPts val="0"/>
              </a:spcAft>
              <a:buClr>
                <a:srgbClr val="0070C0"/>
              </a:buClr>
              <a:buSzPts val="1800"/>
              <a:buNone/>
              <a:defRPr b="1" sz="1800"/>
            </a:lvl3pPr>
            <a:lvl4pPr indent="-228600" lvl="3" marL="1828800" algn="l">
              <a:lnSpc>
                <a:spcPct val="90000"/>
              </a:lnSpc>
              <a:spcBef>
                <a:spcPts val="500"/>
              </a:spcBef>
              <a:spcAft>
                <a:spcPts val="0"/>
              </a:spcAft>
              <a:buClr>
                <a:srgbClr val="0070C0"/>
              </a:buClr>
              <a:buSzPts val="1600"/>
              <a:buNone/>
              <a:defRPr b="1" sz="1600"/>
            </a:lvl4pPr>
            <a:lvl5pPr indent="-228600" lvl="4" marL="2286000" algn="l">
              <a:lnSpc>
                <a:spcPct val="90000"/>
              </a:lnSpc>
              <a:spcBef>
                <a:spcPts val="500"/>
              </a:spcBef>
              <a:spcAft>
                <a:spcPts val="0"/>
              </a:spcAft>
              <a:buClr>
                <a:srgbClr val="0070C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3" name="Google Shape;153;p64"/>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64"/>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2400"/>
              <a:buNone/>
              <a:defRPr b="1" sz="2400"/>
            </a:lvl1pPr>
            <a:lvl2pPr indent="-228600" lvl="1" marL="914400" algn="l">
              <a:lnSpc>
                <a:spcPct val="90000"/>
              </a:lnSpc>
              <a:spcBef>
                <a:spcPts val="500"/>
              </a:spcBef>
              <a:spcAft>
                <a:spcPts val="0"/>
              </a:spcAft>
              <a:buClr>
                <a:srgbClr val="0070C0"/>
              </a:buClr>
              <a:buSzPts val="2000"/>
              <a:buNone/>
              <a:defRPr b="1" sz="2000"/>
            </a:lvl2pPr>
            <a:lvl3pPr indent="-228600" lvl="2" marL="1371600" algn="l">
              <a:lnSpc>
                <a:spcPct val="90000"/>
              </a:lnSpc>
              <a:spcBef>
                <a:spcPts val="500"/>
              </a:spcBef>
              <a:spcAft>
                <a:spcPts val="0"/>
              </a:spcAft>
              <a:buClr>
                <a:srgbClr val="0070C0"/>
              </a:buClr>
              <a:buSzPts val="1800"/>
              <a:buNone/>
              <a:defRPr b="1" sz="1800"/>
            </a:lvl3pPr>
            <a:lvl4pPr indent="-228600" lvl="3" marL="1828800" algn="l">
              <a:lnSpc>
                <a:spcPct val="90000"/>
              </a:lnSpc>
              <a:spcBef>
                <a:spcPts val="500"/>
              </a:spcBef>
              <a:spcAft>
                <a:spcPts val="0"/>
              </a:spcAft>
              <a:buClr>
                <a:srgbClr val="0070C0"/>
              </a:buClr>
              <a:buSzPts val="1600"/>
              <a:buNone/>
              <a:defRPr b="1" sz="1600"/>
            </a:lvl4pPr>
            <a:lvl5pPr indent="-228600" lvl="4" marL="2286000" algn="l">
              <a:lnSpc>
                <a:spcPct val="90000"/>
              </a:lnSpc>
              <a:spcBef>
                <a:spcPts val="500"/>
              </a:spcBef>
              <a:spcAft>
                <a:spcPts val="0"/>
              </a:spcAft>
              <a:buClr>
                <a:srgbClr val="0070C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5" name="Google Shape;155;p64"/>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6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6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6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 name="Shape 159"/>
        <p:cNvGrpSpPr/>
        <p:nvPr/>
      </p:nvGrpSpPr>
      <p:grpSpPr>
        <a:xfrm>
          <a:off x="0" y="0"/>
          <a:ext cx="0" cy="0"/>
          <a:chOff x="0" y="0"/>
          <a:chExt cx="0" cy="0"/>
        </a:xfrm>
      </p:grpSpPr>
      <p:sp>
        <p:nvSpPr>
          <p:cNvPr id="160" name="Google Shape;160;p65"/>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6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6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6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4" name="Shape 164"/>
        <p:cNvGrpSpPr/>
        <p:nvPr/>
      </p:nvGrpSpPr>
      <p:grpSpPr>
        <a:xfrm>
          <a:off x="0" y="0"/>
          <a:ext cx="0" cy="0"/>
          <a:chOff x="0" y="0"/>
          <a:chExt cx="0" cy="0"/>
        </a:xfrm>
      </p:grpSpPr>
      <p:sp>
        <p:nvSpPr>
          <p:cNvPr id="165" name="Google Shape;165;p6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6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6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sp>
        <p:nvSpPr>
          <p:cNvPr id="25" name="Google Shape;25;p46"/>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6"/>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6"/>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 name="Google Shape;28;p46"/>
          <p:cNvGrpSpPr/>
          <p:nvPr/>
        </p:nvGrpSpPr>
        <p:grpSpPr>
          <a:xfrm>
            <a:off x="9649215" y="4068923"/>
            <a:ext cx="1080904" cy="1080902"/>
            <a:chOff x="9685338" y="4460675"/>
            <a:chExt cx="1080904" cy="1080902"/>
          </a:xfrm>
        </p:grpSpPr>
        <p:sp>
          <p:nvSpPr>
            <p:cNvPr id="29" name="Google Shape;29;p46"/>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6"/>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 name="Google Shape;31;p46"/>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6"/>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33" name="Google Shape;33;p4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6"/>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8" name="Shape 168"/>
        <p:cNvGrpSpPr/>
        <p:nvPr/>
      </p:nvGrpSpPr>
      <p:grpSpPr>
        <a:xfrm>
          <a:off x="0" y="0"/>
          <a:ext cx="0" cy="0"/>
          <a:chOff x="0" y="0"/>
          <a:chExt cx="0" cy="0"/>
        </a:xfrm>
      </p:grpSpPr>
      <p:sp>
        <p:nvSpPr>
          <p:cNvPr id="169" name="Google Shape;169;p6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B05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67"/>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070C0"/>
              </a:buClr>
              <a:buSzPts val="3200"/>
              <a:buChar char="•"/>
              <a:defRPr sz="3200"/>
            </a:lvl1pPr>
            <a:lvl2pPr indent="-406400" lvl="1" marL="914400" algn="l">
              <a:lnSpc>
                <a:spcPct val="90000"/>
              </a:lnSpc>
              <a:spcBef>
                <a:spcPts val="500"/>
              </a:spcBef>
              <a:spcAft>
                <a:spcPts val="0"/>
              </a:spcAft>
              <a:buClr>
                <a:srgbClr val="0070C0"/>
              </a:buClr>
              <a:buSzPts val="2800"/>
              <a:buChar char="•"/>
              <a:defRPr sz="2800"/>
            </a:lvl2pPr>
            <a:lvl3pPr indent="-381000" lvl="2" marL="1371600" algn="l">
              <a:lnSpc>
                <a:spcPct val="90000"/>
              </a:lnSpc>
              <a:spcBef>
                <a:spcPts val="500"/>
              </a:spcBef>
              <a:spcAft>
                <a:spcPts val="0"/>
              </a:spcAft>
              <a:buClr>
                <a:srgbClr val="0070C0"/>
              </a:buClr>
              <a:buSzPts val="2400"/>
              <a:buChar char="•"/>
              <a:defRPr sz="2400"/>
            </a:lvl3pPr>
            <a:lvl4pPr indent="-355600" lvl="3" marL="1828800" algn="l">
              <a:lnSpc>
                <a:spcPct val="90000"/>
              </a:lnSpc>
              <a:spcBef>
                <a:spcPts val="500"/>
              </a:spcBef>
              <a:spcAft>
                <a:spcPts val="0"/>
              </a:spcAft>
              <a:buClr>
                <a:srgbClr val="0070C0"/>
              </a:buClr>
              <a:buSzPts val="2000"/>
              <a:buChar char="•"/>
              <a:defRPr sz="2000"/>
            </a:lvl4pPr>
            <a:lvl5pPr indent="-355600" lvl="4" marL="2286000" algn="l">
              <a:lnSpc>
                <a:spcPct val="90000"/>
              </a:lnSpc>
              <a:spcBef>
                <a:spcPts val="500"/>
              </a:spcBef>
              <a:spcAft>
                <a:spcPts val="0"/>
              </a:spcAft>
              <a:buClr>
                <a:srgbClr val="0070C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1" name="Google Shape;171;p6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1600"/>
              <a:buNone/>
              <a:defRPr sz="1600"/>
            </a:lvl1pPr>
            <a:lvl2pPr indent="-228600" lvl="1" marL="914400" algn="l">
              <a:lnSpc>
                <a:spcPct val="90000"/>
              </a:lnSpc>
              <a:spcBef>
                <a:spcPts val="500"/>
              </a:spcBef>
              <a:spcAft>
                <a:spcPts val="0"/>
              </a:spcAft>
              <a:buClr>
                <a:srgbClr val="0070C0"/>
              </a:buClr>
              <a:buSzPts val="1400"/>
              <a:buNone/>
              <a:defRPr sz="1400"/>
            </a:lvl2pPr>
            <a:lvl3pPr indent="-228600" lvl="2" marL="1371600" algn="l">
              <a:lnSpc>
                <a:spcPct val="90000"/>
              </a:lnSpc>
              <a:spcBef>
                <a:spcPts val="500"/>
              </a:spcBef>
              <a:spcAft>
                <a:spcPts val="0"/>
              </a:spcAft>
              <a:buClr>
                <a:srgbClr val="0070C0"/>
              </a:buClr>
              <a:buSzPts val="1200"/>
              <a:buNone/>
              <a:defRPr sz="1200"/>
            </a:lvl3pPr>
            <a:lvl4pPr indent="-228600" lvl="3" marL="1828800" algn="l">
              <a:lnSpc>
                <a:spcPct val="90000"/>
              </a:lnSpc>
              <a:spcBef>
                <a:spcPts val="500"/>
              </a:spcBef>
              <a:spcAft>
                <a:spcPts val="0"/>
              </a:spcAft>
              <a:buClr>
                <a:srgbClr val="0070C0"/>
              </a:buClr>
              <a:buSzPts val="1000"/>
              <a:buNone/>
              <a:defRPr sz="1000"/>
            </a:lvl4pPr>
            <a:lvl5pPr indent="-228600" lvl="4" marL="2286000" algn="l">
              <a:lnSpc>
                <a:spcPct val="90000"/>
              </a:lnSpc>
              <a:spcBef>
                <a:spcPts val="500"/>
              </a:spcBef>
              <a:spcAft>
                <a:spcPts val="0"/>
              </a:spcAft>
              <a:buClr>
                <a:srgbClr val="0070C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2" name="Google Shape;172;p6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6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6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5" name="Shape 175"/>
        <p:cNvGrpSpPr/>
        <p:nvPr/>
      </p:nvGrpSpPr>
      <p:grpSpPr>
        <a:xfrm>
          <a:off x="0" y="0"/>
          <a:ext cx="0" cy="0"/>
          <a:chOff x="0" y="0"/>
          <a:chExt cx="0" cy="0"/>
        </a:xfrm>
      </p:grpSpPr>
      <p:sp>
        <p:nvSpPr>
          <p:cNvPr id="176" name="Google Shape;176;p6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B05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68"/>
          <p:cNvSpPr/>
          <p:nvPr>
            <p:ph idx="2" type="pic"/>
          </p:nvPr>
        </p:nvSpPr>
        <p:spPr>
          <a:xfrm>
            <a:off x="5183188" y="987427"/>
            <a:ext cx="6172200" cy="4873625"/>
          </a:xfrm>
          <a:prstGeom prst="rect">
            <a:avLst/>
          </a:prstGeom>
          <a:noFill/>
          <a:ln>
            <a:noFill/>
          </a:ln>
        </p:spPr>
      </p:sp>
      <p:sp>
        <p:nvSpPr>
          <p:cNvPr id="178" name="Google Shape;178;p6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1600"/>
              <a:buNone/>
              <a:defRPr sz="1600"/>
            </a:lvl1pPr>
            <a:lvl2pPr indent="-228600" lvl="1" marL="914400" algn="l">
              <a:lnSpc>
                <a:spcPct val="90000"/>
              </a:lnSpc>
              <a:spcBef>
                <a:spcPts val="500"/>
              </a:spcBef>
              <a:spcAft>
                <a:spcPts val="0"/>
              </a:spcAft>
              <a:buClr>
                <a:srgbClr val="0070C0"/>
              </a:buClr>
              <a:buSzPts val="1400"/>
              <a:buNone/>
              <a:defRPr sz="1400"/>
            </a:lvl2pPr>
            <a:lvl3pPr indent="-228600" lvl="2" marL="1371600" algn="l">
              <a:lnSpc>
                <a:spcPct val="90000"/>
              </a:lnSpc>
              <a:spcBef>
                <a:spcPts val="500"/>
              </a:spcBef>
              <a:spcAft>
                <a:spcPts val="0"/>
              </a:spcAft>
              <a:buClr>
                <a:srgbClr val="0070C0"/>
              </a:buClr>
              <a:buSzPts val="1200"/>
              <a:buNone/>
              <a:defRPr sz="1200"/>
            </a:lvl3pPr>
            <a:lvl4pPr indent="-228600" lvl="3" marL="1828800" algn="l">
              <a:lnSpc>
                <a:spcPct val="90000"/>
              </a:lnSpc>
              <a:spcBef>
                <a:spcPts val="500"/>
              </a:spcBef>
              <a:spcAft>
                <a:spcPts val="0"/>
              </a:spcAft>
              <a:buClr>
                <a:srgbClr val="0070C0"/>
              </a:buClr>
              <a:buSzPts val="1000"/>
              <a:buNone/>
              <a:defRPr sz="1000"/>
            </a:lvl4pPr>
            <a:lvl5pPr indent="-228600" lvl="4" marL="2286000" algn="l">
              <a:lnSpc>
                <a:spcPct val="90000"/>
              </a:lnSpc>
              <a:spcBef>
                <a:spcPts val="500"/>
              </a:spcBef>
              <a:spcAft>
                <a:spcPts val="0"/>
              </a:spcAft>
              <a:buClr>
                <a:srgbClr val="0070C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9" name="Google Shape;179;p6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6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6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Heading" type="obj">
  <p:cSld name="OBJECT">
    <p:spTree>
      <p:nvGrpSpPr>
        <p:cNvPr id="197" name="Shape 197"/>
        <p:cNvGrpSpPr/>
        <p:nvPr/>
      </p:nvGrpSpPr>
      <p:grpSpPr>
        <a:xfrm>
          <a:off x="0" y="0"/>
          <a:ext cx="0" cy="0"/>
          <a:chOff x="0" y="0"/>
          <a:chExt cx="0" cy="0"/>
        </a:xfrm>
      </p:grpSpPr>
      <p:sp>
        <p:nvSpPr>
          <p:cNvPr id="198" name="Google Shape;198;p50"/>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4400"/>
              <a:buFont typeface="Calibri"/>
              <a:buNone/>
              <a:defRPr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5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5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3" name="Shape 203"/>
        <p:cNvGrpSpPr/>
        <p:nvPr/>
      </p:nvGrpSpPr>
      <p:grpSpPr>
        <a:xfrm>
          <a:off x="0" y="0"/>
          <a:ext cx="0" cy="0"/>
          <a:chOff x="0" y="0"/>
          <a:chExt cx="0" cy="0"/>
        </a:xfrm>
      </p:grpSpPr>
      <p:sp>
        <p:nvSpPr>
          <p:cNvPr id="204" name="Google Shape;204;p69"/>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B050"/>
              </a:buClr>
              <a:buSzPts val="6000"/>
              <a:buFont typeface="Calibri"/>
              <a:buNone/>
              <a:defRPr b="1"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6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070C0"/>
              </a:buClr>
              <a:buSzPts val="2400"/>
              <a:buNone/>
              <a:defRPr sz="2400"/>
            </a:lvl1pPr>
            <a:lvl2pPr lvl="1" algn="ctr">
              <a:lnSpc>
                <a:spcPct val="90000"/>
              </a:lnSpc>
              <a:spcBef>
                <a:spcPts val="500"/>
              </a:spcBef>
              <a:spcAft>
                <a:spcPts val="0"/>
              </a:spcAft>
              <a:buClr>
                <a:srgbClr val="0070C0"/>
              </a:buClr>
              <a:buSzPts val="2000"/>
              <a:buNone/>
              <a:defRPr sz="2000"/>
            </a:lvl2pPr>
            <a:lvl3pPr lvl="2" algn="ctr">
              <a:lnSpc>
                <a:spcPct val="90000"/>
              </a:lnSpc>
              <a:spcBef>
                <a:spcPts val="500"/>
              </a:spcBef>
              <a:spcAft>
                <a:spcPts val="0"/>
              </a:spcAft>
              <a:buClr>
                <a:srgbClr val="0070C0"/>
              </a:buClr>
              <a:buSzPts val="1800"/>
              <a:buNone/>
              <a:defRPr sz="1800"/>
            </a:lvl3pPr>
            <a:lvl4pPr lvl="3" algn="ctr">
              <a:lnSpc>
                <a:spcPct val="90000"/>
              </a:lnSpc>
              <a:spcBef>
                <a:spcPts val="500"/>
              </a:spcBef>
              <a:spcAft>
                <a:spcPts val="0"/>
              </a:spcAft>
              <a:buClr>
                <a:srgbClr val="0070C0"/>
              </a:buClr>
              <a:buSzPts val="1600"/>
              <a:buNone/>
              <a:defRPr sz="1600"/>
            </a:lvl4pPr>
            <a:lvl5pPr lvl="4" algn="ctr">
              <a:lnSpc>
                <a:spcPct val="90000"/>
              </a:lnSpc>
              <a:spcBef>
                <a:spcPts val="500"/>
              </a:spcBef>
              <a:spcAft>
                <a:spcPts val="0"/>
              </a:spcAft>
              <a:buClr>
                <a:srgbClr val="0070C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6" name="Google Shape;206;p6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6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6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 Heading">
  <p:cSld name="B Heading">
    <p:spTree>
      <p:nvGrpSpPr>
        <p:cNvPr id="209" name="Shape 209"/>
        <p:cNvGrpSpPr/>
        <p:nvPr/>
      </p:nvGrpSpPr>
      <p:grpSpPr>
        <a:xfrm>
          <a:off x="0" y="0"/>
          <a:ext cx="0" cy="0"/>
          <a:chOff x="0" y="0"/>
          <a:chExt cx="0" cy="0"/>
        </a:xfrm>
      </p:grpSpPr>
      <p:sp>
        <p:nvSpPr>
          <p:cNvPr id="210" name="Google Shape;210;p70"/>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4400"/>
              <a:buFont typeface="Calibri"/>
              <a:buNone/>
              <a:defRPr b="1"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7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7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7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 Heading">
  <p:cSld name="C Heading">
    <p:spTree>
      <p:nvGrpSpPr>
        <p:cNvPr id="215" name="Shape 215"/>
        <p:cNvGrpSpPr/>
        <p:nvPr/>
      </p:nvGrpSpPr>
      <p:grpSpPr>
        <a:xfrm>
          <a:off x="0" y="0"/>
          <a:ext cx="0" cy="0"/>
          <a:chOff x="0" y="0"/>
          <a:chExt cx="0" cy="0"/>
        </a:xfrm>
      </p:grpSpPr>
      <p:sp>
        <p:nvSpPr>
          <p:cNvPr id="216" name="Google Shape;216;p71"/>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4400"/>
              <a:buFont typeface="Calibri"/>
              <a:buNone/>
              <a:defRPr b="1" i="1"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7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7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7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1" name="Shape 221"/>
        <p:cNvGrpSpPr/>
        <p:nvPr/>
      </p:nvGrpSpPr>
      <p:grpSpPr>
        <a:xfrm>
          <a:off x="0" y="0"/>
          <a:ext cx="0" cy="0"/>
          <a:chOff x="0" y="0"/>
          <a:chExt cx="0" cy="0"/>
        </a:xfrm>
      </p:grpSpPr>
      <p:sp>
        <p:nvSpPr>
          <p:cNvPr id="222" name="Google Shape;222;p72"/>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3" name="Google Shape;223;p7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7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7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7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7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8" name="Shape 228"/>
        <p:cNvGrpSpPr/>
        <p:nvPr/>
      </p:nvGrpSpPr>
      <p:grpSpPr>
        <a:xfrm>
          <a:off x="0" y="0"/>
          <a:ext cx="0" cy="0"/>
          <a:chOff x="0" y="0"/>
          <a:chExt cx="0" cy="0"/>
        </a:xfrm>
      </p:grpSpPr>
      <p:sp>
        <p:nvSpPr>
          <p:cNvPr id="229" name="Google Shape;229;p73"/>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73"/>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2400"/>
              <a:buNone/>
              <a:defRPr b="1" sz="2400"/>
            </a:lvl1pPr>
            <a:lvl2pPr indent="-228600" lvl="1" marL="914400" algn="l">
              <a:lnSpc>
                <a:spcPct val="90000"/>
              </a:lnSpc>
              <a:spcBef>
                <a:spcPts val="500"/>
              </a:spcBef>
              <a:spcAft>
                <a:spcPts val="0"/>
              </a:spcAft>
              <a:buClr>
                <a:srgbClr val="0070C0"/>
              </a:buClr>
              <a:buSzPts val="2000"/>
              <a:buNone/>
              <a:defRPr b="1" sz="2000"/>
            </a:lvl2pPr>
            <a:lvl3pPr indent="-228600" lvl="2" marL="1371600" algn="l">
              <a:lnSpc>
                <a:spcPct val="90000"/>
              </a:lnSpc>
              <a:spcBef>
                <a:spcPts val="500"/>
              </a:spcBef>
              <a:spcAft>
                <a:spcPts val="0"/>
              </a:spcAft>
              <a:buClr>
                <a:srgbClr val="0070C0"/>
              </a:buClr>
              <a:buSzPts val="1800"/>
              <a:buNone/>
              <a:defRPr b="1" sz="1800"/>
            </a:lvl3pPr>
            <a:lvl4pPr indent="-228600" lvl="3" marL="1828800" algn="l">
              <a:lnSpc>
                <a:spcPct val="90000"/>
              </a:lnSpc>
              <a:spcBef>
                <a:spcPts val="500"/>
              </a:spcBef>
              <a:spcAft>
                <a:spcPts val="0"/>
              </a:spcAft>
              <a:buClr>
                <a:srgbClr val="0070C0"/>
              </a:buClr>
              <a:buSzPts val="1600"/>
              <a:buNone/>
              <a:defRPr b="1" sz="1600"/>
            </a:lvl4pPr>
            <a:lvl5pPr indent="-228600" lvl="4" marL="2286000" algn="l">
              <a:lnSpc>
                <a:spcPct val="90000"/>
              </a:lnSpc>
              <a:spcBef>
                <a:spcPts val="500"/>
              </a:spcBef>
              <a:spcAft>
                <a:spcPts val="0"/>
              </a:spcAft>
              <a:buClr>
                <a:srgbClr val="0070C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1" name="Google Shape;231;p73"/>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73"/>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2400"/>
              <a:buNone/>
              <a:defRPr b="1" sz="2400"/>
            </a:lvl1pPr>
            <a:lvl2pPr indent="-228600" lvl="1" marL="914400" algn="l">
              <a:lnSpc>
                <a:spcPct val="90000"/>
              </a:lnSpc>
              <a:spcBef>
                <a:spcPts val="500"/>
              </a:spcBef>
              <a:spcAft>
                <a:spcPts val="0"/>
              </a:spcAft>
              <a:buClr>
                <a:srgbClr val="0070C0"/>
              </a:buClr>
              <a:buSzPts val="2000"/>
              <a:buNone/>
              <a:defRPr b="1" sz="2000"/>
            </a:lvl2pPr>
            <a:lvl3pPr indent="-228600" lvl="2" marL="1371600" algn="l">
              <a:lnSpc>
                <a:spcPct val="90000"/>
              </a:lnSpc>
              <a:spcBef>
                <a:spcPts val="500"/>
              </a:spcBef>
              <a:spcAft>
                <a:spcPts val="0"/>
              </a:spcAft>
              <a:buClr>
                <a:srgbClr val="0070C0"/>
              </a:buClr>
              <a:buSzPts val="1800"/>
              <a:buNone/>
              <a:defRPr b="1" sz="1800"/>
            </a:lvl3pPr>
            <a:lvl4pPr indent="-228600" lvl="3" marL="1828800" algn="l">
              <a:lnSpc>
                <a:spcPct val="90000"/>
              </a:lnSpc>
              <a:spcBef>
                <a:spcPts val="500"/>
              </a:spcBef>
              <a:spcAft>
                <a:spcPts val="0"/>
              </a:spcAft>
              <a:buClr>
                <a:srgbClr val="0070C0"/>
              </a:buClr>
              <a:buSzPts val="1600"/>
              <a:buNone/>
              <a:defRPr b="1" sz="1600"/>
            </a:lvl4pPr>
            <a:lvl5pPr indent="-228600" lvl="4" marL="2286000" algn="l">
              <a:lnSpc>
                <a:spcPct val="90000"/>
              </a:lnSpc>
              <a:spcBef>
                <a:spcPts val="500"/>
              </a:spcBef>
              <a:spcAft>
                <a:spcPts val="0"/>
              </a:spcAft>
              <a:buClr>
                <a:srgbClr val="0070C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3" name="Google Shape;233;p73"/>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70C0"/>
              </a:buClr>
              <a:buSzPts val="1800"/>
              <a:buChar char="•"/>
              <a:defRPr/>
            </a:lvl2pPr>
            <a:lvl3pPr indent="-342900" lvl="2" marL="1371600" algn="l">
              <a:lnSpc>
                <a:spcPct val="90000"/>
              </a:lnSpc>
              <a:spcBef>
                <a:spcPts val="500"/>
              </a:spcBef>
              <a:spcAft>
                <a:spcPts val="0"/>
              </a:spcAft>
              <a:buClr>
                <a:srgbClr val="0070C0"/>
              </a:buClr>
              <a:buSzPts val="1800"/>
              <a:buChar char="•"/>
              <a:defRPr/>
            </a:lvl3pPr>
            <a:lvl4pPr indent="-342900" lvl="3" marL="1828800" algn="l">
              <a:lnSpc>
                <a:spcPct val="90000"/>
              </a:lnSpc>
              <a:spcBef>
                <a:spcPts val="500"/>
              </a:spcBef>
              <a:spcAft>
                <a:spcPts val="0"/>
              </a:spcAft>
              <a:buClr>
                <a:srgbClr val="0070C0"/>
              </a:buClr>
              <a:buSzPts val="1800"/>
              <a:buChar char="•"/>
              <a:defRPr/>
            </a:lvl4pPr>
            <a:lvl5pPr indent="-342900" lvl="4" marL="2286000" algn="l">
              <a:lnSpc>
                <a:spcPct val="90000"/>
              </a:lnSpc>
              <a:spcBef>
                <a:spcPts val="500"/>
              </a:spcBef>
              <a:spcAft>
                <a:spcPts val="0"/>
              </a:spcAft>
              <a:buClr>
                <a:srgbClr val="0070C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7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7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7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7" name="Shape 237"/>
        <p:cNvGrpSpPr/>
        <p:nvPr/>
      </p:nvGrpSpPr>
      <p:grpSpPr>
        <a:xfrm>
          <a:off x="0" y="0"/>
          <a:ext cx="0" cy="0"/>
          <a:chOff x="0" y="0"/>
          <a:chExt cx="0" cy="0"/>
        </a:xfrm>
      </p:grpSpPr>
      <p:sp>
        <p:nvSpPr>
          <p:cNvPr id="238" name="Google Shape;238;p74"/>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7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7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7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2" name="Shape 242"/>
        <p:cNvGrpSpPr/>
        <p:nvPr/>
      </p:nvGrpSpPr>
      <p:grpSpPr>
        <a:xfrm>
          <a:off x="0" y="0"/>
          <a:ext cx="0" cy="0"/>
          <a:chOff x="0" y="0"/>
          <a:chExt cx="0" cy="0"/>
        </a:xfrm>
      </p:grpSpPr>
      <p:sp>
        <p:nvSpPr>
          <p:cNvPr id="243" name="Google Shape;243;p7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7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7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6" name="Shape 36"/>
        <p:cNvGrpSpPr/>
        <p:nvPr/>
      </p:nvGrpSpPr>
      <p:grpSpPr>
        <a:xfrm>
          <a:off x="0" y="0"/>
          <a:ext cx="0" cy="0"/>
          <a:chOff x="0" y="0"/>
          <a:chExt cx="0" cy="0"/>
        </a:xfrm>
      </p:grpSpPr>
      <p:sp>
        <p:nvSpPr>
          <p:cNvPr id="37" name="Google Shape;37;p51"/>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1"/>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1"/>
          <p:cNvSpPr/>
          <p:nvPr>
            <p:ph idx="2" type="pic"/>
          </p:nvPr>
        </p:nvSpPr>
        <p:spPr>
          <a:xfrm>
            <a:off x="0" y="0"/>
            <a:ext cx="8303740" cy="6858000"/>
          </a:xfrm>
          <a:prstGeom prst="rect">
            <a:avLst/>
          </a:prstGeom>
          <a:solidFill>
            <a:srgbClr val="E1DFDF"/>
          </a:solidFill>
          <a:ln>
            <a:noFill/>
          </a:ln>
        </p:spPr>
      </p:sp>
      <p:sp>
        <p:nvSpPr>
          <p:cNvPr id="40" name="Google Shape;40;p51"/>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41" name="Google Shape;41;p5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42" name="Google Shape;42;p51"/>
          <p:cNvGrpSpPr/>
          <p:nvPr/>
        </p:nvGrpSpPr>
        <p:grpSpPr>
          <a:xfrm>
            <a:off x="11401725" y="6229681"/>
            <a:ext cx="457200" cy="457200"/>
            <a:chOff x="11361456" y="6195813"/>
            <a:chExt cx="548640" cy="548640"/>
          </a:xfrm>
        </p:grpSpPr>
        <p:sp>
          <p:nvSpPr>
            <p:cNvPr id="43" name="Google Shape;43;p51"/>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5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6" name="Shape 246"/>
        <p:cNvGrpSpPr/>
        <p:nvPr/>
      </p:nvGrpSpPr>
      <p:grpSpPr>
        <a:xfrm>
          <a:off x="0" y="0"/>
          <a:ext cx="0" cy="0"/>
          <a:chOff x="0" y="0"/>
          <a:chExt cx="0" cy="0"/>
        </a:xfrm>
      </p:grpSpPr>
      <p:sp>
        <p:nvSpPr>
          <p:cNvPr id="247" name="Google Shape;247;p7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B05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76"/>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070C0"/>
              </a:buClr>
              <a:buSzPts val="3200"/>
              <a:buChar char="•"/>
              <a:defRPr sz="3200"/>
            </a:lvl1pPr>
            <a:lvl2pPr indent="-406400" lvl="1" marL="914400" algn="l">
              <a:lnSpc>
                <a:spcPct val="90000"/>
              </a:lnSpc>
              <a:spcBef>
                <a:spcPts val="500"/>
              </a:spcBef>
              <a:spcAft>
                <a:spcPts val="0"/>
              </a:spcAft>
              <a:buClr>
                <a:srgbClr val="0070C0"/>
              </a:buClr>
              <a:buSzPts val="2800"/>
              <a:buChar char="•"/>
              <a:defRPr sz="2800"/>
            </a:lvl2pPr>
            <a:lvl3pPr indent="-381000" lvl="2" marL="1371600" algn="l">
              <a:lnSpc>
                <a:spcPct val="90000"/>
              </a:lnSpc>
              <a:spcBef>
                <a:spcPts val="500"/>
              </a:spcBef>
              <a:spcAft>
                <a:spcPts val="0"/>
              </a:spcAft>
              <a:buClr>
                <a:srgbClr val="0070C0"/>
              </a:buClr>
              <a:buSzPts val="2400"/>
              <a:buChar char="•"/>
              <a:defRPr sz="2400"/>
            </a:lvl3pPr>
            <a:lvl4pPr indent="-355600" lvl="3" marL="1828800" algn="l">
              <a:lnSpc>
                <a:spcPct val="90000"/>
              </a:lnSpc>
              <a:spcBef>
                <a:spcPts val="500"/>
              </a:spcBef>
              <a:spcAft>
                <a:spcPts val="0"/>
              </a:spcAft>
              <a:buClr>
                <a:srgbClr val="0070C0"/>
              </a:buClr>
              <a:buSzPts val="2000"/>
              <a:buChar char="•"/>
              <a:defRPr sz="2000"/>
            </a:lvl4pPr>
            <a:lvl5pPr indent="-355600" lvl="4" marL="2286000" algn="l">
              <a:lnSpc>
                <a:spcPct val="90000"/>
              </a:lnSpc>
              <a:spcBef>
                <a:spcPts val="500"/>
              </a:spcBef>
              <a:spcAft>
                <a:spcPts val="0"/>
              </a:spcAft>
              <a:buClr>
                <a:srgbClr val="0070C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49" name="Google Shape;249;p7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1600"/>
              <a:buNone/>
              <a:defRPr sz="1600"/>
            </a:lvl1pPr>
            <a:lvl2pPr indent="-228600" lvl="1" marL="914400" algn="l">
              <a:lnSpc>
                <a:spcPct val="90000"/>
              </a:lnSpc>
              <a:spcBef>
                <a:spcPts val="500"/>
              </a:spcBef>
              <a:spcAft>
                <a:spcPts val="0"/>
              </a:spcAft>
              <a:buClr>
                <a:srgbClr val="0070C0"/>
              </a:buClr>
              <a:buSzPts val="1400"/>
              <a:buNone/>
              <a:defRPr sz="1400"/>
            </a:lvl2pPr>
            <a:lvl3pPr indent="-228600" lvl="2" marL="1371600" algn="l">
              <a:lnSpc>
                <a:spcPct val="90000"/>
              </a:lnSpc>
              <a:spcBef>
                <a:spcPts val="500"/>
              </a:spcBef>
              <a:spcAft>
                <a:spcPts val="0"/>
              </a:spcAft>
              <a:buClr>
                <a:srgbClr val="0070C0"/>
              </a:buClr>
              <a:buSzPts val="1200"/>
              <a:buNone/>
              <a:defRPr sz="1200"/>
            </a:lvl3pPr>
            <a:lvl4pPr indent="-228600" lvl="3" marL="1828800" algn="l">
              <a:lnSpc>
                <a:spcPct val="90000"/>
              </a:lnSpc>
              <a:spcBef>
                <a:spcPts val="500"/>
              </a:spcBef>
              <a:spcAft>
                <a:spcPts val="0"/>
              </a:spcAft>
              <a:buClr>
                <a:srgbClr val="0070C0"/>
              </a:buClr>
              <a:buSzPts val="1000"/>
              <a:buNone/>
              <a:defRPr sz="1000"/>
            </a:lvl4pPr>
            <a:lvl5pPr indent="-228600" lvl="4" marL="2286000" algn="l">
              <a:lnSpc>
                <a:spcPct val="90000"/>
              </a:lnSpc>
              <a:spcBef>
                <a:spcPts val="500"/>
              </a:spcBef>
              <a:spcAft>
                <a:spcPts val="0"/>
              </a:spcAft>
              <a:buClr>
                <a:srgbClr val="0070C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0" name="Google Shape;250;p7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7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7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3" name="Shape 253"/>
        <p:cNvGrpSpPr/>
        <p:nvPr/>
      </p:nvGrpSpPr>
      <p:grpSpPr>
        <a:xfrm>
          <a:off x="0" y="0"/>
          <a:ext cx="0" cy="0"/>
          <a:chOff x="0" y="0"/>
          <a:chExt cx="0" cy="0"/>
        </a:xfrm>
      </p:grpSpPr>
      <p:sp>
        <p:nvSpPr>
          <p:cNvPr id="254" name="Google Shape;254;p7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B05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77"/>
          <p:cNvSpPr/>
          <p:nvPr>
            <p:ph idx="2" type="pic"/>
          </p:nvPr>
        </p:nvSpPr>
        <p:spPr>
          <a:xfrm>
            <a:off x="5183188" y="987427"/>
            <a:ext cx="6172200" cy="4873625"/>
          </a:xfrm>
          <a:prstGeom prst="rect">
            <a:avLst/>
          </a:prstGeom>
          <a:noFill/>
          <a:ln>
            <a:noFill/>
          </a:ln>
        </p:spPr>
      </p:sp>
      <p:sp>
        <p:nvSpPr>
          <p:cNvPr id="256" name="Google Shape;256;p7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1600"/>
              <a:buNone/>
              <a:defRPr sz="1600"/>
            </a:lvl1pPr>
            <a:lvl2pPr indent="-228600" lvl="1" marL="914400" algn="l">
              <a:lnSpc>
                <a:spcPct val="90000"/>
              </a:lnSpc>
              <a:spcBef>
                <a:spcPts val="500"/>
              </a:spcBef>
              <a:spcAft>
                <a:spcPts val="0"/>
              </a:spcAft>
              <a:buClr>
                <a:srgbClr val="0070C0"/>
              </a:buClr>
              <a:buSzPts val="1400"/>
              <a:buNone/>
              <a:defRPr sz="1400"/>
            </a:lvl2pPr>
            <a:lvl3pPr indent="-228600" lvl="2" marL="1371600" algn="l">
              <a:lnSpc>
                <a:spcPct val="90000"/>
              </a:lnSpc>
              <a:spcBef>
                <a:spcPts val="500"/>
              </a:spcBef>
              <a:spcAft>
                <a:spcPts val="0"/>
              </a:spcAft>
              <a:buClr>
                <a:srgbClr val="0070C0"/>
              </a:buClr>
              <a:buSzPts val="1200"/>
              <a:buNone/>
              <a:defRPr sz="1200"/>
            </a:lvl3pPr>
            <a:lvl4pPr indent="-228600" lvl="3" marL="1828800" algn="l">
              <a:lnSpc>
                <a:spcPct val="90000"/>
              </a:lnSpc>
              <a:spcBef>
                <a:spcPts val="500"/>
              </a:spcBef>
              <a:spcAft>
                <a:spcPts val="0"/>
              </a:spcAft>
              <a:buClr>
                <a:srgbClr val="0070C0"/>
              </a:buClr>
              <a:buSzPts val="1000"/>
              <a:buNone/>
              <a:defRPr sz="1000"/>
            </a:lvl4pPr>
            <a:lvl5pPr indent="-228600" lvl="4" marL="2286000" algn="l">
              <a:lnSpc>
                <a:spcPct val="90000"/>
              </a:lnSpc>
              <a:spcBef>
                <a:spcPts val="500"/>
              </a:spcBef>
              <a:spcAft>
                <a:spcPts val="0"/>
              </a:spcAft>
              <a:buClr>
                <a:srgbClr val="0070C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7" name="Google Shape;257;p7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7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7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6" name="Shape 46"/>
        <p:cNvGrpSpPr/>
        <p:nvPr/>
      </p:nvGrpSpPr>
      <p:grpSpPr>
        <a:xfrm>
          <a:off x="0" y="0"/>
          <a:ext cx="0" cy="0"/>
          <a:chOff x="0" y="0"/>
          <a:chExt cx="0" cy="0"/>
        </a:xfrm>
      </p:grpSpPr>
      <p:sp>
        <p:nvSpPr>
          <p:cNvPr id="47" name="Google Shape;47;p52"/>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2"/>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Rockwel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2"/>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50" name="Google Shape;50;p52"/>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2"/>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52" name="Google Shape;52;p52"/>
          <p:cNvGrpSpPr/>
          <p:nvPr/>
        </p:nvGrpSpPr>
        <p:grpSpPr>
          <a:xfrm>
            <a:off x="897399" y="2325848"/>
            <a:ext cx="1080904" cy="1080902"/>
            <a:chOff x="9685338" y="4460675"/>
            <a:chExt cx="1080904" cy="1080902"/>
          </a:xfrm>
        </p:grpSpPr>
        <p:sp>
          <p:nvSpPr>
            <p:cNvPr id="53" name="Google Shape;53;p52"/>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2"/>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 name="Google Shape;55;p52"/>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5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53"/>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9" name="Google Shape;59;p53"/>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0" name="Google Shape;60;p5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5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54"/>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66" name="Google Shape;66;p54"/>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7" name="Google Shape;67;p54"/>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68" name="Google Shape;68;p54"/>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9" name="Google Shape;69;p5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5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5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1" name="Shape 81"/>
        <p:cNvGrpSpPr/>
        <p:nvPr/>
      </p:nvGrpSpPr>
      <p:grpSpPr>
        <a:xfrm>
          <a:off x="0" y="0"/>
          <a:ext cx="0" cy="0"/>
          <a:chOff x="0" y="0"/>
          <a:chExt cx="0" cy="0"/>
        </a:xfrm>
      </p:grpSpPr>
      <p:sp>
        <p:nvSpPr>
          <p:cNvPr id="82" name="Google Shape;82;p57"/>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7"/>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57"/>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85" name="Google Shape;85;p57"/>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6" name="Google Shape;86;p5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88" name="Google Shape;88;p57"/>
          <p:cNvGrpSpPr/>
          <p:nvPr/>
        </p:nvGrpSpPr>
        <p:grpSpPr>
          <a:xfrm>
            <a:off x="11401725" y="6229681"/>
            <a:ext cx="457200" cy="457200"/>
            <a:chOff x="11361456" y="6195813"/>
            <a:chExt cx="548640" cy="548640"/>
          </a:xfrm>
        </p:grpSpPr>
        <p:sp>
          <p:nvSpPr>
            <p:cNvPr id="89" name="Google Shape;89;p57"/>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7"/>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5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3.xml"/><Relationship Id="rId1" Type="http://schemas.openxmlformats.org/officeDocument/2006/relationships/image" Target="../media/image8.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2" Type="http://schemas.openxmlformats.org/officeDocument/2006/relationships/theme" Target="../theme/theme2.xml"/><Relationship Id="rId1" Type="http://schemas.openxmlformats.org/officeDocument/2006/relationships/image" Target="../media/image8.jpg"/><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4"/>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Google Shape;12;p4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4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Google Shape;14;p44"/>
          <p:cNvGrpSpPr/>
          <p:nvPr/>
        </p:nvGrpSpPr>
        <p:grpSpPr>
          <a:xfrm>
            <a:off x="11401725" y="6229681"/>
            <a:ext cx="457200" cy="457200"/>
            <a:chOff x="11361456" y="6195813"/>
            <a:chExt cx="548640" cy="548640"/>
          </a:xfrm>
        </p:grpSpPr>
        <p:sp>
          <p:nvSpPr>
            <p:cNvPr id="15" name="Google Shape;15;p44"/>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44"/>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44"/>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600">
        <p14:gallery dir="l"/>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47"/>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B050"/>
              </a:buClr>
              <a:buSzPts val="4400"/>
              <a:buFont typeface="Calibri"/>
              <a:buNone/>
              <a:defRPr b="0" i="0" sz="44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70C0"/>
              </a:buClr>
              <a:buSzPts val="2800"/>
              <a:buFont typeface="Arial"/>
              <a:buChar char="•"/>
              <a:defRPr b="0" i="0" sz="2800" u="none" cap="none" strike="noStrike">
                <a:solidFill>
                  <a:srgbClr val="0070C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70C0"/>
              </a:buClr>
              <a:buSzPts val="2400"/>
              <a:buFont typeface="Arial"/>
              <a:buChar char="•"/>
              <a:defRPr b="0" i="0" sz="2400" u="none" cap="none" strike="noStrike">
                <a:solidFill>
                  <a:srgbClr val="0070C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70C0"/>
              </a:buClr>
              <a:buSzPts val="2000"/>
              <a:buFont typeface="Arial"/>
              <a:buChar char="•"/>
              <a:defRPr b="0" i="0" sz="2000" u="none" cap="none" strike="noStrike">
                <a:solidFill>
                  <a:srgbClr val="0070C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70C0"/>
              </a:buClr>
              <a:buSzPts val="1800"/>
              <a:buFont typeface="Arial"/>
              <a:buChar char="•"/>
              <a:defRPr b="0" i="0" sz="1800" u="none" cap="none" strike="noStrike">
                <a:solidFill>
                  <a:srgbClr val="0070C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70C0"/>
              </a:buClr>
              <a:buSzPts val="1800"/>
              <a:buFont typeface="Arial"/>
              <a:buChar char="•"/>
              <a:defRPr b="0" i="0" sz="1800" u="none" cap="none" strike="noStrike">
                <a:solidFill>
                  <a:srgbClr val="0070C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4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4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4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10" name="Google Shape;110;p47"/>
          <p:cNvGrpSpPr/>
          <p:nvPr/>
        </p:nvGrpSpPr>
        <p:grpSpPr>
          <a:xfrm>
            <a:off x="0" y="5894763"/>
            <a:ext cx="12192000" cy="365125"/>
            <a:chOff x="0" y="-1"/>
            <a:chExt cx="12192000" cy="308922"/>
          </a:xfrm>
        </p:grpSpPr>
        <p:sp>
          <p:nvSpPr>
            <p:cNvPr id="111" name="Google Shape;111;p47"/>
            <p:cNvSpPr/>
            <p:nvPr/>
          </p:nvSpPr>
          <p:spPr>
            <a:xfrm>
              <a:off x="0" y="-1"/>
              <a:ext cx="1625600" cy="308922"/>
            </a:xfrm>
            <a:prstGeom prst="rect">
              <a:avLst/>
            </a:prstGeom>
            <a:solidFill>
              <a:srgbClr val="F7C832">
                <a:alpha val="98823"/>
              </a:srgbClr>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2" name="Google Shape;112;p47"/>
            <p:cNvSpPr/>
            <p:nvPr/>
          </p:nvSpPr>
          <p:spPr>
            <a:xfrm>
              <a:off x="1625600" y="-1"/>
              <a:ext cx="1676400" cy="308921"/>
            </a:xfrm>
            <a:prstGeom prst="rect">
              <a:avLst/>
            </a:prstGeom>
            <a:solidFill>
              <a:srgbClr val="51A14B"/>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3" name="Google Shape;113;p47"/>
            <p:cNvSpPr/>
            <p:nvPr/>
          </p:nvSpPr>
          <p:spPr>
            <a:xfrm>
              <a:off x="3302000" y="-1"/>
              <a:ext cx="1790700" cy="308921"/>
            </a:xfrm>
            <a:prstGeom prst="rect">
              <a:avLst/>
            </a:prstGeom>
            <a:solidFill>
              <a:srgbClr val="2E479F"/>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4" name="Google Shape;114;p47"/>
            <p:cNvSpPr/>
            <p:nvPr/>
          </p:nvSpPr>
          <p:spPr>
            <a:xfrm>
              <a:off x="5092700" y="-1"/>
              <a:ext cx="1752600" cy="308921"/>
            </a:xfrm>
            <a:prstGeom prst="rect">
              <a:avLst/>
            </a:prstGeom>
            <a:solidFill>
              <a:srgbClr val="EC6234"/>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 name="Google Shape;115;p47"/>
            <p:cNvSpPr/>
            <p:nvPr/>
          </p:nvSpPr>
          <p:spPr>
            <a:xfrm>
              <a:off x="6845300" y="-1"/>
              <a:ext cx="1790700" cy="308921"/>
            </a:xfrm>
            <a:prstGeom prst="rect">
              <a:avLst/>
            </a:prstGeom>
            <a:solidFill>
              <a:srgbClr val="57B9E6"/>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 name="Google Shape;116;p47"/>
            <p:cNvSpPr/>
            <p:nvPr/>
          </p:nvSpPr>
          <p:spPr>
            <a:xfrm>
              <a:off x="8636000" y="-1"/>
              <a:ext cx="1752600" cy="308921"/>
            </a:xfrm>
            <a:prstGeom prst="rect">
              <a:avLst/>
            </a:prstGeom>
            <a:solidFill>
              <a:srgbClr val="7C3190"/>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 name="Google Shape;117;p47"/>
            <p:cNvSpPr/>
            <p:nvPr/>
          </p:nvSpPr>
          <p:spPr>
            <a:xfrm>
              <a:off x="10388600" y="-1"/>
              <a:ext cx="1803400" cy="308921"/>
            </a:xfrm>
            <a:prstGeom prst="rect">
              <a:avLst/>
            </a:prstGeom>
            <a:solidFill>
              <a:srgbClr val="EA3E34"/>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18" name="Google Shape;118;p47"/>
          <p:cNvPicPr preferRelativeResize="0"/>
          <p:nvPr/>
        </p:nvPicPr>
        <p:blipFill rotWithShape="1">
          <a:blip r:embed="rId1">
            <a:alphaModFix/>
          </a:blip>
          <a:srcRect b="0" l="0" r="0" t="0"/>
          <a:stretch/>
        </p:blipFill>
        <p:spPr>
          <a:xfrm>
            <a:off x="10353823" y="203417"/>
            <a:ext cx="1485080" cy="143708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49"/>
          <p:cNvSpPr txBox="1"/>
          <p:nvPr>
            <p:ph type="title"/>
          </p:nvPr>
        </p:nvSpPr>
        <p:spPr>
          <a:xfrm>
            <a:off x="838200" y="308566"/>
            <a:ext cx="10574517"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B050"/>
              </a:buClr>
              <a:buSzPts val="4400"/>
              <a:buFont typeface="Calibri"/>
              <a:buNone/>
              <a:defRPr b="0" i="0" sz="4400" u="none" cap="none" strike="noStrike">
                <a:solidFill>
                  <a:srgbClr val="00B05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4" name="Google Shape;184;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70C0"/>
              </a:buClr>
              <a:buSzPts val="2800"/>
              <a:buFont typeface="Arial"/>
              <a:buChar char="•"/>
              <a:defRPr b="0" i="0" sz="2800" u="none" cap="none" strike="noStrike">
                <a:solidFill>
                  <a:srgbClr val="0070C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70C0"/>
              </a:buClr>
              <a:buSzPts val="2400"/>
              <a:buFont typeface="Arial"/>
              <a:buChar char="•"/>
              <a:defRPr b="0" i="0" sz="2400" u="none" cap="none" strike="noStrike">
                <a:solidFill>
                  <a:srgbClr val="0070C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70C0"/>
              </a:buClr>
              <a:buSzPts val="2000"/>
              <a:buFont typeface="Arial"/>
              <a:buChar char="•"/>
              <a:defRPr b="0" i="0" sz="2000" u="none" cap="none" strike="noStrike">
                <a:solidFill>
                  <a:srgbClr val="0070C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70C0"/>
              </a:buClr>
              <a:buSzPts val="1800"/>
              <a:buFont typeface="Arial"/>
              <a:buChar char="•"/>
              <a:defRPr b="0" i="0" sz="1800" u="none" cap="none" strike="noStrike">
                <a:solidFill>
                  <a:srgbClr val="0070C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70C0"/>
              </a:buClr>
              <a:buSzPts val="1800"/>
              <a:buFont typeface="Arial"/>
              <a:buChar char="•"/>
              <a:defRPr b="0" i="0" sz="1800" u="none" cap="none" strike="noStrike">
                <a:solidFill>
                  <a:srgbClr val="0070C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4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6" name="Google Shape;186;p4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7" name="Google Shape;187;p4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88" name="Google Shape;188;p49"/>
          <p:cNvGrpSpPr/>
          <p:nvPr/>
        </p:nvGrpSpPr>
        <p:grpSpPr>
          <a:xfrm>
            <a:off x="0" y="5894763"/>
            <a:ext cx="12192000" cy="365125"/>
            <a:chOff x="0" y="-1"/>
            <a:chExt cx="12192000" cy="308922"/>
          </a:xfrm>
        </p:grpSpPr>
        <p:sp>
          <p:nvSpPr>
            <p:cNvPr id="189" name="Google Shape;189;p49"/>
            <p:cNvSpPr/>
            <p:nvPr/>
          </p:nvSpPr>
          <p:spPr>
            <a:xfrm>
              <a:off x="0" y="-1"/>
              <a:ext cx="1625600" cy="308922"/>
            </a:xfrm>
            <a:prstGeom prst="rect">
              <a:avLst/>
            </a:prstGeom>
            <a:solidFill>
              <a:srgbClr val="F7C832">
                <a:alpha val="98823"/>
              </a:srgbClr>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0" name="Google Shape;190;p49"/>
            <p:cNvSpPr/>
            <p:nvPr/>
          </p:nvSpPr>
          <p:spPr>
            <a:xfrm>
              <a:off x="1625600" y="-1"/>
              <a:ext cx="1676400" cy="308921"/>
            </a:xfrm>
            <a:prstGeom prst="rect">
              <a:avLst/>
            </a:prstGeom>
            <a:solidFill>
              <a:srgbClr val="51A14B"/>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1" name="Google Shape;191;p49"/>
            <p:cNvSpPr/>
            <p:nvPr/>
          </p:nvSpPr>
          <p:spPr>
            <a:xfrm>
              <a:off x="3302000" y="-1"/>
              <a:ext cx="1790700" cy="308921"/>
            </a:xfrm>
            <a:prstGeom prst="rect">
              <a:avLst/>
            </a:prstGeom>
            <a:solidFill>
              <a:srgbClr val="2E479F"/>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2" name="Google Shape;192;p49"/>
            <p:cNvSpPr/>
            <p:nvPr/>
          </p:nvSpPr>
          <p:spPr>
            <a:xfrm>
              <a:off x="5092700" y="-1"/>
              <a:ext cx="1752600" cy="308921"/>
            </a:xfrm>
            <a:prstGeom prst="rect">
              <a:avLst/>
            </a:prstGeom>
            <a:solidFill>
              <a:srgbClr val="EC6234"/>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3" name="Google Shape;193;p49"/>
            <p:cNvSpPr/>
            <p:nvPr/>
          </p:nvSpPr>
          <p:spPr>
            <a:xfrm>
              <a:off x="6845300" y="-1"/>
              <a:ext cx="1790700" cy="308921"/>
            </a:xfrm>
            <a:prstGeom prst="rect">
              <a:avLst/>
            </a:prstGeom>
            <a:solidFill>
              <a:srgbClr val="57B9E6"/>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4" name="Google Shape;194;p49"/>
            <p:cNvSpPr/>
            <p:nvPr/>
          </p:nvSpPr>
          <p:spPr>
            <a:xfrm>
              <a:off x="8636000" y="-1"/>
              <a:ext cx="1752600" cy="308921"/>
            </a:xfrm>
            <a:prstGeom prst="rect">
              <a:avLst/>
            </a:prstGeom>
            <a:solidFill>
              <a:srgbClr val="7C3190"/>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5" name="Google Shape;195;p49"/>
            <p:cNvSpPr/>
            <p:nvPr/>
          </p:nvSpPr>
          <p:spPr>
            <a:xfrm>
              <a:off x="10388600" y="-1"/>
              <a:ext cx="1803400" cy="308921"/>
            </a:xfrm>
            <a:prstGeom prst="rect">
              <a:avLst/>
            </a:prstGeom>
            <a:solidFill>
              <a:srgbClr val="EA3E34"/>
            </a:solidFill>
            <a:ln cap="flat" cmpd="sng" w="12700">
              <a:solidFill>
                <a:srgbClr val="32538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96" name="Google Shape;196;p49"/>
          <p:cNvPicPr preferRelativeResize="0"/>
          <p:nvPr/>
        </p:nvPicPr>
        <p:blipFill rotWithShape="1">
          <a:blip r:embed="rId1">
            <a:alphaModFix/>
          </a:blip>
          <a:srcRect b="0" l="0" r="0" t="0"/>
          <a:stretch/>
        </p:blipFill>
        <p:spPr>
          <a:xfrm>
            <a:off x="10353823" y="203417"/>
            <a:ext cx="1485080" cy="143708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3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36.pn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hyperlink" Target="https://www.youtube.com/watch?v=vmxXlpWW5z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hyperlink" Target="https://www.youtube.com/watch?v=TFisTbTCim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hyperlink" Target="https://www.youtube.com/watch?v=Gv1aDEFlXq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facebook.com/Themightysite/posts/511961265618292?comment_id=512030485611370&amp;offset=0&amp;total_comments=148&amp;comment_tracking=%7b%22tn%22:%22R9%22%7d" TargetMode="External"/><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facebook.com/Themightysite/posts/511961265618292?comment_id=512000175614401&amp;offset=0&amp;total_comments=148&amp;comment_tracking=%7b%22tn%22:%22R9%22%7d" TargetMode="External"/><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7.png"/><Relationship Id="rId4" Type="http://schemas.openxmlformats.org/officeDocument/2006/relationships/hyperlink" Target="https://www.facebook.com/Themightysite/posts/511961265618292?comment_id=512325978915154&amp;offset=0&amp;total_comments=148&amp;comment_tracking=%7b%22tn%22:%22R9%22%7d" TargetMode="External"/><Relationship Id="rId5" Type="http://schemas.openxmlformats.org/officeDocument/2006/relationships/image" Target="../media/image25.png"/><Relationship Id="rId6"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 Id="rId3" Type="http://schemas.openxmlformats.org/officeDocument/2006/relationships/image" Target="../media/image29.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 Id="rId3" Type="http://schemas.openxmlformats.org/officeDocument/2006/relationships/image" Target="../media/image30.jpg"/><Relationship Id="rId4" Type="http://schemas.openxmlformats.org/officeDocument/2006/relationships/hyperlink" Target="https://www.youtube.com/watch?v=i0-WEOmQtrI"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 Id="rId3" Type="http://schemas.openxmlformats.org/officeDocument/2006/relationships/hyperlink" Target="https://www.youtube.com/watch?v=jD8tjhVO1Tc"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hyperlink" Target="https://www.youtube.com/watch?v=P_GkSHBVHzc"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
          <p:cNvSpPr txBox="1"/>
          <p:nvPr>
            <p:ph idx="1" type="body"/>
          </p:nvPr>
        </p:nvSpPr>
        <p:spPr>
          <a:xfrm>
            <a:off x="8756725" y="548641"/>
            <a:ext cx="3060013" cy="590670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400"/>
              <a:buNone/>
            </a:pPr>
            <a:r>
              <a:rPr lang="en-US" sz="4000"/>
              <a:t>On your nametag please write</a:t>
            </a:r>
            <a:br>
              <a:rPr lang="en-US" sz="4000"/>
            </a:br>
            <a:r>
              <a:rPr lang="en-US" sz="4000"/>
              <a:t> down </a:t>
            </a:r>
            <a:endParaRPr/>
          </a:p>
          <a:p>
            <a:pPr indent="0" lvl="0" marL="0" rtl="0" algn="ctr">
              <a:lnSpc>
                <a:spcPct val="90000"/>
              </a:lnSpc>
              <a:spcBef>
                <a:spcPts val="1200"/>
              </a:spcBef>
              <a:spcAft>
                <a:spcPts val="0"/>
              </a:spcAft>
              <a:buSzPts val="3400"/>
              <a:buNone/>
            </a:pPr>
            <a:r>
              <a:rPr b="1" lang="en-US" sz="4000"/>
              <a:t>3 1-word things to describe or identify yourself</a:t>
            </a:r>
            <a:endParaRPr/>
          </a:p>
          <a:p>
            <a:pPr indent="-74929" lvl="0" marL="182880" rtl="0" algn="l">
              <a:lnSpc>
                <a:spcPct val="90000"/>
              </a:lnSpc>
              <a:spcBef>
                <a:spcPts val="1200"/>
              </a:spcBef>
              <a:spcAft>
                <a:spcPts val="0"/>
              </a:spcAft>
              <a:buSzPts val="1700"/>
              <a:buNone/>
            </a:pPr>
            <a:r>
              <a:t/>
            </a:r>
            <a:endParaRPr/>
          </a:p>
        </p:txBody>
      </p:sp>
      <p:sp>
        <p:nvSpPr>
          <p:cNvPr id="265" name="Google Shape;265;p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66" name="Google Shape;266;p1"/>
          <p:cNvPicPr preferRelativeResize="0"/>
          <p:nvPr/>
        </p:nvPicPr>
        <p:blipFill rotWithShape="1">
          <a:blip r:embed="rId3">
            <a:alphaModFix/>
          </a:blip>
          <a:srcRect b="0" l="0" r="0" t="0"/>
          <a:stretch/>
        </p:blipFill>
        <p:spPr>
          <a:xfrm>
            <a:off x="155575" y="445769"/>
            <a:ext cx="8550746" cy="6112447"/>
          </a:xfrm>
          <a:prstGeom prst="rect">
            <a:avLst/>
          </a:prstGeom>
          <a:noFill/>
          <a:ln>
            <a:noFill/>
          </a:ln>
          <a:effectLst>
            <a:outerShdw blurRad="292100" rotWithShape="0" algn="tl" dir="2700000" dist="139700">
              <a:srgbClr val="333333">
                <a:alpha val="64705"/>
              </a:srgbClr>
            </a:outerShdw>
          </a:effectLst>
        </p:spPr>
      </p:pic>
      <p:sp>
        <p:nvSpPr>
          <p:cNvPr id="267" name="Google Shape;267;p1"/>
          <p:cNvSpPr txBox="1"/>
          <p:nvPr/>
        </p:nvSpPr>
        <p:spPr>
          <a:xfrm>
            <a:off x="3423148" y="2982182"/>
            <a:ext cx="5199108" cy="27853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500" u="none" cap="none" strike="noStrike">
                <a:solidFill>
                  <a:schemeClr val="dk1"/>
                </a:solidFill>
                <a:latin typeface="Arial"/>
                <a:ea typeface="Arial"/>
                <a:cs typeface="Arial"/>
                <a:sym typeface="Arial"/>
              </a:rPr>
              <a:t>My Name is Bleeblorp! I come from the planet X2500z and I am learning about Humans for the first time! I'm eager to get to know you- and I will only be in this solar system for the next minute! Please follow the directions quickly!</a:t>
            </a:r>
            <a:endParaRPr b="0" i="0" sz="2500" u="none" cap="none" strike="noStrike">
              <a:solidFill>
                <a:schemeClr val="dk1"/>
              </a:solidFill>
              <a:latin typeface="Arial"/>
              <a:ea typeface="Arial"/>
              <a:cs typeface="Arial"/>
              <a:sym typeface="Arial"/>
            </a:endParaRPr>
          </a:p>
        </p:txBody>
      </p:sp>
      <p:sp>
        <p:nvSpPr>
          <p:cNvPr descr="Stock vector of 'Cartoon alien waving hello'" id="268" name="Google Shape;268;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pic>
        <p:nvPicPr>
          <p:cNvPr id="269" name="Google Shape;269;p1"/>
          <p:cNvPicPr preferRelativeResize="0"/>
          <p:nvPr/>
        </p:nvPicPr>
        <p:blipFill rotWithShape="1">
          <a:blip r:embed="rId4">
            <a:alphaModFix/>
          </a:blip>
          <a:srcRect b="0" l="0" r="0" t="0"/>
          <a:stretch/>
        </p:blipFill>
        <p:spPr>
          <a:xfrm>
            <a:off x="-117461" y="2841912"/>
            <a:ext cx="3607809" cy="3152323"/>
          </a:xfrm>
          <a:prstGeom prst="rect">
            <a:avLst/>
          </a:prstGeom>
          <a:noFill/>
          <a:ln>
            <a:noFill/>
          </a:ln>
          <a:effectLst>
            <a:outerShdw blurRad="76200" kx="-800400" rotWithShape="0" algn="bl" dir="2700000" dist="12700" sy="-23000">
              <a:srgbClr val="000000">
                <a:alpha val="20000"/>
              </a:srgbClr>
            </a:outerShdw>
          </a:effectLst>
        </p:spPr>
      </p:pic>
      <p:pic>
        <p:nvPicPr>
          <p:cNvPr id="270" name="Google Shape;270;p1"/>
          <p:cNvPicPr preferRelativeResize="0"/>
          <p:nvPr/>
        </p:nvPicPr>
        <p:blipFill rotWithShape="1">
          <a:blip r:embed="rId5">
            <a:alphaModFix/>
          </a:blip>
          <a:srcRect b="0" l="0" r="0" t="0"/>
          <a:stretch/>
        </p:blipFill>
        <p:spPr>
          <a:xfrm>
            <a:off x="-134869" y="4632752"/>
            <a:ext cx="383733" cy="383733"/>
          </a:xfrm>
          <a:prstGeom prst="rect">
            <a:avLst/>
          </a:prstGeom>
          <a:noFill/>
          <a:ln>
            <a:noFill/>
          </a:ln>
        </p:spPr>
      </p:pic>
      <p:pic>
        <p:nvPicPr>
          <p:cNvPr id="271" name="Google Shape;271;p1"/>
          <p:cNvPicPr preferRelativeResize="0"/>
          <p:nvPr/>
        </p:nvPicPr>
        <p:blipFill rotWithShape="1">
          <a:blip r:embed="rId5">
            <a:alphaModFix/>
          </a:blip>
          <a:srcRect b="0" l="0" r="0" t="0"/>
          <a:stretch/>
        </p:blipFill>
        <p:spPr>
          <a:xfrm>
            <a:off x="111626" y="5016486"/>
            <a:ext cx="417155" cy="417155"/>
          </a:xfrm>
          <a:prstGeom prst="rect">
            <a:avLst/>
          </a:prstGeom>
          <a:noFill/>
          <a:ln>
            <a:noFill/>
          </a:ln>
        </p:spPr>
      </p:pic>
      <p:pic>
        <p:nvPicPr>
          <p:cNvPr id="272" name="Google Shape;272;p1"/>
          <p:cNvPicPr preferRelativeResize="0"/>
          <p:nvPr/>
        </p:nvPicPr>
        <p:blipFill rotWithShape="1">
          <a:blip r:embed="rId5">
            <a:alphaModFix/>
          </a:blip>
          <a:srcRect b="0" l="0" r="0" t="0"/>
          <a:stretch/>
        </p:blipFill>
        <p:spPr>
          <a:xfrm>
            <a:off x="757868" y="5310990"/>
            <a:ext cx="508897" cy="508897"/>
          </a:xfrm>
          <a:prstGeom prst="rect">
            <a:avLst/>
          </a:prstGeom>
          <a:noFill/>
          <a:ln>
            <a:noFill/>
          </a:ln>
        </p:spPr>
      </p:pic>
      <p:pic>
        <p:nvPicPr>
          <p:cNvPr id="273" name="Google Shape;273;p1"/>
          <p:cNvPicPr preferRelativeResize="0"/>
          <p:nvPr/>
        </p:nvPicPr>
        <p:blipFill rotWithShape="1">
          <a:blip r:embed="rId5">
            <a:alphaModFix/>
          </a:blip>
          <a:srcRect b="0" l="0" r="0" t="0"/>
          <a:stretch/>
        </p:blipFill>
        <p:spPr>
          <a:xfrm>
            <a:off x="1582944" y="5300234"/>
            <a:ext cx="530408" cy="530408"/>
          </a:xfrm>
          <a:prstGeom prst="rect">
            <a:avLst/>
          </a:prstGeom>
          <a:noFill/>
          <a:ln>
            <a:noFill/>
          </a:ln>
        </p:spPr>
      </p:pic>
      <p:pic>
        <p:nvPicPr>
          <p:cNvPr id="274" name="Google Shape;274;p1"/>
          <p:cNvPicPr preferRelativeResize="0"/>
          <p:nvPr/>
        </p:nvPicPr>
        <p:blipFill rotWithShape="1">
          <a:blip r:embed="rId5">
            <a:alphaModFix/>
          </a:blip>
          <a:srcRect b="0" l="0" r="0" t="0"/>
          <a:stretch/>
        </p:blipFill>
        <p:spPr>
          <a:xfrm>
            <a:off x="2384694" y="5148283"/>
            <a:ext cx="417155" cy="417155"/>
          </a:xfrm>
          <a:prstGeom prst="rect">
            <a:avLst/>
          </a:prstGeom>
          <a:noFill/>
          <a:ln>
            <a:noFill/>
          </a:ln>
        </p:spPr>
      </p:pic>
      <p:pic>
        <p:nvPicPr>
          <p:cNvPr id="275" name="Google Shape;275;p1"/>
          <p:cNvPicPr preferRelativeResize="0"/>
          <p:nvPr/>
        </p:nvPicPr>
        <p:blipFill rotWithShape="1">
          <a:blip r:embed="rId5">
            <a:alphaModFix/>
          </a:blip>
          <a:srcRect b="0" l="0" r="0" t="0"/>
          <a:stretch/>
        </p:blipFill>
        <p:spPr>
          <a:xfrm>
            <a:off x="2820536" y="4910644"/>
            <a:ext cx="274596" cy="269385"/>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365" name="Google Shape;365;p1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366" name="Google Shape;366;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367" name="Google Shape;367;p10"/>
          <p:cNvSpPr txBox="1"/>
          <p:nvPr/>
        </p:nvSpPr>
        <p:spPr>
          <a:xfrm>
            <a:off x="503827" y="766384"/>
            <a:ext cx="7219612" cy="456098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B050"/>
              </a:buClr>
              <a:buSzPts val="4400"/>
              <a:buFont typeface="Calibri"/>
              <a:buNone/>
            </a:pPr>
            <a:r>
              <a:rPr b="1" lang="en-US" sz="4400">
                <a:solidFill>
                  <a:srgbClr val="00B050"/>
                </a:solidFill>
                <a:latin typeface="Calibri"/>
                <a:ea typeface="Calibri"/>
                <a:cs typeface="Calibri"/>
                <a:sym typeface="Calibri"/>
              </a:rPr>
              <a:t>So while it is important to learn &amp; know about Developmental Disabilities, we don’t want to that knowledge, title, or diagnosis, become a label and </a:t>
            </a:r>
            <a:r>
              <a:rPr b="1" lang="en-US" sz="4400">
                <a:solidFill>
                  <a:srgbClr val="00B0F0"/>
                </a:solidFill>
                <a:latin typeface="Calibri"/>
                <a:ea typeface="Calibri"/>
                <a:cs typeface="Calibri"/>
                <a:sym typeface="Calibri"/>
              </a:rPr>
              <a:t>define</a:t>
            </a:r>
            <a:r>
              <a:rPr b="1" lang="en-US" sz="4400">
                <a:solidFill>
                  <a:srgbClr val="00B050"/>
                </a:solidFill>
                <a:latin typeface="Calibri"/>
                <a:ea typeface="Calibri"/>
                <a:cs typeface="Calibri"/>
                <a:sym typeface="Calibri"/>
              </a:rPr>
              <a:t> who a person is, their </a:t>
            </a:r>
            <a:r>
              <a:rPr b="1" lang="en-US" sz="4400">
                <a:solidFill>
                  <a:srgbClr val="00B0F0"/>
                </a:solidFill>
                <a:latin typeface="Calibri"/>
                <a:ea typeface="Calibri"/>
                <a:cs typeface="Calibri"/>
                <a:sym typeface="Calibri"/>
              </a:rPr>
              <a:t>value-</a:t>
            </a:r>
            <a:r>
              <a:rPr b="1" lang="en-US" sz="4400">
                <a:solidFill>
                  <a:srgbClr val="00B050"/>
                </a:solidFill>
                <a:latin typeface="Calibri"/>
                <a:ea typeface="Calibri"/>
                <a:cs typeface="Calibri"/>
                <a:sym typeface="Calibri"/>
              </a:rPr>
              <a:t> or what they are </a:t>
            </a:r>
            <a:r>
              <a:rPr b="1" lang="en-US" sz="4400">
                <a:solidFill>
                  <a:srgbClr val="00B0F0"/>
                </a:solidFill>
                <a:latin typeface="Calibri"/>
                <a:ea typeface="Calibri"/>
                <a:cs typeface="Calibri"/>
                <a:sym typeface="Calibri"/>
              </a:rPr>
              <a:t>capable</a:t>
            </a:r>
            <a:r>
              <a:rPr b="1" lang="en-US" sz="4400">
                <a:solidFill>
                  <a:srgbClr val="00B050"/>
                </a:solidFill>
                <a:latin typeface="Calibri"/>
                <a:ea typeface="Calibri"/>
                <a:cs typeface="Calibri"/>
                <a:sym typeface="Calibri"/>
              </a:rPr>
              <a:t> of achieving!</a:t>
            </a:r>
            <a:endParaRPr b="1" sz="4400">
              <a:solidFill>
                <a:srgbClr val="00B050"/>
              </a:solidFill>
              <a:latin typeface="Calibri"/>
              <a:ea typeface="Calibri"/>
              <a:cs typeface="Calibri"/>
              <a:sym typeface="Calibri"/>
            </a:endParaRPr>
          </a:p>
        </p:txBody>
      </p:sp>
      <p:pic>
        <p:nvPicPr>
          <p:cNvPr id="368" name="Google Shape;368;p10"/>
          <p:cNvPicPr preferRelativeResize="0"/>
          <p:nvPr/>
        </p:nvPicPr>
        <p:blipFill rotWithShape="1">
          <a:blip r:embed="rId3">
            <a:alphaModFix/>
          </a:blip>
          <a:srcRect b="0" l="0" r="0" t="0"/>
          <a:stretch/>
        </p:blipFill>
        <p:spPr>
          <a:xfrm rot="2570728">
            <a:off x="7900542" y="1729969"/>
            <a:ext cx="4555674" cy="3006745"/>
          </a:xfrm>
          <a:prstGeom prst="rect">
            <a:avLst/>
          </a:prstGeom>
          <a:noFill/>
          <a:ln>
            <a:noFill/>
          </a:ln>
          <a:effectLst>
            <a:outerShdw blurRad="292100" rotWithShape="0" algn="tl" dir="2700000" dist="139700">
              <a:srgbClr val="333333">
                <a:alpha val="64705"/>
              </a:srgbClr>
            </a:outerShdw>
          </a:effectLst>
        </p:spPr>
      </p:pic>
      <p:sp>
        <p:nvSpPr>
          <p:cNvPr id="369" name="Google Shape;369;p10"/>
          <p:cNvSpPr/>
          <p:nvPr/>
        </p:nvSpPr>
        <p:spPr>
          <a:xfrm rot="1643017">
            <a:off x="7814888" y="3844256"/>
            <a:ext cx="3521594" cy="222961"/>
          </a:xfrm>
          <a:prstGeom prst="roundRect">
            <a:avLst>
              <a:gd fmla="val 16667" name="adj"/>
            </a:avLst>
          </a:prstGeom>
          <a:solidFill>
            <a:srgbClr val="C834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376" name="Google Shape;376;p1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377" name="Google Shape;377;p1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378" name="Google Shape;378;p11"/>
          <p:cNvSpPr txBox="1"/>
          <p:nvPr/>
        </p:nvSpPr>
        <p:spPr>
          <a:xfrm>
            <a:off x="838200" y="376518"/>
            <a:ext cx="10058400" cy="4440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rgbClr val="00B050"/>
              </a:buClr>
              <a:buSzPct val="100000"/>
              <a:buFont typeface="Calibri"/>
              <a:buNone/>
            </a:pPr>
            <a:r>
              <a:rPr b="1" lang="en-US" sz="4400">
                <a:solidFill>
                  <a:srgbClr val="00B050"/>
                </a:solidFill>
                <a:latin typeface="Calibri"/>
                <a:ea typeface="Calibri"/>
                <a:cs typeface="Calibri"/>
                <a:sym typeface="Calibri"/>
              </a:rPr>
              <a:t>Imagine:</a:t>
            </a:r>
            <a:br>
              <a:rPr b="1" lang="en-US" sz="4400">
                <a:solidFill>
                  <a:srgbClr val="00B050"/>
                </a:solidFill>
                <a:latin typeface="Calibri"/>
                <a:ea typeface="Calibri"/>
                <a:cs typeface="Calibri"/>
                <a:sym typeface="Calibri"/>
              </a:rPr>
            </a:br>
            <a:r>
              <a:rPr b="1" lang="en-US" sz="4400">
                <a:solidFill>
                  <a:srgbClr val="00B050"/>
                </a:solidFill>
                <a:latin typeface="Calibri"/>
                <a:ea typeface="Calibri"/>
                <a:cs typeface="Calibri"/>
                <a:sym typeface="Calibri"/>
              </a:rPr>
              <a:t>You’ve just had a really rough day!</a:t>
            </a:r>
            <a:br>
              <a:rPr b="1" lang="en-US" sz="4400">
                <a:solidFill>
                  <a:srgbClr val="00B050"/>
                </a:solidFill>
                <a:latin typeface="Calibri"/>
                <a:ea typeface="Calibri"/>
                <a:cs typeface="Calibri"/>
                <a:sym typeface="Calibri"/>
              </a:rPr>
            </a:br>
            <a:r>
              <a:rPr b="1" lang="en-US" sz="4400">
                <a:solidFill>
                  <a:srgbClr val="00B050"/>
                </a:solidFill>
                <a:latin typeface="Calibri"/>
                <a:ea typeface="Calibri"/>
                <a:cs typeface="Calibri"/>
                <a:sym typeface="Calibri"/>
              </a:rPr>
              <a:t>You spilled your coffee, got a flat tire, and found out that someone fraudulently used your credit card to buy $3,000 worth of TACOS….</a:t>
            </a:r>
            <a:endParaRPr b="1" sz="4400">
              <a:solidFill>
                <a:srgbClr val="00B050"/>
              </a:solidFill>
              <a:latin typeface="Calibri"/>
              <a:ea typeface="Calibri"/>
              <a:cs typeface="Calibri"/>
              <a:sym typeface="Calibri"/>
            </a:endParaRPr>
          </a:p>
        </p:txBody>
      </p:sp>
      <p:sp>
        <p:nvSpPr>
          <p:cNvPr id="379" name="Google Shape;379;p11"/>
          <p:cNvSpPr txBox="1"/>
          <p:nvPr/>
        </p:nvSpPr>
        <p:spPr>
          <a:xfrm>
            <a:off x="838200" y="4633857"/>
            <a:ext cx="107011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Have you ever used some of these words to describe a bad day?</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386" name="Google Shape;386;p1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387" name="Google Shape;387;p1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pic>
        <p:nvPicPr>
          <p:cNvPr id="388" name="Google Shape;388;p12"/>
          <p:cNvPicPr preferRelativeResize="0"/>
          <p:nvPr>
            <p:ph idx="1" type="body"/>
          </p:nvPr>
        </p:nvPicPr>
        <p:blipFill rotWithShape="1">
          <a:blip r:embed="rId3">
            <a:alphaModFix/>
          </a:blip>
          <a:srcRect b="0" l="13706" r="9460" t="0"/>
          <a:stretch/>
        </p:blipFill>
        <p:spPr>
          <a:xfrm>
            <a:off x="0" y="85743"/>
            <a:ext cx="12178553" cy="62727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EA"/>
        </a:solidFill>
      </p:bgPr>
    </p:bg>
    <p:spTree>
      <p:nvGrpSpPr>
        <p:cNvPr id="392" name="Shape 392"/>
        <p:cNvGrpSpPr/>
        <p:nvPr/>
      </p:nvGrpSpPr>
      <p:grpSpPr>
        <a:xfrm>
          <a:off x="0" y="0"/>
          <a:ext cx="0" cy="0"/>
          <a:chOff x="0" y="0"/>
          <a:chExt cx="0" cy="0"/>
        </a:xfrm>
      </p:grpSpPr>
      <p:sp>
        <p:nvSpPr>
          <p:cNvPr id="393" name="Google Shape;393;p1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94" name="Google Shape;394;p13"/>
          <p:cNvPicPr preferRelativeResize="0"/>
          <p:nvPr/>
        </p:nvPicPr>
        <p:blipFill rotWithShape="1">
          <a:blip r:embed="rId3">
            <a:alphaModFix/>
          </a:blip>
          <a:srcRect b="26666" l="0" r="0" t="11853"/>
          <a:stretch/>
        </p:blipFill>
        <p:spPr>
          <a:xfrm>
            <a:off x="914401" y="0"/>
            <a:ext cx="10564190" cy="6494929"/>
          </a:xfrm>
          <a:prstGeom prst="rect">
            <a:avLst/>
          </a:prstGeom>
          <a:noFill/>
          <a:ln>
            <a:noFill/>
          </a:ln>
        </p:spPr>
      </p:pic>
      <p:sp>
        <p:nvSpPr>
          <p:cNvPr id="395" name="Google Shape;395;p13"/>
          <p:cNvSpPr/>
          <p:nvPr/>
        </p:nvSpPr>
        <p:spPr>
          <a:xfrm>
            <a:off x="1465729" y="4840941"/>
            <a:ext cx="4424083" cy="1277471"/>
          </a:xfrm>
          <a:prstGeom prst="rect">
            <a:avLst/>
          </a:prstGeom>
          <a:solidFill>
            <a:srgbClr val="FFF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id="396" name="Google Shape;396;p13"/>
          <p:cNvPicPr preferRelativeResize="0"/>
          <p:nvPr/>
        </p:nvPicPr>
        <p:blipFill rotWithShape="1">
          <a:blip r:embed="rId4">
            <a:alphaModFix/>
          </a:blip>
          <a:srcRect b="0" l="0" r="0" t="0"/>
          <a:stretch/>
        </p:blipFill>
        <p:spPr>
          <a:xfrm>
            <a:off x="11190104" y="6014282"/>
            <a:ext cx="882128" cy="882128"/>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403" name="Google Shape;403;p1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404" name="Google Shape;404;p1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405" name="Google Shape;405;p14"/>
          <p:cNvSpPr/>
          <p:nvPr/>
        </p:nvSpPr>
        <p:spPr>
          <a:xfrm>
            <a:off x="107575" y="161365"/>
            <a:ext cx="10359615" cy="56323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“Sticks and stones … but words will never hurt me.”</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 We know that words can hurt. Bones heal, but, if we let it, the hurt of words can linger for years.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Words also frame the way we think about other people, ourselves and our communities</a:t>
            </a:r>
            <a:endParaRPr/>
          </a:p>
        </p:txBody>
      </p:sp>
      <p:pic>
        <p:nvPicPr>
          <p:cNvPr id="406" name="Google Shape;406;p14"/>
          <p:cNvPicPr preferRelativeResize="0"/>
          <p:nvPr/>
        </p:nvPicPr>
        <p:blipFill rotWithShape="1">
          <a:blip r:embed="rId3">
            <a:alphaModFix/>
          </a:blip>
          <a:srcRect b="0" l="0" r="0" t="0"/>
          <a:stretch/>
        </p:blipFill>
        <p:spPr>
          <a:xfrm>
            <a:off x="2413208" y="515111"/>
            <a:ext cx="5740192" cy="45921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5"/>
          <p:cNvSpPr txBox="1"/>
          <p:nvPr>
            <p:ph type="title"/>
          </p:nvPr>
        </p:nvSpPr>
        <p:spPr>
          <a:xfrm>
            <a:off x="273424" y="-32462"/>
            <a:ext cx="1057451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50"/>
              </a:buClr>
              <a:buSzPts val="4400"/>
              <a:buFont typeface="Calibri"/>
              <a:buNone/>
            </a:pPr>
            <a:r>
              <a:rPr b="1" lang="en-US">
                <a:latin typeface="Calibri"/>
                <a:ea typeface="Calibri"/>
                <a:cs typeface="Calibri"/>
                <a:sym typeface="Calibri"/>
              </a:rPr>
              <a:t>Core Competencies </a:t>
            </a:r>
            <a:endParaRPr b="1" i="1">
              <a:latin typeface="Calibri"/>
              <a:ea typeface="Calibri"/>
              <a:cs typeface="Calibri"/>
              <a:sym typeface="Calibri"/>
            </a:endParaRPr>
          </a:p>
        </p:txBody>
      </p:sp>
      <p:sp>
        <p:nvSpPr>
          <p:cNvPr id="413" name="Google Shape;413;p1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414" name="Google Shape;414;p1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415" name="Google Shape;415;p1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pic>
        <p:nvPicPr>
          <p:cNvPr id="416" name="Google Shape;416;p15"/>
          <p:cNvPicPr preferRelativeResize="0"/>
          <p:nvPr/>
        </p:nvPicPr>
        <p:blipFill rotWithShape="1">
          <a:blip r:embed="rId3">
            <a:alphaModFix/>
          </a:blip>
          <a:srcRect b="0" l="1789" r="2232" t="0"/>
          <a:stretch/>
        </p:blipFill>
        <p:spPr>
          <a:xfrm>
            <a:off x="273424" y="1237129"/>
            <a:ext cx="3814482" cy="4445825"/>
          </a:xfrm>
          <a:prstGeom prst="rect">
            <a:avLst/>
          </a:prstGeom>
          <a:noFill/>
          <a:ln>
            <a:noFill/>
          </a:ln>
        </p:spPr>
      </p:pic>
      <p:pic>
        <p:nvPicPr>
          <p:cNvPr id="417" name="Google Shape;417;p15"/>
          <p:cNvPicPr preferRelativeResize="0"/>
          <p:nvPr/>
        </p:nvPicPr>
        <p:blipFill rotWithShape="1">
          <a:blip r:embed="rId4">
            <a:alphaModFix/>
          </a:blip>
          <a:srcRect b="0" l="0" r="0" t="0"/>
          <a:stretch/>
        </p:blipFill>
        <p:spPr>
          <a:xfrm>
            <a:off x="8055629" y="1170539"/>
            <a:ext cx="3968985" cy="4579004"/>
          </a:xfrm>
          <a:prstGeom prst="rect">
            <a:avLst/>
          </a:prstGeom>
          <a:noFill/>
          <a:ln>
            <a:noFill/>
          </a:ln>
        </p:spPr>
      </p:pic>
      <p:pic>
        <p:nvPicPr>
          <p:cNvPr id="418" name="Google Shape;418;p15"/>
          <p:cNvPicPr preferRelativeResize="0"/>
          <p:nvPr/>
        </p:nvPicPr>
        <p:blipFill rotWithShape="1">
          <a:blip r:embed="rId5">
            <a:alphaModFix/>
          </a:blip>
          <a:srcRect b="0" l="0" r="0" t="0"/>
          <a:stretch/>
        </p:blipFill>
        <p:spPr>
          <a:xfrm>
            <a:off x="4087906" y="1221937"/>
            <a:ext cx="3967723" cy="44762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425" name="Google Shape;425;p1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426" name="Google Shape;426;p1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427" name="Google Shape;427;p16"/>
          <p:cNvSpPr/>
          <p:nvPr/>
        </p:nvSpPr>
        <p:spPr>
          <a:xfrm>
            <a:off x="1798888" y="1579068"/>
            <a:ext cx="4093614" cy="3344284"/>
          </a:xfrm>
          <a:prstGeom prst="wedgeRoundRectCallout">
            <a:avLst>
              <a:gd fmla="val -20833" name="adj1"/>
              <a:gd fmla="val 66521" name="adj2"/>
              <a:gd fmla="val 16667" name="adj3"/>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16"/>
          <p:cNvSpPr txBox="1"/>
          <p:nvPr/>
        </p:nvSpPr>
        <p:spPr>
          <a:xfrm>
            <a:off x="396750" y="72204"/>
            <a:ext cx="10058400" cy="160934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B050"/>
              </a:buClr>
              <a:buSzPts val="6600"/>
              <a:buFont typeface="Calibri"/>
              <a:buNone/>
            </a:pPr>
            <a:r>
              <a:rPr b="1" lang="en-US" sz="6600">
                <a:solidFill>
                  <a:srgbClr val="00B050"/>
                </a:solidFill>
                <a:latin typeface="Calibri"/>
                <a:ea typeface="Calibri"/>
                <a:cs typeface="Calibri"/>
                <a:sym typeface="Calibri"/>
              </a:rPr>
              <a:t>Which is best?</a:t>
            </a:r>
            <a:endParaRPr b="1" sz="6600">
              <a:solidFill>
                <a:srgbClr val="00B050"/>
              </a:solidFill>
              <a:latin typeface="Calibri"/>
              <a:ea typeface="Calibri"/>
              <a:cs typeface="Calibri"/>
              <a:sym typeface="Calibri"/>
            </a:endParaRPr>
          </a:p>
        </p:txBody>
      </p:sp>
      <p:sp>
        <p:nvSpPr>
          <p:cNvPr id="429" name="Google Shape;429;p16"/>
          <p:cNvSpPr/>
          <p:nvPr/>
        </p:nvSpPr>
        <p:spPr>
          <a:xfrm flipH="1">
            <a:off x="6438126" y="1579067"/>
            <a:ext cx="4093614" cy="3344284"/>
          </a:xfrm>
          <a:prstGeom prst="wedgeRoundRectCallout">
            <a:avLst>
              <a:gd fmla="val -20833" name="adj1"/>
              <a:gd fmla="val 66521" name="adj2"/>
              <a:gd fmla="val 16667" name="adj3"/>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16"/>
          <p:cNvSpPr/>
          <p:nvPr/>
        </p:nvSpPr>
        <p:spPr>
          <a:xfrm>
            <a:off x="2329986" y="1681548"/>
            <a:ext cx="3031418" cy="31393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1"/>
                </a:solidFill>
                <a:latin typeface="Calibri"/>
                <a:ea typeface="Calibri"/>
                <a:cs typeface="Calibri"/>
                <a:sym typeface="Calibri"/>
              </a:rPr>
              <a:t>They  have Autism</a:t>
            </a:r>
            <a:endParaRPr b="1" sz="6600">
              <a:solidFill>
                <a:schemeClr val="lt1"/>
              </a:solidFill>
              <a:latin typeface="Calibri"/>
              <a:ea typeface="Calibri"/>
              <a:cs typeface="Calibri"/>
              <a:sym typeface="Calibri"/>
            </a:endParaRPr>
          </a:p>
        </p:txBody>
      </p:sp>
      <p:sp>
        <p:nvSpPr>
          <p:cNvPr id="431" name="Google Shape;431;p16"/>
          <p:cNvSpPr/>
          <p:nvPr/>
        </p:nvSpPr>
        <p:spPr>
          <a:xfrm>
            <a:off x="6983719" y="1681548"/>
            <a:ext cx="3002428" cy="31393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1"/>
                </a:solidFill>
                <a:latin typeface="Calibri"/>
                <a:ea typeface="Calibri"/>
                <a:cs typeface="Calibri"/>
                <a:sym typeface="Calibri"/>
              </a:rPr>
              <a:t>They </a:t>
            </a:r>
            <a:br>
              <a:rPr b="1" lang="en-US" sz="6600">
                <a:solidFill>
                  <a:schemeClr val="lt1"/>
                </a:solidFill>
                <a:latin typeface="Calibri"/>
                <a:ea typeface="Calibri"/>
                <a:cs typeface="Calibri"/>
                <a:sym typeface="Calibri"/>
              </a:rPr>
            </a:br>
            <a:r>
              <a:rPr b="1" lang="en-US" sz="6600">
                <a:solidFill>
                  <a:schemeClr val="lt1"/>
                </a:solidFill>
                <a:latin typeface="Calibri"/>
                <a:ea typeface="Calibri"/>
                <a:cs typeface="Calibri"/>
                <a:sym typeface="Calibri"/>
              </a:rPr>
              <a:t> are Autistic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438" name="Google Shape;438;p1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439" name="Google Shape;439;p1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440" name="Google Shape;440;p17"/>
          <p:cNvSpPr txBox="1"/>
          <p:nvPr>
            <p:ph type="title"/>
          </p:nvPr>
        </p:nvSpPr>
        <p:spPr>
          <a:xfrm>
            <a:off x="838200" y="1162364"/>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50"/>
              </a:buClr>
              <a:buSzPts val="6600"/>
              <a:buFont typeface="Calibri"/>
              <a:buNone/>
            </a:pPr>
            <a:r>
              <a:rPr lang="en-US" sz="6600"/>
              <a:t>What is  “Normal”</a:t>
            </a:r>
            <a:endParaRPr sz="6600"/>
          </a:p>
        </p:txBody>
      </p:sp>
      <p:sp>
        <p:nvSpPr>
          <p:cNvPr id="441" name="Google Shape;441;p17"/>
          <p:cNvSpPr txBox="1"/>
          <p:nvPr>
            <p:ph idx="1" type="body"/>
          </p:nvPr>
        </p:nvSpPr>
        <p:spPr>
          <a:xfrm>
            <a:off x="838200" y="2799140"/>
            <a:ext cx="10058400" cy="183740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4400"/>
              <a:buNone/>
            </a:pPr>
            <a:r>
              <a:rPr b="1" lang="en-US" sz="4400" u="sng">
                <a:solidFill>
                  <a:schemeClr val="hlink"/>
                </a:solidFill>
                <a:hlinkClick r:id="rId3"/>
              </a:rPr>
              <a:t>https://www.youtube.com/watch?v=vmxXlpWW5zM</a:t>
            </a:r>
            <a:endParaRPr b="1" sz="4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448" name="Google Shape;448;p1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449" name="Google Shape;449;p1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450" name="Google Shape;450;p18"/>
          <p:cNvSpPr txBox="1"/>
          <p:nvPr>
            <p:ph type="title"/>
          </p:nvPr>
        </p:nvSpPr>
        <p:spPr>
          <a:xfrm>
            <a:off x="938417" y="239648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50"/>
              </a:buClr>
              <a:buSzPts val="4400"/>
              <a:buFont typeface="Calibri"/>
              <a:buNone/>
            </a:pPr>
            <a:r>
              <a:rPr lang="en-US" u="sng">
                <a:solidFill>
                  <a:schemeClr val="hlink"/>
                </a:solidFill>
                <a:hlinkClick r:id="rId3"/>
              </a:rPr>
              <a:t>https://www.youtube.com/watch?v=TFisTbTCims</a:t>
            </a:r>
            <a:endParaRPr/>
          </a:p>
        </p:txBody>
      </p:sp>
      <p:sp>
        <p:nvSpPr>
          <p:cNvPr id="451" name="Google Shape;451;p18"/>
          <p:cNvSpPr/>
          <p:nvPr/>
        </p:nvSpPr>
        <p:spPr>
          <a:xfrm>
            <a:off x="936881" y="1164536"/>
            <a:ext cx="5030736"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cap="none">
                <a:solidFill>
                  <a:srgbClr val="00B050"/>
                </a:solidFill>
                <a:latin typeface="Calibri"/>
                <a:ea typeface="Calibri"/>
                <a:cs typeface="Calibri"/>
                <a:sym typeface="Calibri"/>
              </a:rPr>
              <a:t>“I’M SPECIAL”</a:t>
            </a:r>
            <a:endParaRPr b="1" sz="1800">
              <a:solidFill>
                <a:srgbClr val="00B050"/>
              </a:solidFill>
              <a:latin typeface="Calibri"/>
              <a:ea typeface="Calibri"/>
              <a:cs typeface="Calibri"/>
              <a:sym typeface="Calibri"/>
            </a:endParaRPr>
          </a:p>
        </p:txBody>
      </p:sp>
      <p:sp>
        <p:nvSpPr>
          <p:cNvPr id="452" name="Google Shape;452;p18"/>
          <p:cNvSpPr txBox="1"/>
          <p:nvPr/>
        </p:nvSpPr>
        <p:spPr>
          <a:xfrm>
            <a:off x="3133115" y="3398256"/>
            <a:ext cx="16388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Start at 45 sec</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459" name="Google Shape;459;p1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460" name="Google Shape;460;p1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461" name="Google Shape;461;p19"/>
          <p:cNvSpPr/>
          <p:nvPr/>
        </p:nvSpPr>
        <p:spPr>
          <a:xfrm>
            <a:off x="3158794" y="1112781"/>
            <a:ext cx="2360087" cy="2029435"/>
          </a:xfrm>
          <a:prstGeom prst="wedgeRoundRectCallout">
            <a:avLst>
              <a:gd fmla="val -30405" name="adj1"/>
              <a:gd fmla="val 62280" name="adj2"/>
              <a:gd fmla="val 16667" name="adj3"/>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19"/>
          <p:cNvSpPr txBox="1"/>
          <p:nvPr>
            <p:ph type="title"/>
          </p:nvPr>
        </p:nvSpPr>
        <p:spPr>
          <a:xfrm>
            <a:off x="309282" y="-191685"/>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50"/>
              </a:buClr>
              <a:buSzPts val="6600"/>
              <a:buFont typeface="Calibri"/>
              <a:buNone/>
            </a:pPr>
            <a:r>
              <a:rPr lang="en-US" sz="6600"/>
              <a:t>Which is best?</a:t>
            </a:r>
            <a:endParaRPr sz="6600"/>
          </a:p>
        </p:txBody>
      </p:sp>
      <p:grpSp>
        <p:nvGrpSpPr>
          <p:cNvPr id="463" name="Google Shape;463;p19"/>
          <p:cNvGrpSpPr/>
          <p:nvPr/>
        </p:nvGrpSpPr>
        <p:grpSpPr>
          <a:xfrm>
            <a:off x="-124633" y="1584853"/>
            <a:ext cx="12479517" cy="4483467"/>
            <a:chOff x="-144986" y="1746750"/>
            <a:chExt cx="12479517" cy="4483467"/>
          </a:xfrm>
        </p:grpSpPr>
        <p:sp>
          <p:nvSpPr>
            <p:cNvPr id="464" name="Google Shape;464;p19"/>
            <p:cNvSpPr/>
            <p:nvPr/>
          </p:nvSpPr>
          <p:spPr>
            <a:xfrm rot="-300000">
              <a:off x="386233" y="2238425"/>
              <a:ext cx="11417079" cy="3078308"/>
            </a:xfrm>
            <a:prstGeom prst="mathMinus">
              <a:avLst>
                <a:gd fmla="val 23520" name="adj1"/>
              </a:avLst>
            </a:prstGeom>
            <a:solidFill>
              <a:srgbClr val="00B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a:off x="9251997" y="3645135"/>
              <a:ext cx="3082534" cy="2585082"/>
            </a:xfrm>
            <a:custGeom>
              <a:rect b="b" l="l" r="r" t="t"/>
              <a:pathLst>
                <a:path extrusionOk="0" h="2585082" w="3725416">
                  <a:moveTo>
                    <a:pt x="0" y="0"/>
                  </a:moveTo>
                  <a:lnTo>
                    <a:pt x="3725416" y="0"/>
                  </a:lnTo>
                  <a:lnTo>
                    <a:pt x="3725416" y="2585082"/>
                  </a:lnTo>
                  <a:lnTo>
                    <a:pt x="0" y="2585082"/>
                  </a:lnTo>
                  <a:lnTo>
                    <a:pt x="0" y="0"/>
                  </a:lnTo>
                  <a:close/>
                </a:path>
              </a:pathLst>
            </a:custGeom>
            <a:noFill/>
            <a:ln>
              <a:noFill/>
            </a:ln>
          </p:spPr>
          <p:txBody>
            <a:bodyPr anchorCtr="0" anchor="ctr" bIns="334250" lIns="334250" spcFirstLastPara="1" rIns="334250" wrap="square" tIns="334250">
              <a:noAutofit/>
            </a:bodyPr>
            <a:lstStyle/>
            <a:p>
              <a:pPr indent="0" lvl="0" marL="0" marR="0" rtl="0" algn="ctr">
                <a:lnSpc>
                  <a:spcPct val="90000"/>
                </a:lnSpc>
                <a:spcBef>
                  <a:spcPts val="0"/>
                </a:spcBef>
                <a:spcAft>
                  <a:spcPts val="0"/>
                </a:spcAft>
                <a:buNone/>
              </a:pPr>
              <a:r>
                <a:rPr lang="en-US" sz="4000">
                  <a:solidFill>
                    <a:schemeClr val="dk1"/>
                  </a:solidFill>
                  <a:latin typeface="Calibri"/>
                  <a:ea typeface="Calibri"/>
                  <a:cs typeface="Calibri"/>
                  <a:sym typeface="Calibri"/>
                </a:rPr>
                <a:t>Identity-first language</a:t>
              </a:r>
              <a:endParaRPr sz="4000">
                <a:solidFill>
                  <a:schemeClr val="dk1"/>
                </a:solidFill>
                <a:latin typeface="Calibri"/>
                <a:ea typeface="Calibri"/>
                <a:cs typeface="Calibri"/>
                <a:sym typeface="Calibri"/>
              </a:endParaRPr>
            </a:p>
          </p:txBody>
        </p:sp>
        <p:sp>
          <p:nvSpPr>
            <p:cNvPr id="466" name="Google Shape;466;p19"/>
            <p:cNvSpPr/>
            <p:nvPr/>
          </p:nvSpPr>
          <p:spPr>
            <a:xfrm>
              <a:off x="-144986" y="1762534"/>
              <a:ext cx="3351759" cy="1931075"/>
            </a:xfrm>
            <a:custGeom>
              <a:rect b="b" l="l" r="r" t="t"/>
              <a:pathLst>
                <a:path extrusionOk="0" h="2585082" w="3725416">
                  <a:moveTo>
                    <a:pt x="0" y="0"/>
                  </a:moveTo>
                  <a:lnTo>
                    <a:pt x="3725416" y="0"/>
                  </a:lnTo>
                  <a:lnTo>
                    <a:pt x="3725416" y="2585082"/>
                  </a:lnTo>
                  <a:lnTo>
                    <a:pt x="0" y="2585082"/>
                  </a:lnTo>
                  <a:lnTo>
                    <a:pt x="0" y="0"/>
                  </a:lnTo>
                  <a:close/>
                </a:path>
              </a:pathLst>
            </a:custGeom>
            <a:noFill/>
            <a:ln>
              <a:noFill/>
            </a:ln>
          </p:spPr>
          <p:txBody>
            <a:bodyPr anchorCtr="0" anchor="ctr" bIns="334250" lIns="334250" spcFirstLastPara="1" rIns="334250" wrap="square" tIns="334250">
              <a:noAutofit/>
            </a:bodyPr>
            <a:lstStyle/>
            <a:p>
              <a:pPr indent="0" lvl="0" marL="0" marR="0" rtl="0" algn="ctr">
                <a:lnSpc>
                  <a:spcPct val="90000"/>
                </a:lnSpc>
                <a:spcBef>
                  <a:spcPts val="0"/>
                </a:spcBef>
                <a:spcAft>
                  <a:spcPts val="0"/>
                </a:spcAft>
                <a:buNone/>
              </a:pPr>
              <a:r>
                <a:rPr lang="en-US" sz="4400">
                  <a:solidFill>
                    <a:schemeClr val="dk1"/>
                  </a:solidFill>
                  <a:latin typeface="Calibri"/>
                  <a:ea typeface="Calibri"/>
                  <a:cs typeface="Calibri"/>
                  <a:sym typeface="Calibri"/>
                </a:rPr>
                <a:t>Person-centered Language</a:t>
              </a:r>
              <a:endParaRPr sz="4400">
                <a:solidFill>
                  <a:schemeClr val="dk1"/>
                </a:solidFill>
                <a:latin typeface="Calibri"/>
                <a:ea typeface="Calibri"/>
                <a:cs typeface="Calibri"/>
                <a:sym typeface="Calibri"/>
              </a:endParaRPr>
            </a:p>
          </p:txBody>
        </p:sp>
      </p:grpSp>
      <p:sp>
        <p:nvSpPr>
          <p:cNvPr id="467" name="Google Shape;467;p19"/>
          <p:cNvSpPr/>
          <p:nvPr/>
        </p:nvSpPr>
        <p:spPr>
          <a:xfrm flipH="1">
            <a:off x="7210640" y="4049057"/>
            <a:ext cx="2458593" cy="1780017"/>
          </a:xfrm>
          <a:prstGeom prst="wedgeRoundRectCallout">
            <a:avLst>
              <a:gd fmla="val -17332" name="adj1"/>
              <a:gd fmla="val -67041" name="adj2"/>
              <a:gd fmla="val 16667" name="adj3"/>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19"/>
          <p:cNvSpPr/>
          <p:nvPr/>
        </p:nvSpPr>
        <p:spPr>
          <a:xfrm>
            <a:off x="3468765" y="1284080"/>
            <a:ext cx="1740146"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Calibri"/>
                <a:ea typeface="Calibri"/>
                <a:cs typeface="Calibri"/>
                <a:sym typeface="Calibri"/>
              </a:rPr>
              <a:t>They have Autism</a:t>
            </a:r>
            <a:endParaRPr b="1" sz="4000">
              <a:solidFill>
                <a:schemeClr val="lt1"/>
              </a:solidFill>
              <a:latin typeface="Calibri"/>
              <a:ea typeface="Calibri"/>
              <a:cs typeface="Calibri"/>
              <a:sym typeface="Calibri"/>
            </a:endParaRPr>
          </a:p>
        </p:txBody>
      </p:sp>
      <p:sp>
        <p:nvSpPr>
          <p:cNvPr id="469" name="Google Shape;469;p19"/>
          <p:cNvSpPr/>
          <p:nvPr/>
        </p:nvSpPr>
        <p:spPr>
          <a:xfrm>
            <a:off x="7325608" y="3995552"/>
            <a:ext cx="2228656"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Calibri"/>
                <a:ea typeface="Calibri"/>
                <a:cs typeface="Calibri"/>
                <a:sym typeface="Calibri"/>
              </a:rPr>
              <a:t>They</a:t>
            </a:r>
            <a:br>
              <a:rPr b="1" lang="en-US" sz="4000">
                <a:solidFill>
                  <a:schemeClr val="lt1"/>
                </a:solidFill>
                <a:latin typeface="Calibri"/>
                <a:ea typeface="Calibri"/>
                <a:cs typeface="Calibri"/>
                <a:sym typeface="Calibri"/>
              </a:rPr>
            </a:br>
            <a:r>
              <a:rPr b="1" lang="en-US" sz="4000">
                <a:solidFill>
                  <a:schemeClr val="lt1"/>
                </a:solidFill>
                <a:latin typeface="Calibri"/>
                <a:ea typeface="Calibri"/>
                <a:cs typeface="Calibri"/>
                <a:sym typeface="Calibri"/>
              </a:rPr>
              <a:t>are Autistic</a:t>
            </a:r>
            <a:endParaRPr b="1" sz="4000">
              <a:solidFill>
                <a:schemeClr val="lt1"/>
              </a:solidFill>
              <a:latin typeface="Calibri"/>
              <a:ea typeface="Calibri"/>
              <a:cs typeface="Calibri"/>
              <a:sym typeface="Calibri"/>
            </a:endParaRPr>
          </a:p>
        </p:txBody>
      </p:sp>
      <p:sp>
        <p:nvSpPr>
          <p:cNvPr id="470" name="Google Shape;470;p19"/>
          <p:cNvSpPr txBox="1"/>
          <p:nvPr/>
        </p:nvSpPr>
        <p:spPr>
          <a:xfrm rot="-327405">
            <a:off x="3873844" y="3230376"/>
            <a:ext cx="460735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Balance of Respect</a:t>
            </a:r>
            <a:endParaRPr sz="4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
          <p:cNvSpPr txBox="1"/>
          <p:nvPr>
            <p:ph type="title"/>
          </p:nvPr>
        </p:nvSpPr>
        <p:spPr>
          <a:xfrm>
            <a:off x="1158748" y="14752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ARE ANY OF THESE THINGS LINKED TO A EXPERIENCE YOU WENT THROUGH?</a:t>
            </a:r>
            <a:endParaRPr/>
          </a:p>
        </p:txBody>
      </p:sp>
      <p:sp>
        <p:nvSpPr>
          <p:cNvPr id="281" name="Google Shape;281;p2"/>
          <p:cNvSpPr txBox="1"/>
          <p:nvPr>
            <p:ph idx="1" type="body"/>
          </p:nvPr>
        </p:nvSpPr>
        <p:spPr>
          <a:xfrm>
            <a:off x="1069848" y="3453384"/>
            <a:ext cx="10058400" cy="281940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380"/>
              <a:buChar char="▪"/>
            </a:pPr>
            <a:r>
              <a:rPr lang="en-US" sz="2800"/>
              <a:t> We tend to identify ourselves by such labels</a:t>
            </a:r>
            <a:endParaRPr/>
          </a:p>
          <a:p>
            <a:pPr indent="-182880" lvl="0" marL="182880" rtl="0" algn="l">
              <a:lnSpc>
                <a:spcPct val="90000"/>
              </a:lnSpc>
              <a:spcBef>
                <a:spcPts val="1200"/>
              </a:spcBef>
              <a:spcAft>
                <a:spcPts val="0"/>
              </a:spcAft>
              <a:buSzPts val="2380"/>
              <a:buChar char="▪"/>
            </a:pPr>
            <a:r>
              <a:rPr lang="en-US" sz="2800"/>
              <a:t>They put us in identifiable bubbles/boxes</a:t>
            </a:r>
            <a:endParaRPr sz="2800"/>
          </a:p>
        </p:txBody>
      </p:sp>
      <p:sp>
        <p:nvSpPr>
          <p:cNvPr id="282" name="Google Shape;282;p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477" name="Google Shape;477;p2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478" name="Google Shape;478;p2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479" name="Google Shape;479;p20"/>
          <p:cNvSpPr txBox="1"/>
          <p:nvPr/>
        </p:nvSpPr>
        <p:spPr>
          <a:xfrm>
            <a:off x="218610" y="339833"/>
            <a:ext cx="9972137" cy="2307114"/>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00B050"/>
              </a:buClr>
              <a:buSzPct val="100000"/>
              <a:buFont typeface="Calibri"/>
              <a:buNone/>
            </a:pPr>
            <a:r>
              <a:rPr b="1" lang="en-US" sz="7200">
                <a:solidFill>
                  <a:srgbClr val="00B050"/>
                </a:solidFill>
                <a:latin typeface="Calibri"/>
                <a:ea typeface="Calibri"/>
                <a:cs typeface="Calibri"/>
                <a:sym typeface="Calibri"/>
              </a:rPr>
              <a:t>REALLY best practice: </a:t>
            </a:r>
            <a:r>
              <a:rPr b="1" lang="en-US" sz="11500" u="sng">
                <a:solidFill>
                  <a:srgbClr val="00B0F0"/>
                </a:solidFill>
                <a:latin typeface="Calibri"/>
                <a:ea typeface="Calibri"/>
                <a:cs typeface="Calibri"/>
                <a:sym typeface="Calibri"/>
              </a:rPr>
              <a:t>ASK</a:t>
            </a:r>
            <a:endParaRPr b="1" sz="6000" u="sng">
              <a:solidFill>
                <a:srgbClr val="00B0F0"/>
              </a:solidFill>
              <a:latin typeface="Calibri"/>
              <a:ea typeface="Calibri"/>
              <a:cs typeface="Calibri"/>
              <a:sym typeface="Calibri"/>
            </a:endParaRPr>
          </a:p>
        </p:txBody>
      </p:sp>
      <p:sp>
        <p:nvSpPr>
          <p:cNvPr id="480" name="Google Shape;480;p20"/>
          <p:cNvSpPr/>
          <p:nvPr/>
        </p:nvSpPr>
        <p:spPr>
          <a:xfrm>
            <a:off x="838200" y="2664817"/>
            <a:ext cx="11232368" cy="31700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500">
                <a:solidFill>
                  <a:srgbClr val="0F1213"/>
                </a:solidFill>
                <a:latin typeface="Open Sans"/>
                <a:ea typeface="Open Sans"/>
                <a:cs typeface="Open Sans"/>
                <a:sym typeface="Open Sans"/>
              </a:rPr>
              <a:t>Using person-first language matters a lot. </a:t>
            </a:r>
            <a:br>
              <a:rPr lang="en-US" sz="2500">
                <a:solidFill>
                  <a:srgbClr val="0F1213"/>
                </a:solidFill>
                <a:latin typeface="Open Sans"/>
                <a:ea typeface="Open Sans"/>
                <a:cs typeface="Open Sans"/>
                <a:sym typeface="Open Sans"/>
              </a:rPr>
            </a:br>
            <a:endParaRPr sz="2500">
              <a:solidFill>
                <a:srgbClr val="0F1213"/>
              </a:solidFill>
              <a:latin typeface="Open Sans"/>
              <a:ea typeface="Open Sans"/>
              <a:cs typeface="Open Sans"/>
              <a:sym typeface="Open Sans"/>
            </a:endParaRPr>
          </a:p>
          <a:p>
            <a:pPr indent="0" lvl="0" marL="0" marR="0" rtl="0" algn="ctr">
              <a:spcBef>
                <a:spcPts val="0"/>
              </a:spcBef>
              <a:spcAft>
                <a:spcPts val="0"/>
              </a:spcAft>
              <a:buNone/>
            </a:pPr>
            <a:r>
              <a:rPr b="1" lang="en-US" sz="2500">
                <a:solidFill>
                  <a:srgbClr val="00B0F0"/>
                </a:solidFill>
                <a:latin typeface="Open Sans"/>
                <a:ea typeface="Open Sans"/>
                <a:cs typeface="Open Sans"/>
                <a:sym typeface="Open Sans"/>
              </a:rPr>
              <a:t>It shows that the value is placed on the person and not on a disability. </a:t>
            </a:r>
            <a:br>
              <a:rPr b="1" lang="en-US" sz="2500">
                <a:solidFill>
                  <a:srgbClr val="00B0F0"/>
                </a:solidFill>
                <a:latin typeface="Open Sans"/>
                <a:ea typeface="Open Sans"/>
                <a:cs typeface="Open Sans"/>
                <a:sym typeface="Open Sans"/>
              </a:rPr>
            </a:br>
            <a:br>
              <a:rPr b="1" lang="en-US" sz="2500">
                <a:solidFill>
                  <a:srgbClr val="00B0F0"/>
                </a:solidFill>
                <a:latin typeface="Open Sans"/>
                <a:ea typeface="Open Sans"/>
                <a:cs typeface="Open Sans"/>
                <a:sym typeface="Open Sans"/>
              </a:rPr>
            </a:br>
            <a:r>
              <a:rPr lang="en-US" sz="2500">
                <a:solidFill>
                  <a:srgbClr val="0F1213"/>
                </a:solidFill>
                <a:latin typeface="Open Sans"/>
                <a:ea typeface="Open Sans"/>
                <a:cs typeface="Open Sans"/>
                <a:sym typeface="Open Sans"/>
              </a:rPr>
              <a:t>Not all persons with disabilities value person-first language. </a:t>
            </a:r>
            <a:br>
              <a:rPr lang="en-US" sz="2500">
                <a:solidFill>
                  <a:srgbClr val="0F1213"/>
                </a:solidFill>
                <a:latin typeface="Open Sans"/>
                <a:ea typeface="Open Sans"/>
                <a:cs typeface="Open Sans"/>
                <a:sym typeface="Open Sans"/>
              </a:rPr>
            </a:br>
            <a:r>
              <a:rPr lang="en-US" sz="2500">
                <a:solidFill>
                  <a:srgbClr val="0F1213"/>
                </a:solidFill>
                <a:latin typeface="Open Sans"/>
                <a:ea typeface="Open Sans"/>
                <a:cs typeface="Open Sans"/>
                <a:sym typeface="Open Sans"/>
              </a:rPr>
              <a:t>That is a personal choice. </a:t>
            </a:r>
            <a:br>
              <a:rPr lang="en-US" sz="2500">
                <a:solidFill>
                  <a:srgbClr val="0F1213"/>
                </a:solidFill>
                <a:latin typeface="Open Sans"/>
                <a:ea typeface="Open Sans"/>
                <a:cs typeface="Open Sans"/>
                <a:sym typeface="Open Sans"/>
              </a:rPr>
            </a:br>
            <a:r>
              <a:rPr lang="en-US" sz="2500">
                <a:solidFill>
                  <a:srgbClr val="0F1213"/>
                </a:solidFill>
                <a:latin typeface="Open Sans"/>
                <a:ea typeface="Open Sans"/>
                <a:cs typeface="Open Sans"/>
                <a:sym typeface="Open Sans"/>
              </a:rPr>
              <a:t>However, the best practice is to use person-first language</a:t>
            </a:r>
            <a:br>
              <a:rPr lang="en-US" sz="2500">
                <a:solidFill>
                  <a:srgbClr val="0F1213"/>
                </a:solidFill>
                <a:latin typeface="Open Sans"/>
                <a:ea typeface="Open Sans"/>
                <a:cs typeface="Open Sans"/>
                <a:sym typeface="Open Sans"/>
              </a:rPr>
            </a:br>
            <a:r>
              <a:rPr lang="en-US" sz="2500">
                <a:solidFill>
                  <a:srgbClr val="0F1213"/>
                </a:solidFill>
                <a:latin typeface="Open Sans"/>
                <a:ea typeface="Open Sans"/>
                <a:cs typeface="Open Sans"/>
                <a:sym typeface="Open Sans"/>
              </a:rPr>
              <a:t> unless the person tells you otherwise.</a:t>
            </a:r>
            <a:endParaRPr sz="2500">
              <a:solidFill>
                <a:schemeClr val="dk1"/>
              </a:solidFill>
              <a:latin typeface="Calibri"/>
              <a:ea typeface="Calibri"/>
              <a:cs typeface="Calibri"/>
              <a:sym typeface="Calibri"/>
            </a:endParaRPr>
          </a:p>
        </p:txBody>
      </p:sp>
      <p:sp>
        <p:nvSpPr>
          <p:cNvPr id="481" name="Google Shape;481;p20"/>
          <p:cNvSpPr txBox="1"/>
          <p:nvPr/>
        </p:nvSpPr>
        <p:spPr>
          <a:xfrm>
            <a:off x="11450978" y="7273246"/>
            <a:ext cx="64008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id="482" name="Google Shape;482;p20"/>
          <p:cNvPicPr preferRelativeResize="0"/>
          <p:nvPr/>
        </p:nvPicPr>
        <p:blipFill rotWithShape="1">
          <a:blip r:embed="rId3">
            <a:alphaModFix/>
          </a:blip>
          <a:srcRect b="0" l="0" r="0" t="0"/>
          <a:stretch/>
        </p:blipFill>
        <p:spPr>
          <a:xfrm>
            <a:off x="11329954" y="7014744"/>
            <a:ext cx="882128" cy="8821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489" name="Google Shape;489;p2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490" name="Google Shape;490;p2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491" name="Google Shape;491;p21"/>
          <p:cNvSpPr/>
          <p:nvPr/>
        </p:nvSpPr>
        <p:spPr>
          <a:xfrm>
            <a:off x="764988" y="2980944"/>
            <a:ext cx="1086618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val="tx"/>
                    </a:ext>
                  </a:extLst>
                </a:hlinkClick>
              </a:rPr>
              <a:t>https://www.youtube.com/watch?v=Gv1aDEFlXq8</a:t>
            </a:r>
            <a:endParaRPr sz="3600">
              <a:solidFill>
                <a:schemeClr val="dk1"/>
              </a:solidFill>
              <a:latin typeface="Calibri"/>
              <a:ea typeface="Calibri"/>
              <a:cs typeface="Calibri"/>
              <a:sym typeface="Calibri"/>
            </a:endParaRPr>
          </a:p>
        </p:txBody>
      </p:sp>
      <p:sp>
        <p:nvSpPr>
          <p:cNvPr id="492" name="Google Shape;492;p21"/>
          <p:cNvSpPr/>
          <p:nvPr/>
        </p:nvSpPr>
        <p:spPr>
          <a:xfrm>
            <a:off x="764988" y="1599650"/>
            <a:ext cx="988918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cap="none">
                <a:solidFill>
                  <a:srgbClr val="00B050"/>
                </a:solidFill>
                <a:latin typeface="Calibri"/>
                <a:ea typeface="Calibri"/>
                <a:cs typeface="Calibri"/>
                <a:sym typeface="Calibri"/>
              </a:rPr>
              <a:t>DISABILITY SENSITIVITY…END THE AWKWARD</a:t>
            </a:r>
            <a:endParaRPr b="1" sz="4000">
              <a:solidFill>
                <a:srgbClr val="00B05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2483"/>
        </a:solidFill>
      </p:bgPr>
    </p:bg>
    <p:spTree>
      <p:nvGrpSpPr>
        <p:cNvPr id="496" name="Shape 496"/>
        <p:cNvGrpSpPr/>
        <p:nvPr/>
      </p:nvGrpSpPr>
      <p:grpSpPr>
        <a:xfrm>
          <a:off x="0" y="0"/>
          <a:ext cx="0" cy="0"/>
          <a:chOff x="0" y="0"/>
          <a:chExt cx="0" cy="0"/>
        </a:xfrm>
      </p:grpSpPr>
      <p:pic>
        <p:nvPicPr>
          <p:cNvPr id="497" name="Google Shape;497;p22"/>
          <p:cNvPicPr preferRelativeResize="0"/>
          <p:nvPr>
            <p:ph idx="1" type="body"/>
          </p:nvPr>
        </p:nvPicPr>
        <p:blipFill rotWithShape="1">
          <a:blip r:embed="rId3">
            <a:alphaModFix/>
          </a:blip>
          <a:srcRect b="4621" l="139" r="52620" t="974"/>
          <a:stretch/>
        </p:blipFill>
        <p:spPr>
          <a:xfrm>
            <a:off x="2528047" y="67235"/>
            <a:ext cx="6589060" cy="6508378"/>
          </a:xfrm>
          <a:prstGeom prst="rect">
            <a:avLst/>
          </a:prstGeom>
          <a:noFill/>
          <a:ln>
            <a:noFill/>
          </a:ln>
        </p:spPr>
      </p:pic>
      <p:sp>
        <p:nvSpPr>
          <p:cNvPr id="498" name="Google Shape;498;p2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499" name="Google Shape;499;p22"/>
          <p:cNvPicPr preferRelativeResize="0"/>
          <p:nvPr/>
        </p:nvPicPr>
        <p:blipFill rotWithShape="1">
          <a:blip r:embed="rId4">
            <a:alphaModFix/>
          </a:blip>
          <a:srcRect b="0" l="0" r="0" t="0"/>
          <a:stretch/>
        </p:blipFill>
        <p:spPr>
          <a:xfrm>
            <a:off x="11190104" y="6014282"/>
            <a:ext cx="882128" cy="882128"/>
          </a:xfrm>
          <a:prstGeom prst="rect">
            <a:avLst/>
          </a:prstGeom>
          <a:noFill/>
          <a:ln>
            <a:noFill/>
          </a:ln>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506" name="Google Shape;506;p2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507" name="Google Shape;507;p2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08" name="Google Shape;508;p23"/>
          <p:cNvSpPr txBox="1"/>
          <p:nvPr>
            <p:ph type="title"/>
          </p:nvPr>
        </p:nvSpPr>
        <p:spPr>
          <a:xfrm>
            <a:off x="1159046" y="1239012"/>
            <a:ext cx="10058400" cy="16093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50"/>
              </a:buClr>
              <a:buSzPts val="6000"/>
              <a:buFont typeface="Calibri"/>
              <a:buNone/>
            </a:pPr>
            <a:r>
              <a:rPr lang="en-US" sz="6000"/>
              <a:t>If you don’t Know</a:t>
            </a:r>
            <a:br>
              <a:rPr lang="en-US" sz="6000"/>
            </a:br>
            <a:r>
              <a:rPr lang="en-US" sz="6000"/>
              <a:t>Don’t Assume</a:t>
            </a:r>
            <a:br>
              <a:rPr lang="en-US" sz="6000"/>
            </a:br>
            <a:r>
              <a:rPr lang="en-US" sz="6000"/>
              <a:t>Just Ask</a:t>
            </a:r>
            <a:endParaRPr sz="6000"/>
          </a:p>
        </p:txBody>
      </p:sp>
      <p:sp>
        <p:nvSpPr>
          <p:cNvPr id="509" name="Google Shape;509;p23"/>
          <p:cNvSpPr txBox="1"/>
          <p:nvPr/>
        </p:nvSpPr>
        <p:spPr>
          <a:xfrm>
            <a:off x="1159046" y="3590418"/>
            <a:ext cx="10613854" cy="2023872"/>
          </a:xfrm>
          <a:prstGeom prst="rect">
            <a:avLst/>
          </a:prstGeom>
          <a:noFill/>
          <a:ln>
            <a:noFill/>
          </a:ln>
        </p:spPr>
        <p:txBody>
          <a:bodyPr anchorCtr="0" anchor="ctr" bIns="45700" lIns="91425" spcFirstLastPara="1" rIns="91425" wrap="square" tIns="45700">
            <a:normAutofit fontScale="45000" lnSpcReduction="20000"/>
          </a:bodyPr>
          <a:lstStyle/>
          <a:p>
            <a:pPr indent="0" lvl="0" marL="0" marR="0" rtl="0" algn="l">
              <a:lnSpc>
                <a:spcPct val="120000"/>
              </a:lnSpc>
              <a:spcBef>
                <a:spcPts val="0"/>
              </a:spcBef>
              <a:spcAft>
                <a:spcPts val="0"/>
              </a:spcAft>
              <a:buClr>
                <a:srgbClr val="00B050"/>
              </a:buClr>
              <a:buSzPct val="100000"/>
              <a:buFont typeface="Calibri"/>
              <a:buNone/>
            </a:pPr>
            <a:r>
              <a:rPr b="1" lang="en-US" sz="6100" cap="none">
                <a:solidFill>
                  <a:srgbClr val="00B050"/>
                </a:solidFill>
                <a:latin typeface="Calibri"/>
                <a:ea typeface="Calibri"/>
                <a:cs typeface="Calibri"/>
                <a:sym typeface="Calibri"/>
              </a:rPr>
              <a:t>NADSP CODE OF ETHICS</a:t>
            </a:r>
            <a:br>
              <a:rPr lang="en-US" sz="6100" cap="none">
                <a:solidFill>
                  <a:srgbClr val="00B050"/>
                </a:solidFill>
                <a:latin typeface="Calibri"/>
                <a:ea typeface="Calibri"/>
                <a:cs typeface="Calibri"/>
                <a:sym typeface="Calibri"/>
              </a:rPr>
            </a:br>
            <a:r>
              <a:rPr b="1" lang="en-US" sz="5400" cap="none">
                <a:latin typeface="Calibri"/>
                <a:ea typeface="Calibri"/>
                <a:cs typeface="Calibri"/>
                <a:sym typeface="Calibri"/>
              </a:rPr>
              <a:t>RESPECT:</a:t>
            </a:r>
            <a:r>
              <a:rPr lang="en-US" sz="5400" cap="none">
                <a:latin typeface="Calibri"/>
                <a:ea typeface="Calibri"/>
                <a:cs typeface="Calibri"/>
                <a:sym typeface="Calibri"/>
              </a:rPr>
              <a:t> AS A DSP, I WILL RESPECT THE HUMAN DIGNITY AND UNIQUENESS OF THE PEOPLE I SUPPORT. I WILL RECOGNIZE EACH PERSON WHO I SUPPORT AS VALUABLE AND PROMOTE THEIR VALUE TO OUR COMMUNITIES.</a:t>
            </a:r>
            <a:endParaRPr sz="3600" cap="none">
              <a:solidFill>
                <a:srgbClr val="00B05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2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516" name="Google Shape;516;p2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517" name="Google Shape;517;p2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18" name="Google Shape;518;p24"/>
          <p:cNvSpPr txBox="1"/>
          <p:nvPr>
            <p:ph type="title"/>
          </p:nvPr>
        </p:nvSpPr>
        <p:spPr>
          <a:xfrm>
            <a:off x="779930" y="158054"/>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50"/>
              </a:buClr>
              <a:buSzPts val="4400"/>
              <a:buFont typeface="Calibri"/>
              <a:buNone/>
            </a:pPr>
            <a:r>
              <a:rPr lang="en-US"/>
              <a:t>Importance of language </a:t>
            </a:r>
            <a:endParaRPr/>
          </a:p>
        </p:txBody>
      </p:sp>
      <p:sp>
        <p:nvSpPr>
          <p:cNvPr id="519" name="Google Shape;519;p24"/>
          <p:cNvSpPr txBox="1"/>
          <p:nvPr>
            <p:ph idx="1" type="body"/>
          </p:nvPr>
        </p:nvSpPr>
        <p:spPr>
          <a:xfrm>
            <a:off x="779930" y="1389293"/>
            <a:ext cx="11241742" cy="464013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B0F0"/>
              </a:buClr>
              <a:buSzPts val="3120"/>
              <a:buChar char="•"/>
            </a:pPr>
            <a:r>
              <a:rPr lang="en-US" sz="3120">
                <a:solidFill>
                  <a:srgbClr val="00B0F0"/>
                </a:solidFill>
              </a:rPr>
              <a:t>Everyone uses language differently</a:t>
            </a:r>
            <a:endParaRPr/>
          </a:p>
          <a:p>
            <a:pPr indent="0" lvl="0" marL="106980" rtl="0" algn="l">
              <a:lnSpc>
                <a:spcPct val="90000"/>
              </a:lnSpc>
              <a:spcBef>
                <a:spcPts val="1000"/>
              </a:spcBef>
              <a:spcAft>
                <a:spcPts val="0"/>
              </a:spcAft>
              <a:buClr>
                <a:srgbClr val="0070C0"/>
              </a:buClr>
              <a:buSzPts val="3120"/>
              <a:buNone/>
            </a:pPr>
            <a:r>
              <a:t/>
            </a:r>
            <a:endParaRPr sz="3120">
              <a:solidFill>
                <a:srgbClr val="00B0F0"/>
              </a:solidFill>
            </a:endParaRPr>
          </a:p>
          <a:p>
            <a:pPr indent="-228600" lvl="0" marL="228600" rtl="0" algn="l">
              <a:lnSpc>
                <a:spcPct val="90000"/>
              </a:lnSpc>
              <a:spcBef>
                <a:spcPts val="1000"/>
              </a:spcBef>
              <a:spcAft>
                <a:spcPts val="0"/>
              </a:spcAft>
              <a:buClr>
                <a:srgbClr val="00B0F0"/>
              </a:buClr>
              <a:buSzPts val="3120"/>
              <a:buChar char="•"/>
            </a:pPr>
            <a:r>
              <a:rPr lang="en-US" sz="3120">
                <a:solidFill>
                  <a:srgbClr val="00B0F0"/>
                </a:solidFill>
              </a:rPr>
              <a:t>Many people choose to SELF- identity labels/ identifiers/ pronouns</a:t>
            </a:r>
            <a:endParaRPr sz="3120">
              <a:solidFill>
                <a:srgbClr val="00B0F0"/>
              </a:solidFill>
            </a:endParaRPr>
          </a:p>
          <a:p>
            <a:pPr indent="0" lvl="0" marL="106980" rtl="0" algn="l">
              <a:lnSpc>
                <a:spcPct val="90000"/>
              </a:lnSpc>
              <a:spcBef>
                <a:spcPts val="1000"/>
              </a:spcBef>
              <a:spcAft>
                <a:spcPts val="0"/>
              </a:spcAft>
              <a:buClr>
                <a:srgbClr val="0070C0"/>
              </a:buClr>
              <a:buSzPts val="3120"/>
              <a:buNone/>
            </a:pPr>
            <a:r>
              <a:t/>
            </a:r>
            <a:endParaRPr sz="3120">
              <a:solidFill>
                <a:srgbClr val="00B0F0"/>
              </a:solidFill>
            </a:endParaRPr>
          </a:p>
          <a:p>
            <a:pPr indent="-228600" lvl="0" marL="228600" rtl="0" algn="l">
              <a:lnSpc>
                <a:spcPct val="90000"/>
              </a:lnSpc>
              <a:spcBef>
                <a:spcPts val="1000"/>
              </a:spcBef>
              <a:spcAft>
                <a:spcPts val="0"/>
              </a:spcAft>
              <a:buClr>
                <a:srgbClr val="00B0F0"/>
              </a:buClr>
              <a:buSzPts val="3120"/>
              <a:buChar char="•"/>
            </a:pPr>
            <a:r>
              <a:rPr lang="en-US" sz="3120">
                <a:solidFill>
                  <a:srgbClr val="00B0F0"/>
                </a:solidFill>
              </a:rPr>
              <a:t>Point is not to “master” all language</a:t>
            </a:r>
            <a:endParaRPr/>
          </a:p>
          <a:p>
            <a:pPr indent="0" lvl="0" marL="106980" rtl="0" algn="l">
              <a:lnSpc>
                <a:spcPct val="90000"/>
              </a:lnSpc>
              <a:spcBef>
                <a:spcPts val="1000"/>
              </a:spcBef>
              <a:spcAft>
                <a:spcPts val="0"/>
              </a:spcAft>
              <a:buClr>
                <a:srgbClr val="0070C0"/>
              </a:buClr>
              <a:buSzPts val="3120"/>
              <a:buNone/>
            </a:pPr>
            <a:r>
              <a:t/>
            </a:r>
            <a:endParaRPr sz="3120">
              <a:solidFill>
                <a:srgbClr val="00B0F0"/>
              </a:solidFill>
            </a:endParaRPr>
          </a:p>
          <a:p>
            <a:pPr indent="-228600" lvl="0" marL="228600" rtl="0" algn="l">
              <a:lnSpc>
                <a:spcPct val="90000"/>
              </a:lnSpc>
              <a:spcBef>
                <a:spcPts val="1000"/>
              </a:spcBef>
              <a:spcAft>
                <a:spcPts val="0"/>
              </a:spcAft>
              <a:buClr>
                <a:srgbClr val="00B0F0"/>
              </a:buClr>
              <a:buSzPts val="3120"/>
              <a:buChar char="•"/>
            </a:pPr>
            <a:r>
              <a:rPr lang="en-US" sz="3120">
                <a:solidFill>
                  <a:srgbClr val="00B0F0"/>
                </a:solidFill>
              </a:rPr>
              <a:t>Learning about vocabulary helps us to better support everyone respectfully</a:t>
            </a:r>
            <a:endParaRPr sz="3120">
              <a:solidFill>
                <a:srgbClr val="00B0F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526" name="Google Shape;526;p2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527" name="Google Shape;527;p2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28" name="Google Shape;528;p25"/>
          <p:cNvSpPr txBox="1"/>
          <p:nvPr>
            <p:ph idx="1" type="body"/>
          </p:nvPr>
        </p:nvSpPr>
        <p:spPr>
          <a:xfrm>
            <a:off x="710005" y="1321681"/>
            <a:ext cx="10736132" cy="5121082"/>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20000"/>
              </a:lnSpc>
              <a:spcBef>
                <a:spcPts val="0"/>
              </a:spcBef>
              <a:spcAft>
                <a:spcPts val="0"/>
              </a:spcAft>
              <a:buClr>
                <a:srgbClr val="0070C0"/>
              </a:buClr>
              <a:buSzPct val="100000"/>
              <a:buChar char="•"/>
            </a:pPr>
            <a:r>
              <a:rPr lang="en-US">
                <a:latin typeface="Arial"/>
                <a:ea typeface="Arial"/>
                <a:cs typeface="Arial"/>
                <a:sym typeface="Arial"/>
              </a:rPr>
              <a:t>People with disabilities are – first and foremost – people who have individual abilities, interests and needs. They are moms, dads, sons, daughters, sisters, brothers, friends, neighbors, coworkers, students and teachers.  About 54 million Americans </a:t>
            </a:r>
            <a:r>
              <a:rPr i="1" lang="en-US">
                <a:latin typeface="Arial"/>
                <a:ea typeface="Arial"/>
                <a:cs typeface="Arial"/>
                <a:sym typeface="Arial"/>
              </a:rPr>
              <a:t>-- </a:t>
            </a:r>
            <a:r>
              <a:rPr lang="en-US">
                <a:latin typeface="Arial"/>
                <a:ea typeface="Arial"/>
                <a:cs typeface="Arial"/>
                <a:sym typeface="Arial"/>
              </a:rPr>
              <a:t>one out of every five individuals </a:t>
            </a:r>
            <a:r>
              <a:rPr i="1" lang="en-US">
                <a:latin typeface="Arial"/>
                <a:ea typeface="Arial"/>
                <a:cs typeface="Arial"/>
                <a:sym typeface="Arial"/>
              </a:rPr>
              <a:t>-- </a:t>
            </a:r>
            <a:r>
              <a:rPr lang="en-US">
                <a:latin typeface="Arial"/>
                <a:ea typeface="Arial"/>
                <a:cs typeface="Arial"/>
                <a:sym typeface="Arial"/>
              </a:rPr>
              <a:t>have a disability. Their contributions enrich our communities and society as they live, work and share their lives. </a:t>
            </a:r>
            <a:endParaRPr>
              <a:latin typeface="Arial"/>
              <a:ea typeface="Arial"/>
              <a:cs typeface="Arial"/>
              <a:sym typeface="Arial"/>
            </a:endParaRPr>
          </a:p>
          <a:p>
            <a:pPr indent="-104140" lvl="0" marL="228600" rtl="0" algn="l">
              <a:lnSpc>
                <a:spcPct val="120000"/>
              </a:lnSpc>
              <a:spcBef>
                <a:spcPts val="1000"/>
              </a:spcBef>
              <a:spcAft>
                <a:spcPts val="0"/>
              </a:spcAft>
              <a:buClr>
                <a:srgbClr val="0070C0"/>
              </a:buClr>
              <a:buSzPct val="100000"/>
              <a:buNone/>
            </a:pPr>
            <a:r>
              <a:t/>
            </a:r>
            <a:endParaRPr>
              <a:latin typeface="Arial"/>
              <a:ea typeface="Arial"/>
              <a:cs typeface="Arial"/>
              <a:sym typeface="Arial"/>
            </a:endParaRPr>
          </a:p>
          <a:p>
            <a:pPr indent="-228600" lvl="0" marL="228600" rtl="0" algn="l">
              <a:lnSpc>
                <a:spcPct val="120000"/>
              </a:lnSpc>
              <a:spcBef>
                <a:spcPts val="1000"/>
              </a:spcBef>
              <a:spcAft>
                <a:spcPts val="0"/>
              </a:spcAft>
              <a:buClr>
                <a:srgbClr val="0070C0"/>
              </a:buClr>
              <a:buSzPct val="100000"/>
              <a:buChar char="•"/>
            </a:pPr>
            <a:r>
              <a:rPr lang="en-US">
                <a:latin typeface="Arial"/>
                <a:ea typeface="Arial"/>
                <a:cs typeface="Arial"/>
                <a:sym typeface="Arial"/>
              </a:rPr>
              <a:t>People with disabilities constitute our nation’s largest minority group, which is simultaneously the most inclusive and the most diverse. Everyone is represented: of all genders, all ages, all religions, all socioeconomic levels and all ethnic backgrounds. </a:t>
            </a:r>
            <a:endParaRPr>
              <a:latin typeface="Arial"/>
              <a:ea typeface="Arial"/>
              <a:cs typeface="Arial"/>
              <a:sym typeface="Arial"/>
            </a:endParaRPr>
          </a:p>
          <a:p>
            <a:pPr indent="-104140" lvl="0" marL="228600" rtl="0" algn="l">
              <a:lnSpc>
                <a:spcPct val="120000"/>
              </a:lnSpc>
              <a:spcBef>
                <a:spcPts val="1000"/>
              </a:spcBef>
              <a:spcAft>
                <a:spcPts val="0"/>
              </a:spcAft>
              <a:buClr>
                <a:srgbClr val="0070C0"/>
              </a:buClr>
              <a:buSzPct val="100000"/>
              <a:buNone/>
            </a:pPr>
            <a:r>
              <a:t/>
            </a:r>
            <a:endParaRPr b="1">
              <a:latin typeface="Arial"/>
              <a:ea typeface="Arial"/>
              <a:cs typeface="Arial"/>
              <a:sym typeface="Arial"/>
            </a:endParaRPr>
          </a:p>
          <a:p>
            <a:pPr indent="-228600" lvl="0" marL="228600" rtl="0" algn="l">
              <a:lnSpc>
                <a:spcPct val="120000"/>
              </a:lnSpc>
              <a:spcBef>
                <a:spcPts val="1000"/>
              </a:spcBef>
              <a:spcAft>
                <a:spcPts val="0"/>
              </a:spcAft>
              <a:buClr>
                <a:srgbClr val="0070C0"/>
              </a:buClr>
              <a:buSzPct val="100000"/>
              <a:buChar char="•"/>
            </a:pPr>
            <a:r>
              <a:rPr b="1" lang="en-US">
                <a:latin typeface="Arial"/>
                <a:ea typeface="Arial"/>
                <a:cs typeface="Arial"/>
                <a:sym typeface="Arial"/>
              </a:rPr>
              <a:t>The disability community is the only minority group that </a:t>
            </a:r>
            <a:r>
              <a:rPr b="1" lang="en-US">
                <a:solidFill>
                  <a:srgbClr val="00B050"/>
                </a:solidFill>
                <a:latin typeface="Arial"/>
                <a:ea typeface="Arial"/>
                <a:cs typeface="Arial"/>
                <a:sym typeface="Arial"/>
              </a:rPr>
              <a:t>anyone</a:t>
            </a:r>
            <a:r>
              <a:rPr b="1" lang="en-US">
                <a:latin typeface="Arial"/>
                <a:ea typeface="Arial"/>
                <a:cs typeface="Arial"/>
                <a:sym typeface="Arial"/>
              </a:rPr>
              <a:t> can </a:t>
            </a:r>
            <a:r>
              <a:rPr b="1" lang="en-US">
                <a:solidFill>
                  <a:srgbClr val="00B050"/>
                </a:solidFill>
                <a:latin typeface="Arial"/>
                <a:ea typeface="Arial"/>
                <a:cs typeface="Arial"/>
                <a:sym typeface="Arial"/>
              </a:rPr>
              <a:t>join</a:t>
            </a:r>
            <a:r>
              <a:rPr b="1" lang="en-US">
                <a:latin typeface="Arial"/>
                <a:ea typeface="Arial"/>
                <a:cs typeface="Arial"/>
                <a:sym typeface="Arial"/>
              </a:rPr>
              <a:t> at </a:t>
            </a:r>
            <a:r>
              <a:rPr b="1" lang="en-US">
                <a:solidFill>
                  <a:srgbClr val="00B050"/>
                </a:solidFill>
                <a:latin typeface="Arial"/>
                <a:ea typeface="Arial"/>
                <a:cs typeface="Arial"/>
                <a:sym typeface="Arial"/>
              </a:rPr>
              <a:t>any time</a:t>
            </a:r>
            <a:r>
              <a:rPr b="1" lang="en-US">
                <a:latin typeface="Arial"/>
                <a:ea typeface="Arial"/>
                <a:cs typeface="Arial"/>
                <a:sym typeface="Arial"/>
              </a:rPr>
              <a:t>.</a:t>
            </a:r>
            <a:endParaRPr b="1">
              <a:latin typeface="Arial"/>
              <a:ea typeface="Arial"/>
              <a:cs typeface="Arial"/>
              <a:sym typeface="Arial"/>
            </a:endParaRPr>
          </a:p>
        </p:txBody>
      </p:sp>
      <p:sp>
        <p:nvSpPr>
          <p:cNvPr id="529" name="Google Shape;529;p25"/>
          <p:cNvSpPr/>
          <p:nvPr/>
        </p:nvSpPr>
        <p:spPr>
          <a:xfrm>
            <a:off x="0" y="227316"/>
            <a:ext cx="1047459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cap="none">
                <a:solidFill>
                  <a:srgbClr val="00B050"/>
                </a:solidFill>
                <a:latin typeface="Calibri"/>
                <a:ea typeface="Calibri"/>
                <a:cs typeface="Calibri"/>
                <a:sym typeface="Calibri"/>
              </a:rPr>
              <a:t>WHY</a:t>
            </a:r>
            <a:r>
              <a:rPr b="1" lang="en-US" sz="4000" cap="none">
                <a:latin typeface="Calibri"/>
                <a:ea typeface="Calibri"/>
                <a:cs typeface="Calibri"/>
                <a:sym typeface="Calibri"/>
              </a:rPr>
              <a:t> PERSON-CENTERED LANGUAGE MATTERS</a:t>
            </a:r>
            <a:endParaRPr b="1" sz="10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536" name="Google Shape;536;p2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537" name="Google Shape;537;p2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38" name="Google Shape;538;p26"/>
          <p:cNvSpPr txBox="1"/>
          <p:nvPr>
            <p:ph idx="1" type="body"/>
          </p:nvPr>
        </p:nvSpPr>
        <p:spPr>
          <a:xfrm>
            <a:off x="268313" y="1428908"/>
            <a:ext cx="11655373" cy="492744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00B050"/>
              </a:buClr>
              <a:buSzPts val="2400"/>
              <a:buNone/>
            </a:pPr>
            <a:r>
              <a:rPr b="1" i="1" lang="en-US" sz="2400" u="sng">
                <a:solidFill>
                  <a:srgbClr val="00B050"/>
                </a:solidFill>
                <a:latin typeface="Arial"/>
                <a:ea typeface="Arial"/>
                <a:cs typeface="Arial"/>
                <a:sym typeface="Arial"/>
              </a:rPr>
              <a:t>The language a society uses to refer to persons with disabilities</a:t>
            </a:r>
            <a:endParaRPr/>
          </a:p>
          <a:p>
            <a:pPr indent="0" lvl="0" marL="0" rtl="0" algn="ctr">
              <a:lnSpc>
                <a:spcPct val="100000"/>
              </a:lnSpc>
              <a:spcBef>
                <a:spcPts val="1000"/>
              </a:spcBef>
              <a:spcAft>
                <a:spcPts val="0"/>
              </a:spcAft>
              <a:buClr>
                <a:srgbClr val="00B050"/>
              </a:buClr>
              <a:buSzPts val="2400"/>
              <a:buNone/>
            </a:pPr>
            <a:r>
              <a:rPr b="1" i="1" lang="en-US" sz="2400" u="sng">
                <a:solidFill>
                  <a:srgbClr val="00B050"/>
                </a:solidFill>
                <a:latin typeface="Arial"/>
                <a:ea typeface="Arial"/>
                <a:cs typeface="Arial"/>
                <a:sym typeface="Arial"/>
              </a:rPr>
              <a:t> shapes its beliefs and ideas about them</a:t>
            </a:r>
            <a:r>
              <a:rPr lang="en-US" sz="2400">
                <a:latin typeface="Arial"/>
                <a:ea typeface="Arial"/>
                <a:cs typeface="Arial"/>
                <a:sym typeface="Arial"/>
              </a:rPr>
              <a:t>. </a:t>
            </a:r>
            <a:endParaRPr sz="2400">
              <a:latin typeface="Arial"/>
              <a:ea typeface="Arial"/>
              <a:cs typeface="Arial"/>
              <a:sym typeface="Arial"/>
            </a:endParaRPr>
          </a:p>
          <a:p>
            <a:pPr indent="0" lvl="0" marL="0" rtl="0" algn="ctr">
              <a:lnSpc>
                <a:spcPct val="120000"/>
              </a:lnSpc>
              <a:spcBef>
                <a:spcPts val="1000"/>
              </a:spcBef>
              <a:spcAft>
                <a:spcPts val="0"/>
              </a:spcAft>
              <a:buClr>
                <a:srgbClr val="0070C0"/>
              </a:buClr>
              <a:buSzPts val="2000"/>
              <a:buNone/>
            </a:pPr>
            <a:r>
              <a:rPr lang="en-US" sz="2000">
                <a:latin typeface="Arial"/>
                <a:ea typeface="Arial"/>
                <a:cs typeface="Arial"/>
                <a:sym typeface="Arial"/>
              </a:rPr>
              <a:t>Words are powerful; Old, inaccurate, and inappropriate descriptors perpetuate negative stereotypes and attitudinal barriers. When we describe people by their labels of medical diagnoses, we devalue and disrespect them as individuals. In contrast, using thoughtful terminology can foster positive attitudes about persons with disabilities. One of the major improvements in communicating with and about people with disabilities is "People-First” or “Person-Centered” Language.”  </a:t>
            </a:r>
            <a:r>
              <a:rPr i="1" lang="en-US" sz="2000">
                <a:latin typeface="Arial"/>
                <a:ea typeface="Arial"/>
                <a:cs typeface="Arial"/>
                <a:sym typeface="Arial"/>
              </a:rPr>
              <a:t>PCL emphasizes the person, not the disability</a:t>
            </a:r>
            <a:r>
              <a:rPr lang="en-US" sz="2000">
                <a:latin typeface="Arial"/>
                <a:ea typeface="Arial"/>
                <a:cs typeface="Arial"/>
                <a:sym typeface="Arial"/>
              </a:rPr>
              <a:t>. By placing the person first, the disability is no longer the primary, defining characteristic of an individual, but one of several aspects of the whole person. People-First Language is an objective way of acknowledging, communicating, and reporting on disabilities. It eliminates generalizations and stereotypes, by focusing on the person rather than the disability.</a:t>
            </a:r>
            <a:endParaRPr/>
          </a:p>
          <a:p>
            <a:pPr indent="0" lvl="0" marL="0" rtl="0" algn="ctr">
              <a:lnSpc>
                <a:spcPct val="120000"/>
              </a:lnSpc>
              <a:spcBef>
                <a:spcPts val="1000"/>
              </a:spcBef>
              <a:spcAft>
                <a:spcPts val="0"/>
              </a:spcAft>
              <a:buClr>
                <a:srgbClr val="0070C0"/>
              </a:buClr>
              <a:buSzPts val="2000"/>
              <a:buNone/>
            </a:pPr>
            <a:r>
              <a:t/>
            </a:r>
            <a:endParaRPr sz="2000">
              <a:latin typeface="Arial"/>
              <a:ea typeface="Arial"/>
              <a:cs typeface="Arial"/>
              <a:sym typeface="Arial"/>
            </a:endParaRPr>
          </a:p>
        </p:txBody>
      </p:sp>
      <p:sp>
        <p:nvSpPr>
          <p:cNvPr id="539" name="Google Shape;539;p26"/>
          <p:cNvSpPr/>
          <p:nvPr/>
        </p:nvSpPr>
        <p:spPr>
          <a:xfrm>
            <a:off x="121752" y="338441"/>
            <a:ext cx="1047459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cap="none">
                <a:solidFill>
                  <a:srgbClr val="00B050"/>
                </a:solidFill>
                <a:latin typeface="Calibri"/>
                <a:ea typeface="Calibri"/>
                <a:cs typeface="Calibri"/>
                <a:sym typeface="Calibri"/>
              </a:rPr>
              <a:t>WHY</a:t>
            </a:r>
            <a:r>
              <a:rPr b="1" lang="en-US" sz="4000" cap="none">
                <a:latin typeface="Calibri"/>
                <a:ea typeface="Calibri"/>
                <a:cs typeface="Calibri"/>
                <a:sym typeface="Calibri"/>
              </a:rPr>
              <a:t> PERSON-CENTERED LANGUAGE MATTERS</a:t>
            </a:r>
            <a:endParaRPr b="1" sz="10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546" name="Google Shape;546;p2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547" name="Google Shape;547;p2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48" name="Google Shape;548;p27"/>
          <p:cNvSpPr/>
          <p:nvPr/>
        </p:nvSpPr>
        <p:spPr>
          <a:xfrm>
            <a:off x="121752" y="338441"/>
            <a:ext cx="1047459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cap="none">
                <a:solidFill>
                  <a:srgbClr val="00B050"/>
                </a:solidFill>
                <a:latin typeface="Calibri"/>
                <a:ea typeface="Calibri"/>
                <a:cs typeface="Calibri"/>
                <a:sym typeface="Calibri"/>
              </a:rPr>
              <a:t>WHY</a:t>
            </a:r>
            <a:r>
              <a:rPr b="1" lang="en-US" sz="4000" cap="none">
                <a:latin typeface="Calibri"/>
                <a:ea typeface="Calibri"/>
                <a:cs typeface="Calibri"/>
                <a:sym typeface="Calibri"/>
              </a:rPr>
              <a:t> PERSON-CENTERED LANGUAGE MATTERS</a:t>
            </a:r>
            <a:endParaRPr b="1" sz="1000">
              <a:solidFill>
                <a:schemeClr val="dk1"/>
              </a:solidFill>
              <a:latin typeface="Calibri"/>
              <a:ea typeface="Calibri"/>
              <a:cs typeface="Calibri"/>
              <a:sym typeface="Calibri"/>
            </a:endParaRPr>
          </a:p>
        </p:txBody>
      </p:sp>
      <p:sp>
        <p:nvSpPr>
          <p:cNvPr id="549" name="Google Shape;549;p27"/>
          <p:cNvSpPr txBox="1"/>
          <p:nvPr/>
        </p:nvSpPr>
        <p:spPr>
          <a:xfrm>
            <a:off x="688131" y="1667434"/>
            <a:ext cx="10665669" cy="4970475"/>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marR="0" rtl="0" algn="l">
              <a:lnSpc>
                <a:spcPct val="120000"/>
              </a:lnSpc>
              <a:spcBef>
                <a:spcPts val="0"/>
              </a:spcBef>
              <a:spcAft>
                <a:spcPts val="0"/>
              </a:spcAft>
              <a:buClr>
                <a:srgbClr val="0070C0"/>
              </a:buClr>
              <a:buSzPct val="100000"/>
              <a:buFont typeface="Arial"/>
              <a:buChar char="•"/>
            </a:pPr>
            <a:r>
              <a:rPr lang="en-US" sz="2800">
                <a:solidFill>
                  <a:srgbClr val="0070C0"/>
                </a:solidFill>
                <a:latin typeface="Arial"/>
                <a:ea typeface="Arial"/>
                <a:cs typeface="Arial"/>
                <a:sym typeface="Arial"/>
              </a:rPr>
              <a:t>Disability is not the “problem.” For example, a person who wears glasses doesn’t say, “I have a problem seeing,” they say, “I wear/need glasses.” Similarly, a person who uses a wheelchair doesn’t say, “I have a problem walking,” they say, “I use/need a wheelchair.”</a:t>
            </a:r>
            <a:endParaRPr/>
          </a:p>
          <a:p>
            <a:pPr indent="-90804" lvl="0" marL="228600" marR="0" rtl="0" algn="l">
              <a:lnSpc>
                <a:spcPct val="120000"/>
              </a:lnSpc>
              <a:spcBef>
                <a:spcPts val="1000"/>
              </a:spcBef>
              <a:spcAft>
                <a:spcPts val="0"/>
              </a:spcAft>
              <a:buClr>
                <a:srgbClr val="0070C0"/>
              </a:buClr>
              <a:buSzPct val="100000"/>
              <a:buFont typeface="Arial"/>
              <a:buNone/>
            </a:pPr>
            <a:r>
              <a:t/>
            </a:r>
            <a:endParaRPr sz="2800">
              <a:solidFill>
                <a:srgbClr val="0070C0"/>
              </a:solidFill>
              <a:latin typeface="Arial"/>
              <a:ea typeface="Arial"/>
              <a:cs typeface="Arial"/>
              <a:sym typeface="Arial"/>
            </a:endParaRPr>
          </a:p>
          <a:p>
            <a:pPr indent="-228600" lvl="0" marL="228600" marR="0" rtl="0" algn="l">
              <a:lnSpc>
                <a:spcPct val="120000"/>
              </a:lnSpc>
              <a:spcBef>
                <a:spcPts val="1000"/>
              </a:spcBef>
              <a:spcAft>
                <a:spcPts val="0"/>
              </a:spcAft>
              <a:buClr>
                <a:srgbClr val="0070C0"/>
              </a:buClr>
              <a:buSzPct val="100000"/>
              <a:buFont typeface="Arial"/>
              <a:buChar char="•"/>
            </a:pPr>
            <a:r>
              <a:rPr b="1" i="1" lang="en-US" sz="2800">
                <a:solidFill>
                  <a:srgbClr val="0070C0"/>
                </a:solidFill>
                <a:latin typeface="Arial"/>
                <a:ea typeface="Arial"/>
                <a:cs typeface="Arial"/>
                <a:sym typeface="Arial"/>
              </a:rPr>
              <a:t>Our words and the meanings we attach to them create attitudes, drive social policies and laws, influence our feelings and decisions, and affect people’s daily lives and more. How we use them makes a difference. PCL puts the person before the disability, and describes what a person has, not who a person is. Using a diagnosis as a defining characteristic reflects prejudice, and also robs the person of the opportunity to define him/herself.</a:t>
            </a:r>
            <a:br>
              <a:rPr lang="en-US" sz="2800">
                <a:solidFill>
                  <a:srgbClr val="0070C0"/>
                </a:solidFill>
                <a:latin typeface="Arial"/>
                <a:ea typeface="Arial"/>
                <a:cs typeface="Arial"/>
                <a:sym typeface="Arial"/>
              </a:rPr>
            </a:br>
            <a:endParaRPr sz="2800">
              <a:solidFill>
                <a:srgbClr val="0070C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28"/>
          <p:cNvSpPr txBox="1"/>
          <p:nvPr>
            <p:ph type="title"/>
          </p:nvPr>
        </p:nvSpPr>
        <p:spPr>
          <a:xfrm>
            <a:off x="458585" y="3075708"/>
            <a:ext cx="7687888" cy="312974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00000"/>
              <a:buFont typeface="Rockwell"/>
              <a:buNone/>
            </a:pPr>
            <a:r>
              <a:rPr lang="en-US" cap="none"/>
              <a:t>“I have cerebral palsy, and I prefer identity-first language. I consider my disability to be an inextricable part of my identity as a human being. It isn’t negative to say I’m disabled; it’s a statement of fact. [My disability] is a huge part of my identity and how I experience the world. To me, person-first language implies a degree of shame or negativity about disability. I embrace my disability because it influences so much of how I see and experience the world.” </a:t>
            </a:r>
            <a:br>
              <a:rPr lang="en-US" cap="none"/>
            </a:br>
            <a:br>
              <a:rPr lang="en-US" cap="none"/>
            </a:br>
            <a:r>
              <a:rPr lang="en-US" cap="none"/>
              <a:t>					— </a:t>
            </a:r>
            <a:r>
              <a:rPr lang="en-US" u="sng" cap="none">
                <a:solidFill>
                  <a:schemeClr val="hlink"/>
                </a:solidFill>
                <a:hlinkClick r:id="rId3"/>
              </a:rPr>
              <a:t>Tonia Says</a:t>
            </a:r>
            <a:br>
              <a:rPr lang="en-US"/>
            </a:br>
            <a:endParaRPr/>
          </a:p>
        </p:txBody>
      </p:sp>
      <p:sp>
        <p:nvSpPr>
          <p:cNvPr id="555" name="Google Shape;555;p28"/>
          <p:cNvSpPr/>
          <p:nvPr/>
        </p:nvSpPr>
        <p:spPr>
          <a:xfrm>
            <a:off x="235527" y="484909"/>
            <a:ext cx="8700655" cy="5500254"/>
          </a:xfrm>
          <a:prstGeom prst="wedgeRoundRectCallout">
            <a:avLst>
              <a:gd fmla="val 53331" name="adj1"/>
              <a:gd fmla="val 61763" name="adj2"/>
              <a:gd fmla="val 16667" name="adj3"/>
            </a:avLst>
          </a:prstGeom>
          <a:blipFill rotWithShape="1">
            <a:blip r:embed="rId4">
              <a:alphaModFix amt="34000"/>
            </a:blip>
            <a:tile algn="tl" flip="none" tx="0" sx="60000" ty="0" sy="58999"/>
          </a:blip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pic>
        <p:nvPicPr>
          <p:cNvPr id="556" name="Google Shape;556;p28"/>
          <p:cNvPicPr preferRelativeResize="0"/>
          <p:nvPr/>
        </p:nvPicPr>
        <p:blipFill rotWithShape="1">
          <a:blip r:embed="rId5">
            <a:alphaModFix/>
          </a:blip>
          <a:srcRect b="64848" l="-1234" r="64393" t="0"/>
          <a:stretch/>
        </p:blipFill>
        <p:spPr>
          <a:xfrm>
            <a:off x="8832331" y="332509"/>
            <a:ext cx="3359670" cy="6525491"/>
          </a:xfrm>
          <a:prstGeom prst="rect">
            <a:avLst/>
          </a:prstGeom>
          <a:noFill/>
          <a:ln>
            <a:noFill/>
          </a:ln>
        </p:spPr>
      </p:pic>
      <p:sp>
        <p:nvSpPr>
          <p:cNvPr id="557" name="Google Shape;557;p2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558" name="Google Shape;558;p28"/>
          <p:cNvPicPr preferRelativeResize="0"/>
          <p:nvPr/>
        </p:nvPicPr>
        <p:blipFill rotWithShape="1">
          <a:blip r:embed="rId6">
            <a:alphaModFix/>
          </a:blip>
          <a:srcRect b="0" l="0" r="0" t="0"/>
          <a:stretch/>
        </p:blipFill>
        <p:spPr>
          <a:xfrm>
            <a:off x="11190104" y="6014282"/>
            <a:ext cx="882128" cy="882128"/>
          </a:xfrm>
          <a:prstGeom prst="rect">
            <a:avLst/>
          </a:prstGeom>
          <a:noFill/>
          <a:ln>
            <a:noFill/>
          </a:ln>
        </p:spPr>
      </p:pic>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9"/>
          <p:cNvSpPr txBox="1"/>
          <p:nvPr>
            <p:ph type="title"/>
          </p:nvPr>
        </p:nvSpPr>
        <p:spPr>
          <a:xfrm>
            <a:off x="403166" y="818110"/>
            <a:ext cx="7687888" cy="31297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000"/>
              <a:buFont typeface="Rockwell"/>
              <a:buNone/>
            </a:pPr>
            <a:r>
              <a:rPr lang="en-US" sz="4000" cap="none"/>
              <a:t>“I prefer person first language. I am a person with a disability, not a disabled person.” — </a:t>
            </a:r>
            <a:r>
              <a:rPr lang="en-US" sz="4000" u="sng" cap="none">
                <a:solidFill>
                  <a:schemeClr val="hlink"/>
                </a:solidFill>
                <a:hlinkClick r:id="rId3"/>
              </a:rPr>
              <a:t>Barbra Dijak</a:t>
            </a:r>
            <a:r>
              <a:rPr lang="en-US" sz="4000" cap="none"/>
              <a:t> </a:t>
            </a:r>
            <a:br>
              <a:rPr lang="en-US" cap="none"/>
            </a:br>
            <a:endParaRPr cap="none"/>
          </a:p>
        </p:txBody>
      </p:sp>
      <p:sp>
        <p:nvSpPr>
          <p:cNvPr id="564" name="Google Shape;564;p29"/>
          <p:cNvSpPr/>
          <p:nvPr/>
        </p:nvSpPr>
        <p:spPr>
          <a:xfrm>
            <a:off x="153786" y="914399"/>
            <a:ext cx="8574578" cy="2937164"/>
          </a:xfrm>
          <a:prstGeom prst="wedgeRoundRectCallout">
            <a:avLst>
              <a:gd fmla="val 49130" name="adj1"/>
              <a:gd fmla="val 96669" name="adj2"/>
              <a:gd fmla="val 16667" name="adj3"/>
            </a:avLst>
          </a:prstGeom>
          <a:blipFill rotWithShape="1">
            <a:blip r:embed="rId4">
              <a:alphaModFix amt="34000"/>
            </a:blip>
            <a:tile algn="tl" flip="none" tx="0" sx="60000" ty="0" sy="58999"/>
          </a:blip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pic>
        <p:nvPicPr>
          <p:cNvPr id="565" name="Google Shape;565;p29"/>
          <p:cNvPicPr preferRelativeResize="0"/>
          <p:nvPr/>
        </p:nvPicPr>
        <p:blipFill rotWithShape="1">
          <a:blip r:embed="rId5">
            <a:alphaModFix/>
          </a:blip>
          <a:srcRect b="51111" l="57030" r="0" t="0"/>
          <a:stretch/>
        </p:blipFill>
        <p:spPr>
          <a:xfrm flipH="1">
            <a:off x="8340434" y="-124691"/>
            <a:ext cx="3880326" cy="6982691"/>
          </a:xfrm>
          <a:prstGeom prst="rect">
            <a:avLst/>
          </a:prstGeom>
          <a:noFill/>
          <a:ln>
            <a:noFill/>
          </a:ln>
        </p:spPr>
      </p:pic>
      <p:sp>
        <p:nvSpPr>
          <p:cNvPr id="566" name="Google Shape;566;p2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567" name="Google Shape;567;p29"/>
          <p:cNvPicPr preferRelativeResize="0"/>
          <p:nvPr/>
        </p:nvPicPr>
        <p:blipFill rotWithShape="1">
          <a:blip r:embed="rId6">
            <a:alphaModFix/>
          </a:blip>
          <a:srcRect b="0" l="0" r="0" t="0"/>
          <a:stretch/>
        </p:blipFill>
        <p:spPr>
          <a:xfrm>
            <a:off x="11190104" y="6014282"/>
            <a:ext cx="882128" cy="882128"/>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88" name="Google Shape;288;p3"/>
          <p:cNvPicPr preferRelativeResize="0"/>
          <p:nvPr/>
        </p:nvPicPr>
        <p:blipFill rotWithShape="1">
          <a:blip r:embed="rId3">
            <a:alphaModFix/>
          </a:blip>
          <a:srcRect b="0" l="0" r="0" t="0"/>
          <a:stretch/>
        </p:blipFill>
        <p:spPr>
          <a:xfrm>
            <a:off x="1747329" y="342899"/>
            <a:ext cx="8550746" cy="6112447"/>
          </a:xfrm>
          <a:prstGeom prst="rect">
            <a:avLst/>
          </a:prstGeom>
          <a:noFill/>
          <a:ln>
            <a:noFill/>
          </a:ln>
          <a:effectLst>
            <a:outerShdw blurRad="292100" rotWithShape="0" algn="tl" dir="2700000" dist="139700">
              <a:srgbClr val="333333">
                <a:alpha val="64705"/>
              </a:srgbClr>
            </a:outerShdw>
          </a:effectLst>
        </p:spPr>
      </p:pic>
      <p:sp>
        <p:nvSpPr>
          <p:cNvPr id="289" name="Google Shape;289;p3"/>
          <p:cNvSpPr txBox="1"/>
          <p:nvPr/>
        </p:nvSpPr>
        <p:spPr>
          <a:xfrm>
            <a:off x="2095500" y="2905982"/>
            <a:ext cx="7924800" cy="372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dk1"/>
                </a:solidFill>
                <a:latin typeface="Arial"/>
                <a:ea typeface="Arial"/>
                <a:cs typeface="Arial"/>
                <a:sym typeface="Arial"/>
              </a:rPr>
              <a:t>Rachel Jacob</a:t>
            </a:r>
            <a:endParaRPr/>
          </a:p>
          <a:p>
            <a:pPr indent="0" lvl="0" marL="0" marR="0" rtl="0" algn="ctr">
              <a:spcBef>
                <a:spcPts val="0"/>
              </a:spcBef>
              <a:spcAft>
                <a:spcPts val="0"/>
              </a:spcAft>
              <a:buNone/>
            </a:pPr>
            <a:r>
              <a:t/>
            </a:r>
            <a:endParaRPr sz="3200">
              <a:solidFill>
                <a:schemeClr val="dk1"/>
              </a:solidFill>
              <a:latin typeface="Arial"/>
              <a:ea typeface="Arial"/>
              <a:cs typeface="Arial"/>
              <a:sym typeface="Arial"/>
            </a:endParaRPr>
          </a:p>
          <a:p>
            <a:pPr indent="0" lvl="0" marL="0" marR="0" rtl="0" algn="ctr">
              <a:spcBef>
                <a:spcPts val="0"/>
              </a:spcBef>
              <a:spcAft>
                <a:spcPts val="0"/>
              </a:spcAft>
              <a:buNone/>
            </a:pPr>
            <a:r>
              <a:rPr lang="en-US" sz="3200">
                <a:solidFill>
                  <a:schemeClr val="dk1"/>
                </a:solidFill>
                <a:latin typeface="Arial"/>
                <a:ea typeface="Arial"/>
                <a:cs typeface="Arial"/>
                <a:sym typeface="Arial"/>
              </a:rPr>
              <a:t>I am an “elder” Millennial Female</a:t>
            </a:r>
            <a:endParaRPr/>
          </a:p>
          <a:p>
            <a:pPr indent="0" lvl="0" marL="0" marR="0" rtl="0" algn="ctr">
              <a:spcBef>
                <a:spcPts val="0"/>
              </a:spcBef>
              <a:spcAft>
                <a:spcPts val="0"/>
              </a:spcAft>
              <a:buNone/>
            </a:pPr>
            <a:r>
              <a:rPr lang="en-US" sz="3200">
                <a:solidFill>
                  <a:schemeClr val="dk1"/>
                </a:solidFill>
                <a:latin typeface="Arial"/>
                <a:ea typeface="Arial"/>
                <a:cs typeface="Arial"/>
                <a:sym typeface="Arial"/>
              </a:rPr>
              <a:t>I am a RCWT lead for the Hudson-Valley</a:t>
            </a:r>
            <a:endParaRPr/>
          </a:p>
          <a:p>
            <a:pPr indent="0" lvl="0" marL="0" marR="0" rtl="0" algn="ctr">
              <a:spcBef>
                <a:spcPts val="0"/>
              </a:spcBef>
              <a:spcAft>
                <a:spcPts val="0"/>
              </a:spcAft>
              <a:buNone/>
            </a:pPr>
            <a:r>
              <a:rPr lang="en-US" sz="3200">
                <a:solidFill>
                  <a:schemeClr val="dk1"/>
                </a:solidFill>
                <a:latin typeface="Arial"/>
                <a:ea typeface="Arial"/>
                <a:cs typeface="Arial"/>
                <a:sym typeface="Arial"/>
              </a:rPr>
              <a:t>I have a disability</a:t>
            </a:r>
            <a:endParaRPr sz="3200">
              <a:solidFill>
                <a:schemeClr val="dk1"/>
              </a:solidFill>
              <a:latin typeface="Arial"/>
              <a:ea typeface="Arial"/>
              <a:cs typeface="Arial"/>
              <a:sym typeface="Arial"/>
            </a:endParaRPr>
          </a:p>
          <a:p>
            <a:pPr indent="0" lvl="0" marL="0" marR="0" rtl="0" algn="ctr">
              <a:spcBef>
                <a:spcPts val="0"/>
              </a:spcBef>
              <a:spcAft>
                <a:spcPts val="0"/>
              </a:spcAft>
              <a:buNone/>
            </a:pPr>
            <a:r>
              <a:t/>
            </a:r>
            <a:endParaRPr sz="3200">
              <a:solidFill>
                <a:schemeClr val="dk1"/>
              </a:solidFill>
              <a:latin typeface="Arial"/>
              <a:ea typeface="Arial"/>
              <a:cs typeface="Arial"/>
              <a:sym typeface="Arial"/>
            </a:endParaRPr>
          </a:p>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descr="Stock vector of 'Cartoon alien waving hello'" id="290" name="Google Shape;290;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0"/>
          <p:cNvSpPr/>
          <p:nvPr/>
        </p:nvSpPr>
        <p:spPr>
          <a:xfrm>
            <a:off x="207818" y="346363"/>
            <a:ext cx="8728364" cy="5638800"/>
          </a:xfrm>
          <a:prstGeom prst="wedgeRoundRectCallout">
            <a:avLst>
              <a:gd fmla="val 53331" name="adj1"/>
              <a:gd fmla="val 61763" name="adj2"/>
              <a:gd fmla="val 16667" name="adj3"/>
            </a:avLst>
          </a:prstGeom>
          <a:blipFill rotWithShape="1">
            <a:blip r:embed="rId3">
              <a:alphaModFix amt="34000"/>
            </a:blip>
            <a:tile algn="tl" flip="none" tx="0" sx="60000" ty="0" sy="58999"/>
          </a:blip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573" name="Google Shape;573;p30"/>
          <p:cNvSpPr txBox="1"/>
          <p:nvPr>
            <p:ph type="title"/>
          </p:nvPr>
        </p:nvSpPr>
        <p:spPr>
          <a:xfrm>
            <a:off x="361604" y="3338944"/>
            <a:ext cx="7687888" cy="312974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00000"/>
              <a:buFont typeface="Rockwell"/>
              <a:buNone/>
            </a:pPr>
            <a:r>
              <a:rPr lang="en-US" cap="none"/>
              <a:t>“I refer to myself as a disabled person, and I don’t have a problem with others doing so. Like so many things, it’s up to the individual to decide what they’re comfortable with, but as long as someone means well, it’s fine with me. I think insisting on person-first language can make a situation more awkward and makes people seem like they’re tiptoeing around you and, ironically, can make you feel more like an ‘other.’ As long as people treat me like a person first, I don’t get too bogged down with terms.” </a:t>
            </a:r>
            <a:br>
              <a:rPr lang="en-US" cap="none"/>
            </a:br>
            <a:br>
              <a:rPr lang="en-US" cap="none"/>
            </a:br>
            <a:r>
              <a:rPr lang="en-US" cap="none"/>
              <a:t>					— </a:t>
            </a:r>
            <a:r>
              <a:rPr lang="en-US" u="sng" cap="none">
                <a:solidFill>
                  <a:schemeClr val="hlink"/>
                </a:solidFill>
                <a:hlinkClick r:id="rId4"/>
              </a:rPr>
              <a:t>Louise Evans</a:t>
            </a:r>
            <a:br>
              <a:rPr lang="en-US" cap="none"/>
            </a:br>
            <a:endParaRPr cap="none"/>
          </a:p>
        </p:txBody>
      </p:sp>
      <p:pic>
        <p:nvPicPr>
          <p:cNvPr id="574" name="Google Shape;574;p30"/>
          <p:cNvPicPr preferRelativeResize="0"/>
          <p:nvPr/>
        </p:nvPicPr>
        <p:blipFill rotWithShape="1">
          <a:blip r:embed="rId5">
            <a:alphaModFix/>
          </a:blip>
          <a:srcRect b="30754" l="38865" r="29320" t="0"/>
          <a:stretch/>
        </p:blipFill>
        <p:spPr>
          <a:xfrm flipH="1">
            <a:off x="9089968" y="-46255"/>
            <a:ext cx="3217280" cy="6904255"/>
          </a:xfrm>
          <a:prstGeom prst="rect">
            <a:avLst/>
          </a:prstGeom>
          <a:noFill/>
          <a:ln>
            <a:noFill/>
          </a:ln>
        </p:spPr>
      </p:pic>
      <p:sp>
        <p:nvSpPr>
          <p:cNvPr id="575" name="Google Shape;575;p3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576" name="Google Shape;576;p30"/>
          <p:cNvPicPr preferRelativeResize="0"/>
          <p:nvPr/>
        </p:nvPicPr>
        <p:blipFill rotWithShape="1">
          <a:blip r:embed="rId6">
            <a:alphaModFix/>
          </a:blip>
          <a:srcRect b="0" l="0" r="0" t="0"/>
          <a:stretch/>
        </p:blipFill>
        <p:spPr>
          <a:xfrm>
            <a:off x="11190104" y="6014282"/>
            <a:ext cx="882128" cy="882128"/>
          </a:xfrm>
          <a:prstGeom prst="rect">
            <a:avLst/>
          </a:prstGeom>
          <a:noFill/>
          <a:ln>
            <a:noFill/>
          </a:ln>
        </p:spPr>
      </p:pic>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583" name="Google Shape;583;p3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584" name="Google Shape;584;p3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85" name="Google Shape;585;p31"/>
          <p:cNvSpPr txBox="1"/>
          <p:nvPr>
            <p:ph type="title"/>
          </p:nvPr>
        </p:nvSpPr>
        <p:spPr>
          <a:xfrm>
            <a:off x="754559" y="2733869"/>
            <a:ext cx="10682881" cy="160934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50"/>
              </a:buClr>
              <a:buSzPts val="6600"/>
              <a:buFont typeface="Calibri"/>
              <a:buNone/>
            </a:pPr>
            <a:r>
              <a:rPr lang="en-US" sz="6600"/>
              <a:t>A person can choose to define themselves by their experience rather than their diagnosis/label</a:t>
            </a:r>
            <a:endParaRPr sz="6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3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592" name="Google Shape;592;p3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593" name="Google Shape;593;p3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pic>
        <p:nvPicPr>
          <p:cNvPr id="594" name="Google Shape;594;p32"/>
          <p:cNvPicPr preferRelativeResize="0"/>
          <p:nvPr/>
        </p:nvPicPr>
        <p:blipFill rotWithShape="1">
          <a:blip r:embed="rId3">
            <a:alphaModFix/>
          </a:blip>
          <a:srcRect b="0" l="0" r="6949" t="0"/>
          <a:stretch/>
        </p:blipFill>
        <p:spPr>
          <a:xfrm>
            <a:off x="412051" y="187322"/>
            <a:ext cx="11623904" cy="3761223"/>
          </a:xfrm>
          <a:prstGeom prst="rect">
            <a:avLst/>
          </a:prstGeom>
          <a:noFill/>
          <a:ln>
            <a:noFill/>
          </a:ln>
        </p:spPr>
      </p:pic>
      <p:sp>
        <p:nvSpPr>
          <p:cNvPr id="595" name="Google Shape;595;p32"/>
          <p:cNvSpPr txBox="1"/>
          <p:nvPr/>
        </p:nvSpPr>
        <p:spPr>
          <a:xfrm>
            <a:off x="838200" y="4320167"/>
            <a:ext cx="10554160" cy="1338686"/>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80000"/>
              </a:lnSpc>
              <a:spcBef>
                <a:spcPts val="0"/>
              </a:spcBef>
              <a:spcAft>
                <a:spcPts val="0"/>
              </a:spcAft>
              <a:buSzPct val="100000"/>
              <a:buFont typeface="Calibri"/>
              <a:buNone/>
            </a:pPr>
            <a:r>
              <a:rPr b="0" lang="en-US" sz="8000" cap="none">
                <a:latin typeface="Calibri"/>
                <a:ea typeface="Calibri"/>
                <a:cs typeface="Calibri"/>
                <a:sym typeface="Calibri"/>
              </a:rPr>
              <a:t>A DIFFERENT WAY TO SAY IT</a:t>
            </a:r>
            <a:endParaRPr b="0" sz="8000" cap="none">
              <a:latin typeface="Calibri"/>
              <a:ea typeface="Calibri"/>
              <a:cs typeface="Calibri"/>
              <a:sym typeface="Calibri"/>
            </a:endParaRPr>
          </a:p>
        </p:txBody>
      </p:sp>
      <p:sp>
        <p:nvSpPr>
          <p:cNvPr id="596" name="Google Shape;596;p32"/>
          <p:cNvSpPr/>
          <p:nvPr/>
        </p:nvSpPr>
        <p:spPr>
          <a:xfrm>
            <a:off x="592099" y="187322"/>
            <a:ext cx="11291455" cy="574678"/>
          </a:xfrm>
          <a:prstGeom prst="rect">
            <a:avLst/>
          </a:prstGeom>
          <a:blipFill rotWithShape="1">
            <a:blip r:embed="rId4">
              <a:alphaModFix amt="44000"/>
            </a:blip>
            <a:tile algn="tl" flip="none" tx="0" sx="60000" ty="0" sy="58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603" name="Google Shape;603;p3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604" name="Google Shape;604;p3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605" name="Google Shape;605;p33"/>
          <p:cNvSpPr/>
          <p:nvPr/>
        </p:nvSpPr>
        <p:spPr>
          <a:xfrm>
            <a:off x="10202779" y="252663"/>
            <a:ext cx="1768642" cy="135956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606" name="Google Shape;606;p33"/>
          <p:cNvGraphicFramePr/>
          <p:nvPr/>
        </p:nvGraphicFramePr>
        <p:xfrm>
          <a:off x="552206" y="210170"/>
          <a:ext cx="3000000" cy="3000000"/>
        </p:xfrm>
        <a:graphic>
          <a:graphicData uri="http://schemas.openxmlformats.org/drawingml/2006/table">
            <a:tbl>
              <a:tblPr bandRow="1" firstRow="1">
                <a:noFill/>
                <a:tableStyleId>{2C4790E5-143E-4337-B599-AA9D9D9CBDDE}</a:tableStyleId>
              </a:tblPr>
              <a:tblGrid>
                <a:gridCol w="5631400"/>
                <a:gridCol w="5631400"/>
              </a:tblGrid>
              <a:tr h="598125">
                <a:tc>
                  <a:txBody>
                    <a:bodyPr/>
                    <a:lstStyle/>
                    <a:p>
                      <a:pPr indent="0" lvl="0" marL="0" marR="0" rtl="0" algn="l">
                        <a:spcBef>
                          <a:spcPts val="0"/>
                        </a:spcBef>
                        <a:spcAft>
                          <a:spcPts val="0"/>
                        </a:spcAft>
                        <a:buNone/>
                      </a:pPr>
                      <a:r>
                        <a:rPr lang="en-US" sz="2200" u="none" cap="none" strike="noStrike"/>
                        <a:t>INSTEAD OF SAYING</a:t>
                      </a:r>
                      <a:endParaRPr sz="2200"/>
                    </a:p>
                  </a:txBody>
                  <a:tcPr marT="54875" marB="54875" marR="109725" marL="109725"/>
                </a:tc>
                <a:tc>
                  <a:txBody>
                    <a:bodyPr/>
                    <a:lstStyle/>
                    <a:p>
                      <a:pPr indent="0" lvl="0" marL="0" marR="0" rtl="0" algn="l">
                        <a:spcBef>
                          <a:spcPts val="0"/>
                        </a:spcBef>
                        <a:spcAft>
                          <a:spcPts val="0"/>
                        </a:spcAft>
                        <a:buNone/>
                      </a:pPr>
                      <a:r>
                        <a:rPr lang="en-US" sz="2200"/>
                        <a:t>TRY USING</a:t>
                      </a:r>
                      <a:endParaRPr sz="2200"/>
                    </a:p>
                  </a:txBody>
                  <a:tcPr marT="54875" marB="54875" marR="109725" marL="109725"/>
                </a:tc>
              </a:tr>
              <a:tr h="835725">
                <a:tc>
                  <a:txBody>
                    <a:bodyPr/>
                    <a:lstStyle/>
                    <a:p>
                      <a:pPr indent="0" lvl="0" marL="0" marR="0" rtl="0" algn="l">
                        <a:spcBef>
                          <a:spcPts val="0"/>
                        </a:spcBef>
                        <a:spcAft>
                          <a:spcPts val="0"/>
                        </a:spcAft>
                        <a:buNone/>
                      </a:pPr>
                      <a:r>
                        <a:rPr lang="en-US" sz="2000"/>
                        <a:t>Do you have a</a:t>
                      </a:r>
                      <a:r>
                        <a:rPr lang="en-US" sz="2000"/>
                        <a:t> boyfriend/girlfriend?</a:t>
                      </a:r>
                      <a:endParaRPr sz="2000">
                        <a:solidFill>
                          <a:srgbClr val="0B1107"/>
                        </a:solidFill>
                      </a:endParaRPr>
                    </a:p>
                  </a:txBody>
                  <a:tcPr marT="54875" marB="54875" marR="109725" marL="109725">
                    <a:solidFill>
                      <a:srgbClr val="D8E2F3"/>
                    </a:solidFill>
                  </a:tcPr>
                </a:tc>
                <a:tc>
                  <a:txBody>
                    <a:bodyPr/>
                    <a:lstStyle/>
                    <a:p>
                      <a:pPr indent="0" lvl="0" marL="0" marR="0" rtl="0" algn="l">
                        <a:spcBef>
                          <a:spcPts val="0"/>
                        </a:spcBef>
                        <a:spcAft>
                          <a:spcPts val="0"/>
                        </a:spcAft>
                        <a:buNone/>
                      </a:pPr>
                      <a:r>
                        <a:rPr lang="en-US" sz="2000"/>
                        <a:t>Do you have a partner? </a:t>
                      </a:r>
                      <a:endParaRPr/>
                    </a:p>
                    <a:p>
                      <a:pPr indent="0" lvl="0" marL="0" marR="0" rtl="0" algn="l">
                        <a:spcBef>
                          <a:spcPts val="0"/>
                        </a:spcBef>
                        <a:spcAft>
                          <a:spcPts val="0"/>
                        </a:spcAft>
                        <a:buNone/>
                      </a:pPr>
                      <a:r>
                        <a:rPr lang="en-US" sz="2000"/>
                        <a:t>Are you dating</a:t>
                      </a:r>
                      <a:r>
                        <a:rPr lang="en-US" sz="2000"/>
                        <a:t> anyone? </a:t>
                      </a:r>
                      <a:endParaRPr sz="2000">
                        <a:solidFill>
                          <a:srgbClr val="0B1107"/>
                        </a:solidFill>
                      </a:endParaRPr>
                    </a:p>
                  </a:txBody>
                  <a:tcPr marT="54875" marB="54875" marR="109725" marL="109725">
                    <a:solidFill>
                      <a:srgbClr val="00CC66">
                        <a:alpha val="40000"/>
                      </a:srgbClr>
                    </a:solidFill>
                  </a:tcPr>
                </a:tc>
              </a:tr>
              <a:tr h="849100">
                <a:tc>
                  <a:txBody>
                    <a:bodyPr/>
                    <a:lstStyle/>
                    <a:p>
                      <a:pPr indent="0" lvl="0" marL="0" marR="0" rtl="0" algn="l">
                        <a:spcBef>
                          <a:spcPts val="0"/>
                        </a:spcBef>
                        <a:spcAft>
                          <a:spcPts val="0"/>
                        </a:spcAft>
                        <a:buNone/>
                      </a:pPr>
                      <a:r>
                        <a:rPr lang="en-US" sz="2000"/>
                        <a:t>“What is WRONG</a:t>
                      </a:r>
                      <a:r>
                        <a:rPr lang="en-US" sz="2000"/>
                        <a:t> with you?”</a:t>
                      </a:r>
                      <a:endParaRPr sz="2000">
                        <a:solidFill>
                          <a:srgbClr val="0B1107"/>
                        </a:solidFill>
                      </a:endParaRPr>
                    </a:p>
                  </a:txBody>
                  <a:tcPr marT="54875" marB="54875" marR="109725" marL="109725">
                    <a:solidFill>
                      <a:srgbClr val="D8E2F3"/>
                    </a:solidFill>
                  </a:tcPr>
                </a:tc>
                <a:tc>
                  <a:txBody>
                    <a:bodyPr/>
                    <a:lstStyle/>
                    <a:p>
                      <a:pPr indent="0" lvl="0" marL="0" marR="0" rtl="0" algn="l">
                        <a:spcBef>
                          <a:spcPts val="0"/>
                        </a:spcBef>
                        <a:spcAft>
                          <a:spcPts val="0"/>
                        </a:spcAft>
                        <a:buNone/>
                      </a:pPr>
                      <a:r>
                        <a:rPr lang="en-US" sz="2000"/>
                        <a:t>Do</a:t>
                      </a:r>
                      <a:r>
                        <a:rPr lang="en-US" sz="2000"/>
                        <a:t> you mind explaining to me about your disability so I understand better?</a:t>
                      </a:r>
                      <a:endParaRPr sz="2000">
                        <a:solidFill>
                          <a:srgbClr val="0B1107"/>
                        </a:solidFill>
                      </a:endParaRPr>
                    </a:p>
                  </a:txBody>
                  <a:tcPr marT="54875" marB="54875" marR="109725" marL="109725">
                    <a:solidFill>
                      <a:srgbClr val="00CC66">
                        <a:alpha val="40000"/>
                      </a:srgbClr>
                    </a:solidFill>
                  </a:tcPr>
                </a:tc>
              </a:tr>
              <a:tr h="2145975">
                <a:tc>
                  <a:txBody>
                    <a:bodyPr/>
                    <a:lstStyle/>
                    <a:p>
                      <a:pPr indent="0" lvl="0" marL="0" marR="0" rtl="0" algn="l">
                        <a:spcBef>
                          <a:spcPts val="0"/>
                        </a:spcBef>
                        <a:spcAft>
                          <a:spcPts val="0"/>
                        </a:spcAft>
                        <a:buNone/>
                      </a:pPr>
                      <a:r>
                        <a:rPr lang="en-US" sz="2000"/>
                        <a:t>He/She</a:t>
                      </a:r>
                      <a:endParaRPr sz="2000"/>
                    </a:p>
                    <a:p>
                      <a:pPr indent="0" lvl="0" marL="0" marR="0" rtl="0" algn="l">
                        <a:spcBef>
                          <a:spcPts val="0"/>
                        </a:spcBef>
                        <a:spcAft>
                          <a:spcPts val="0"/>
                        </a:spcAft>
                        <a:buNone/>
                      </a:pPr>
                      <a:r>
                        <a:rPr lang="en-US" sz="2000"/>
                        <a:t>Okay “Alex”, but what</a:t>
                      </a:r>
                      <a:r>
                        <a:rPr lang="en-US" sz="2000"/>
                        <a:t> is your REAL name? </a:t>
                      </a:r>
                      <a:endParaRPr sz="2000">
                        <a:solidFill>
                          <a:srgbClr val="0B1107"/>
                        </a:solidFill>
                      </a:endParaRPr>
                    </a:p>
                  </a:txBody>
                  <a:tcPr marT="54875" marB="54875" marR="109725" marL="109725">
                    <a:solidFill>
                      <a:srgbClr val="D8E2F3"/>
                    </a:solidFill>
                  </a:tcPr>
                </a:tc>
                <a:tc>
                  <a:txBody>
                    <a:bodyPr/>
                    <a:lstStyle/>
                    <a:p>
                      <a:pPr indent="0" lvl="0" marL="0" marR="0" rtl="0" algn="l">
                        <a:spcBef>
                          <a:spcPts val="0"/>
                        </a:spcBef>
                        <a:spcAft>
                          <a:spcPts val="0"/>
                        </a:spcAft>
                        <a:buNone/>
                      </a:pPr>
                      <a:r>
                        <a:rPr lang="en-US" sz="2000"/>
                        <a:t>Could your file</a:t>
                      </a:r>
                      <a:r>
                        <a:rPr lang="en-US" sz="2000"/>
                        <a:t> be under a different name? </a:t>
                      </a:r>
                      <a:endParaRPr/>
                    </a:p>
                    <a:p>
                      <a:pPr indent="0" lvl="0" marL="0" marR="0" rtl="0" algn="l">
                        <a:spcBef>
                          <a:spcPts val="0"/>
                        </a:spcBef>
                        <a:spcAft>
                          <a:spcPts val="0"/>
                        </a:spcAft>
                        <a:buNone/>
                      </a:pPr>
                      <a:r>
                        <a:rPr lang="en-US" sz="2000"/>
                        <a:t>Use the terms legal name, or name assigned at birth.</a:t>
                      </a:r>
                      <a:endParaRPr/>
                    </a:p>
                    <a:p>
                      <a:pPr indent="0" lvl="0" marL="0" marR="0" rtl="0" algn="l">
                        <a:lnSpc>
                          <a:spcPct val="100000"/>
                        </a:lnSpc>
                        <a:spcBef>
                          <a:spcPts val="0"/>
                        </a:spcBef>
                        <a:spcAft>
                          <a:spcPts val="0"/>
                        </a:spcAft>
                        <a:buClr>
                          <a:schemeClr val="dk1"/>
                        </a:buClr>
                        <a:buSzPts val="2000"/>
                        <a:buFont typeface="Calibri"/>
                        <a:buNone/>
                      </a:pPr>
                      <a:r>
                        <a:rPr lang="en-US" sz="2000"/>
                        <a:t>The person’s real name is the one they use! </a:t>
                      </a:r>
                      <a:br>
                        <a:rPr lang="en-US" sz="2000"/>
                      </a:br>
                      <a:r>
                        <a:rPr lang="en-US" sz="2000"/>
                        <a:t>I</a:t>
                      </a:r>
                      <a:r>
                        <a:rPr lang="en-US" sz="2000"/>
                        <a:t> a</a:t>
                      </a:r>
                      <a:r>
                        <a:rPr lang="en-US" sz="2000"/>
                        <a:t>pologize</a:t>
                      </a:r>
                      <a:r>
                        <a:rPr lang="en-US" sz="2000"/>
                        <a:t> for using the wrong pronoun. Thank you for letting me know. </a:t>
                      </a:r>
                      <a:endParaRPr sz="2000"/>
                    </a:p>
                    <a:p>
                      <a:pPr indent="0" lvl="0" marL="0" marR="0" rtl="0" algn="l">
                        <a:spcBef>
                          <a:spcPts val="0"/>
                        </a:spcBef>
                        <a:spcAft>
                          <a:spcPts val="0"/>
                        </a:spcAft>
                        <a:buNone/>
                      </a:pPr>
                      <a:r>
                        <a:t/>
                      </a:r>
                      <a:endParaRPr sz="2000">
                        <a:solidFill>
                          <a:srgbClr val="0B1107"/>
                        </a:solidFill>
                      </a:endParaRPr>
                    </a:p>
                  </a:txBody>
                  <a:tcPr marT="54875" marB="54875" marR="109725" marL="109725">
                    <a:solidFill>
                      <a:srgbClr val="00CC66">
                        <a:alpha val="40000"/>
                      </a:srgbClr>
                    </a:solidFill>
                  </a:tcPr>
                </a:tc>
              </a:tr>
              <a:tr h="979675">
                <a:tc>
                  <a:txBody>
                    <a:bodyPr/>
                    <a:lstStyle/>
                    <a:p>
                      <a:pPr indent="0" lvl="0" marL="0" marR="0" rtl="0" algn="l">
                        <a:spcBef>
                          <a:spcPts val="0"/>
                        </a:spcBef>
                        <a:spcAft>
                          <a:spcPts val="0"/>
                        </a:spcAft>
                        <a:buNone/>
                      </a:pPr>
                      <a:r>
                        <a:rPr lang="en-US" sz="2000"/>
                        <a:t>I</a:t>
                      </a:r>
                      <a:r>
                        <a:rPr lang="en-US" sz="2000"/>
                        <a:t> locked my keys in my car this morning, Im such a </a:t>
                      </a:r>
                      <a:r>
                        <a:rPr lang="en-US" sz="2000"/>
                        <a:t>Crazy/Spaz/Scitzo,</a:t>
                      </a:r>
                      <a:r>
                        <a:rPr lang="en-US" sz="2000"/>
                        <a:t> etc</a:t>
                      </a:r>
                      <a:endParaRPr sz="2000"/>
                    </a:p>
                  </a:txBody>
                  <a:tcPr marT="54875" marB="54875" marR="109725" marL="109725">
                    <a:solidFill>
                      <a:srgbClr val="D8E2F3"/>
                    </a:solidFill>
                  </a:tcPr>
                </a:tc>
                <a:tc>
                  <a:txBody>
                    <a:bodyPr/>
                    <a:lstStyle/>
                    <a:p>
                      <a:pPr indent="0" lvl="0" marL="0" marR="0" rtl="0" algn="l">
                        <a:spcBef>
                          <a:spcPts val="0"/>
                        </a:spcBef>
                        <a:spcAft>
                          <a:spcPts val="0"/>
                        </a:spcAft>
                        <a:buNone/>
                      </a:pPr>
                      <a:r>
                        <a:rPr lang="en-US" sz="2000"/>
                        <a:t>I'm forgetful,</a:t>
                      </a:r>
                      <a:r>
                        <a:rPr lang="en-US" sz="2000"/>
                        <a:t> silly, not focused, etc</a:t>
                      </a:r>
                      <a:endParaRPr sz="2000"/>
                    </a:p>
                    <a:p>
                      <a:pPr indent="0" lvl="0" marL="0" marR="0" rtl="0" algn="l">
                        <a:spcBef>
                          <a:spcPts val="0"/>
                        </a:spcBef>
                        <a:spcAft>
                          <a:spcPts val="0"/>
                        </a:spcAft>
                        <a:buNone/>
                      </a:pPr>
                      <a:r>
                        <a:rPr lang="en-US" sz="2000"/>
                        <a:t>*try to not negatively stigmatize legitimate mental health conditions</a:t>
                      </a:r>
                      <a:endParaRPr sz="2000">
                        <a:solidFill>
                          <a:srgbClr val="0B1107"/>
                        </a:solidFill>
                      </a:endParaRPr>
                    </a:p>
                  </a:txBody>
                  <a:tcPr marT="54875" marB="54875" marR="109725" marL="109725">
                    <a:solidFill>
                      <a:srgbClr val="00CC66">
                        <a:alpha val="40000"/>
                      </a:srgbClr>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3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613" name="Google Shape;613;p3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614" name="Google Shape;614;p3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615" name="Google Shape;615;p34"/>
          <p:cNvSpPr/>
          <p:nvPr/>
        </p:nvSpPr>
        <p:spPr>
          <a:xfrm>
            <a:off x="1515979" y="1166843"/>
            <a:ext cx="8482263" cy="3046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600">
                <a:solidFill>
                  <a:srgbClr val="00B050"/>
                </a:solidFill>
                <a:latin typeface="Calibri"/>
                <a:ea typeface="Calibri"/>
                <a:cs typeface="Calibri"/>
                <a:sym typeface="Calibri"/>
              </a:rPr>
              <a:t>What about the  </a:t>
            </a:r>
            <a:br>
              <a:rPr lang="en-US" sz="9600">
                <a:solidFill>
                  <a:srgbClr val="00B050"/>
                </a:solidFill>
                <a:latin typeface="Calibri"/>
                <a:ea typeface="Calibri"/>
                <a:cs typeface="Calibri"/>
                <a:sym typeface="Calibri"/>
              </a:rPr>
            </a:br>
            <a:r>
              <a:rPr lang="en-US" sz="9600">
                <a:solidFill>
                  <a:srgbClr val="00B050"/>
                </a:solidFill>
                <a:latin typeface="Calibri"/>
                <a:ea typeface="Calibri"/>
                <a:cs typeface="Calibri"/>
                <a:sym typeface="Calibri"/>
              </a:rPr>
              <a:t>“R-Word”</a:t>
            </a:r>
            <a:endParaRPr sz="1800">
              <a:solidFill>
                <a:srgbClr val="00B05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622" name="Google Shape;622;p3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623" name="Google Shape;623;p3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pic>
        <p:nvPicPr>
          <p:cNvPr id="624" name="Google Shape;624;p35"/>
          <p:cNvPicPr preferRelativeResize="0"/>
          <p:nvPr/>
        </p:nvPicPr>
        <p:blipFill rotWithShape="1">
          <a:blip r:embed="rId3">
            <a:alphaModFix/>
          </a:blip>
          <a:srcRect b="0" l="0" r="0" t="0"/>
          <a:stretch/>
        </p:blipFill>
        <p:spPr>
          <a:xfrm>
            <a:off x="753979" y="234598"/>
            <a:ext cx="9077285" cy="5105973"/>
          </a:xfrm>
          <a:prstGeom prst="rect">
            <a:avLst/>
          </a:prstGeom>
          <a:noFill/>
          <a:ln>
            <a:noFill/>
          </a:ln>
        </p:spPr>
      </p:pic>
      <p:sp>
        <p:nvSpPr>
          <p:cNvPr id="625" name="Google Shape;625;p35"/>
          <p:cNvSpPr/>
          <p:nvPr/>
        </p:nvSpPr>
        <p:spPr>
          <a:xfrm>
            <a:off x="2648128" y="5479129"/>
            <a:ext cx="49225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https://www.youtube.com/watch?v=i0-WEOmQtrI</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3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632" name="Google Shape;632;p3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633" name="Google Shape;633;p3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634" name="Google Shape;634;p36"/>
          <p:cNvSpPr txBox="1"/>
          <p:nvPr>
            <p:ph type="title"/>
          </p:nvPr>
        </p:nvSpPr>
        <p:spPr>
          <a:xfrm>
            <a:off x="480330" y="1022684"/>
            <a:ext cx="9277282" cy="231175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b="1" lang="en-US">
                <a:solidFill>
                  <a:schemeClr val="accent1"/>
                </a:solidFill>
              </a:rPr>
              <a:t>Question</a:t>
            </a:r>
            <a:r>
              <a:rPr b="1" lang="en-US"/>
              <a:t>:</a:t>
            </a:r>
            <a:br>
              <a:rPr b="1" lang="en-US"/>
            </a:br>
            <a:r>
              <a:rPr b="1" lang="en-US"/>
              <a:t>With the best of intentions, some organizations have guiding principles, vision statements or even organizational names that are not respectful</a:t>
            </a:r>
            <a:endParaRPr b="1"/>
          </a:p>
        </p:txBody>
      </p:sp>
      <p:sp>
        <p:nvSpPr>
          <p:cNvPr id="635" name="Google Shape;635;p36"/>
          <p:cNvSpPr txBox="1"/>
          <p:nvPr>
            <p:ph idx="1" type="body"/>
          </p:nvPr>
        </p:nvSpPr>
        <p:spPr>
          <a:xfrm>
            <a:off x="0" y="4389609"/>
            <a:ext cx="11456894" cy="1123685"/>
          </a:xfrm>
          <a:prstGeom prst="rect">
            <a:avLst/>
          </a:prstGeom>
          <a:solidFill>
            <a:srgbClr val="00B0F0"/>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None/>
            </a:pPr>
            <a:r>
              <a:rPr lang="en-US" sz="3200">
                <a:solidFill>
                  <a:schemeClr val="lt1"/>
                </a:solidFill>
              </a:rPr>
              <a:t>	What are your thoughts on statements like “seeing past 	the disability” or “moving beyond disability”</a:t>
            </a:r>
            <a:endParaRPr sz="320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3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642" name="Google Shape;642;p3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643" name="Google Shape;643;p3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644" name="Google Shape;644;p37"/>
          <p:cNvSpPr/>
          <p:nvPr/>
        </p:nvSpPr>
        <p:spPr>
          <a:xfrm>
            <a:off x="0" y="4240070"/>
            <a:ext cx="11712388" cy="981635"/>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5" name="Google Shape;645;p37"/>
          <p:cNvSpPr txBox="1"/>
          <p:nvPr>
            <p:ph type="title"/>
          </p:nvPr>
        </p:nvSpPr>
        <p:spPr>
          <a:xfrm>
            <a:off x="900598" y="991543"/>
            <a:ext cx="9911191" cy="43837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b="1" lang="en-US" sz="4400">
                <a:solidFill>
                  <a:schemeClr val="accent1"/>
                </a:solidFill>
              </a:rPr>
              <a:t>Lets Review:</a:t>
            </a:r>
            <a:br>
              <a:rPr b="1" lang="en-US" sz="4400"/>
            </a:br>
            <a:r>
              <a:rPr b="1" lang="en-US" sz="4400"/>
              <a:t>What other things should we be respectful of when it comes to talking about a person/using PCL?</a:t>
            </a:r>
            <a:br>
              <a:rPr b="1" lang="en-US" sz="3600"/>
            </a:br>
            <a:br>
              <a:rPr b="1" lang="en-US" sz="3600"/>
            </a:br>
            <a:r>
              <a:rPr b="1" lang="en-US" sz="3600">
                <a:solidFill>
                  <a:schemeClr val="lt1"/>
                </a:solidFill>
              </a:rPr>
              <a:t>other “qualifiers” or “identification labels”</a:t>
            </a:r>
            <a:endParaRPr b="1" sz="3600">
              <a:solidFill>
                <a:schemeClr val="lt1"/>
              </a:solidFill>
            </a:endParaRPr>
          </a:p>
        </p:txBody>
      </p:sp>
      <p:sp>
        <p:nvSpPr>
          <p:cNvPr id="646" name="Google Shape;646;p37"/>
          <p:cNvSpPr txBox="1"/>
          <p:nvPr/>
        </p:nvSpPr>
        <p:spPr>
          <a:xfrm>
            <a:off x="11311128" y="6922489"/>
            <a:ext cx="64008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id="647" name="Google Shape;647;p37"/>
          <p:cNvPicPr preferRelativeResize="0"/>
          <p:nvPr/>
        </p:nvPicPr>
        <p:blipFill rotWithShape="1">
          <a:blip r:embed="rId3">
            <a:alphaModFix/>
          </a:blip>
          <a:srcRect b="0" l="0" r="0" t="0"/>
          <a:stretch/>
        </p:blipFill>
        <p:spPr>
          <a:xfrm>
            <a:off x="11190104" y="6663987"/>
            <a:ext cx="882128" cy="88212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3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654" name="Google Shape;654;p3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655" name="Google Shape;655;p3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656" name="Google Shape;656;p38"/>
          <p:cNvSpPr/>
          <p:nvPr/>
        </p:nvSpPr>
        <p:spPr>
          <a:xfrm>
            <a:off x="1130968" y="769800"/>
            <a:ext cx="8470231" cy="45243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600">
                <a:solidFill>
                  <a:srgbClr val="00B050"/>
                </a:solidFill>
                <a:latin typeface="Calibri"/>
                <a:ea typeface="Calibri"/>
                <a:cs typeface="Calibri"/>
                <a:sym typeface="Calibri"/>
              </a:rPr>
              <a:t>How can you be an </a:t>
            </a:r>
            <a:endParaRPr sz="9600">
              <a:solidFill>
                <a:srgbClr val="00B050"/>
              </a:solidFill>
              <a:latin typeface="Calibri"/>
              <a:ea typeface="Calibri"/>
              <a:cs typeface="Calibri"/>
              <a:sym typeface="Calibri"/>
            </a:endParaRPr>
          </a:p>
          <a:p>
            <a:pPr indent="0" lvl="0" marL="0" marR="0" rtl="0" algn="ctr">
              <a:spcBef>
                <a:spcPts val="0"/>
              </a:spcBef>
              <a:spcAft>
                <a:spcPts val="0"/>
              </a:spcAft>
              <a:buNone/>
            </a:pPr>
            <a:r>
              <a:rPr lang="en-US" sz="9600">
                <a:solidFill>
                  <a:srgbClr val="00B050"/>
                </a:solidFill>
                <a:latin typeface="Calibri"/>
                <a:ea typeface="Calibri"/>
                <a:cs typeface="Calibri"/>
                <a:sym typeface="Calibri"/>
              </a:rPr>
              <a:t>Able Ally</a:t>
            </a:r>
            <a:endParaRPr sz="1800">
              <a:solidFill>
                <a:srgbClr val="00B05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3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663" name="Google Shape;663;p3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664" name="Google Shape;664;p3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665" name="Google Shape;665;p39"/>
          <p:cNvSpPr txBox="1"/>
          <p:nvPr>
            <p:ph type="title"/>
          </p:nvPr>
        </p:nvSpPr>
        <p:spPr>
          <a:xfrm>
            <a:off x="1069848" y="0"/>
            <a:ext cx="10058400" cy="114300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B050"/>
              </a:buClr>
              <a:buSzPts val="4400"/>
              <a:buFont typeface="Calibri"/>
              <a:buNone/>
            </a:pPr>
            <a:r>
              <a:rPr lang="en-US"/>
              <a:t>Language = Culture = RESPECT</a:t>
            </a:r>
            <a:endParaRPr/>
          </a:p>
        </p:txBody>
      </p:sp>
      <p:sp>
        <p:nvSpPr>
          <p:cNvPr id="666" name="Google Shape;666;p39"/>
          <p:cNvSpPr txBox="1"/>
          <p:nvPr>
            <p:ph idx="1" type="body"/>
          </p:nvPr>
        </p:nvSpPr>
        <p:spPr>
          <a:xfrm>
            <a:off x="339598" y="960438"/>
            <a:ext cx="11499476" cy="47304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b="1" lang="en-US" sz="1400">
                <a:solidFill>
                  <a:schemeClr val="dk1"/>
                </a:solidFill>
                <a:latin typeface="Arial"/>
                <a:ea typeface="Arial"/>
                <a:cs typeface="Arial"/>
                <a:sym typeface="Arial"/>
              </a:rPr>
              <a:t>When we hear the wrong term being used, people can swing between attacking and defending. But it is possible</a:t>
            </a:r>
            <a:br>
              <a:rPr b="1" lang="en-US" sz="1400">
                <a:solidFill>
                  <a:schemeClr val="dk1"/>
                </a:solidFill>
                <a:latin typeface="Arial"/>
                <a:ea typeface="Arial"/>
                <a:cs typeface="Arial"/>
                <a:sym typeface="Arial"/>
              </a:rPr>
            </a:br>
            <a:r>
              <a:rPr b="1" lang="en-US" sz="1400">
                <a:solidFill>
                  <a:schemeClr val="dk1"/>
                </a:solidFill>
                <a:latin typeface="Arial"/>
                <a:ea typeface="Arial"/>
                <a:cs typeface="Arial"/>
                <a:sym typeface="Arial"/>
              </a:rPr>
              <a:t>and healthy, to be compassionate of another person and still request that they modify their language. You can hold</a:t>
            </a:r>
            <a:br>
              <a:rPr b="1" lang="en-US" sz="1400">
                <a:solidFill>
                  <a:schemeClr val="dk1"/>
                </a:solidFill>
                <a:latin typeface="Arial"/>
                <a:ea typeface="Arial"/>
                <a:cs typeface="Arial"/>
                <a:sym typeface="Arial"/>
              </a:rPr>
            </a:br>
            <a:r>
              <a:rPr b="1" lang="en-US" sz="1400">
                <a:solidFill>
                  <a:schemeClr val="dk1"/>
                </a:solidFill>
                <a:latin typeface="Arial"/>
                <a:ea typeface="Arial"/>
                <a:cs typeface="Arial"/>
                <a:sym typeface="Arial"/>
              </a:rPr>
              <a:t>people accountable in a way that is sensitive. </a:t>
            </a:r>
            <a:endParaRPr b="1" sz="1400">
              <a:solidFill>
                <a:schemeClr val="dk1"/>
              </a:solidFill>
              <a:latin typeface="Arial"/>
              <a:ea typeface="Arial"/>
              <a:cs typeface="Arial"/>
              <a:sym typeface="Arial"/>
            </a:endParaRPr>
          </a:p>
          <a:p>
            <a:pPr indent="0" lvl="0" marL="0" rtl="0" algn="l">
              <a:lnSpc>
                <a:spcPct val="100000"/>
              </a:lnSpc>
              <a:spcBef>
                <a:spcPts val="1000"/>
              </a:spcBef>
              <a:spcAft>
                <a:spcPts val="0"/>
              </a:spcAft>
              <a:buClr>
                <a:schemeClr val="dk1"/>
              </a:buClr>
              <a:buSzPts val="1400"/>
              <a:buNone/>
            </a:pPr>
            <a:r>
              <a:rPr b="1" lang="en-US" sz="1400">
                <a:solidFill>
                  <a:schemeClr val="dk1"/>
                </a:solidFill>
                <a:latin typeface="Arial"/>
                <a:ea typeface="Arial"/>
                <a:cs typeface="Arial"/>
                <a:sym typeface="Arial"/>
              </a:rPr>
              <a:t>In the case of addressing offensive comments or behavior, try the following:</a:t>
            </a:r>
            <a:endParaRPr b="1" sz="1400">
              <a:solidFill>
                <a:schemeClr val="dk1"/>
              </a:solidFill>
              <a:latin typeface="Arial"/>
              <a:ea typeface="Arial"/>
              <a:cs typeface="Arial"/>
              <a:sym typeface="Arial"/>
            </a:endParaRPr>
          </a:p>
          <a:p>
            <a:pPr indent="0" lvl="0" marL="0" rtl="0" algn="l">
              <a:lnSpc>
                <a:spcPct val="100000"/>
              </a:lnSpc>
              <a:spcBef>
                <a:spcPts val="1000"/>
              </a:spcBef>
              <a:spcAft>
                <a:spcPts val="0"/>
              </a:spcAft>
              <a:buClr>
                <a:srgbClr val="0070C0"/>
              </a:buClr>
              <a:buSzPts val="1400"/>
              <a:buNone/>
            </a:pPr>
            <a:r>
              <a:rPr b="1" lang="en-US" sz="1400">
                <a:latin typeface="Arial"/>
                <a:ea typeface="Arial"/>
                <a:cs typeface="Arial"/>
                <a:sym typeface="Arial"/>
              </a:rPr>
              <a:t>1. </a:t>
            </a:r>
            <a:r>
              <a:rPr b="1" lang="en-US" sz="1400" u="sng">
                <a:solidFill>
                  <a:srgbClr val="00B050"/>
                </a:solidFill>
                <a:latin typeface="Arial"/>
                <a:ea typeface="Arial"/>
                <a:cs typeface="Arial"/>
                <a:sym typeface="Arial"/>
              </a:rPr>
              <a:t>Breathe through it</a:t>
            </a:r>
            <a:r>
              <a:rPr b="1" lang="en-US" sz="1400">
                <a:solidFill>
                  <a:srgbClr val="00B050"/>
                </a:solidFill>
                <a:latin typeface="Arial"/>
                <a:ea typeface="Arial"/>
                <a:cs typeface="Arial"/>
                <a:sym typeface="Arial"/>
              </a:rPr>
              <a:t> </a:t>
            </a:r>
            <a:r>
              <a:rPr lang="en-US" sz="1400">
                <a:latin typeface="Arial"/>
                <a:ea typeface="Arial"/>
                <a:cs typeface="Arial"/>
                <a:sym typeface="Arial"/>
              </a:rPr>
              <a:t>– Defuse any of your negative energy around it, before engaging in a discussion about it. </a:t>
            </a:r>
            <a:endParaRPr/>
          </a:p>
          <a:p>
            <a:pPr indent="0" lvl="0" marL="0" rtl="0" algn="l">
              <a:lnSpc>
                <a:spcPct val="100000"/>
              </a:lnSpc>
              <a:spcBef>
                <a:spcPts val="1000"/>
              </a:spcBef>
              <a:spcAft>
                <a:spcPts val="0"/>
              </a:spcAft>
              <a:buClr>
                <a:srgbClr val="0070C0"/>
              </a:buClr>
              <a:buSzPts val="1400"/>
              <a:buNone/>
            </a:pPr>
            <a:r>
              <a:rPr b="1" lang="en-US" sz="1400">
                <a:latin typeface="Arial"/>
                <a:ea typeface="Arial"/>
                <a:cs typeface="Arial"/>
                <a:sym typeface="Arial"/>
              </a:rPr>
              <a:t>2. </a:t>
            </a:r>
            <a:r>
              <a:rPr b="1" lang="en-US" sz="1400" u="sng">
                <a:solidFill>
                  <a:srgbClr val="00B050"/>
                </a:solidFill>
                <a:latin typeface="Arial"/>
                <a:ea typeface="Arial"/>
                <a:cs typeface="Arial"/>
                <a:sym typeface="Arial"/>
              </a:rPr>
              <a:t>Process it</a:t>
            </a:r>
            <a:r>
              <a:rPr b="1" lang="en-US" sz="1400">
                <a:solidFill>
                  <a:srgbClr val="00B050"/>
                </a:solidFill>
                <a:latin typeface="Arial"/>
                <a:ea typeface="Arial"/>
                <a:cs typeface="Arial"/>
                <a:sym typeface="Arial"/>
              </a:rPr>
              <a:t> </a:t>
            </a:r>
            <a:r>
              <a:rPr lang="en-US" sz="1400">
                <a:latin typeface="Arial"/>
                <a:ea typeface="Arial"/>
                <a:cs typeface="Arial"/>
                <a:sym typeface="Arial"/>
              </a:rPr>
              <a:t>– Think through what the comment or behavior means to you; how it may have been meant; what harm it has the potential to do; how it can be best neutralized; etc.</a:t>
            </a:r>
            <a:endParaRPr/>
          </a:p>
          <a:p>
            <a:pPr indent="0" lvl="0" marL="0" rtl="0" algn="l">
              <a:lnSpc>
                <a:spcPct val="100000"/>
              </a:lnSpc>
              <a:spcBef>
                <a:spcPts val="1000"/>
              </a:spcBef>
              <a:spcAft>
                <a:spcPts val="0"/>
              </a:spcAft>
              <a:buClr>
                <a:srgbClr val="0070C0"/>
              </a:buClr>
              <a:buSzPts val="1400"/>
              <a:buNone/>
            </a:pPr>
            <a:r>
              <a:rPr b="1" lang="en-US" sz="1400">
                <a:latin typeface="Arial"/>
                <a:ea typeface="Arial"/>
                <a:cs typeface="Arial"/>
                <a:sym typeface="Arial"/>
              </a:rPr>
              <a:t>3. </a:t>
            </a:r>
            <a:r>
              <a:rPr b="1" lang="en-US" sz="1400" u="sng">
                <a:solidFill>
                  <a:srgbClr val="00B050"/>
                </a:solidFill>
                <a:latin typeface="Arial"/>
                <a:ea typeface="Arial"/>
                <a:cs typeface="Arial"/>
                <a:sym typeface="Arial"/>
              </a:rPr>
              <a:t>Address it</a:t>
            </a:r>
            <a:r>
              <a:rPr b="1" lang="en-US" sz="1400">
                <a:solidFill>
                  <a:srgbClr val="00B050"/>
                </a:solidFill>
                <a:latin typeface="Arial"/>
                <a:ea typeface="Arial"/>
                <a:cs typeface="Arial"/>
                <a:sym typeface="Arial"/>
              </a:rPr>
              <a:t> </a:t>
            </a:r>
            <a:r>
              <a:rPr lang="en-US" sz="1400">
                <a:latin typeface="Arial"/>
                <a:ea typeface="Arial"/>
                <a:cs typeface="Arial"/>
                <a:sym typeface="Arial"/>
              </a:rPr>
              <a:t>– Ask to speak with whoever said or did it, in private. Do so quickly, but not in a way that is reactive. Give yourself a moment to understand why you were offended and be clear on what you need as a result. </a:t>
            </a:r>
            <a:endParaRPr/>
          </a:p>
          <a:p>
            <a:pPr indent="0" lvl="0" marL="0" rtl="0" algn="l">
              <a:lnSpc>
                <a:spcPct val="100000"/>
              </a:lnSpc>
              <a:spcBef>
                <a:spcPts val="1000"/>
              </a:spcBef>
              <a:spcAft>
                <a:spcPts val="0"/>
              </a:spcAft>
              <a:buClr>
                <a:srgbClr val="0070C0"/>
              </a:buClr>
              <a:buSzPts val="1400"/>
              <a:buNone/>
            </a:pPr>
            <a:r>
              <a:rPr b="1" lang="en-US" sz="1400">
                <a:latin typeface="Arial"/>
                <a:ea typeface="Arial"/>
                <a:cs typeface="Arial"/>
                <a:sym typeface="Arial"/>
              </a:rPr>
              <a:t>4. </a:t>
            </a:r>
            <a:r>
              <a:rPr b="1" lang="en-US" sz="1400" u="sng">
                <a:solidFill>
                  <a:srgbClr val="00B050"/>
                </a:solidFill>
                <a:latin typeface="Arial"/>
                <a:ea typeface="Arial"/>
                <a:cs typeface="Arial"/>
                <a:sym typeface="Arial"/>
              </a:rPr>
              <a:t>Teach without condemning</a:t>
            </a:r>
            <a:r>
              <a:rPr b="1" lang="en-US" sz="1400">
                <a:solidFill>
                  <a:srgbClr val="00B050"/>
                </a:solidFill>
                <a:latin typeface="Arial"/>
                <a:ea typeface="Arial"/>
                <a:cs typeface="Arial"/>
                <a:sym typeface="Arial"/>
              </a:rPr>
              <a:t> </a:t>
            </a:r>
            <a:r>
              <a:rPr lang="en-US" sz="1400">
                <a:latin typeface="Arial"/>
                <a:ea typeface="Arial"/>
                <a:cs typeface="Arial"/>
                <a:sym typeface="Arial"/>
              </a:rPr>
              <a:t>– No matter how uncomfortable, these are great teachable moments. Often, these things result more from ignorance than malice. Take the time to explain why you were offended. If you attack, the person will be too busy defending themselves to listen or learn. So, try approaching it from the perspective of, “we live in a society that encourages that sort of thing but I think it’s important that you know why I was offended and why others might feel the same.”</a:t>
            </a:r>
            <a:endParaRPr/>
          </a:p>
          <a:p>
            <a:pPr indent="0" lvl="0" marL="0" rtl="0" algn="l">
              <a:lnSpc>
                <a:spcPct val="100000"/>
              </a:lnSpc>
              <a:spcBef>
                <a:spcPts val="1000"/>
              </a:spcBef>
              <a:spcAft>
                <a:spcPts val="0"/>
              </a:spcAft>
              <a:buClr>
                <a:srgbClr val="0070C0"/>
              </a:buClr>
              <a:buSzPts val="1400"/>
              <a:buNone/>
            </a:pPr>
            <a:r>
              <a:rPr b="1" lang="en-US" sz="1400">
                <a:latin typeface="Arial"/>
                <a:ea typeface="Arial"/>
                <a:cs typeface="Arial"/>
                <a:sym typeface="Arial"/>
              </a:rPr>
              <a:t>5. </a:t>
            </a:r>
            <a:r>
              <a:rPr b="1" lang="en-US" sz="1400" u="sng">
                <a:solidFill>
                  <a:srgbClr val="00B050"/>
                </a:solidFill>
                <a:latin typeface="Arial"/>
                <a:ea typeface="Arial"/>
                <a:cs typeface="Arial"/>
                <a:sym typeface="Arial"/>
              </a:rPr>
              <a:t>Ask for what you need</a:t>
            </a:r>
            <a:r>
              <a:rPr b="1" lang="en-US" sz="1400">
                <a:solidFill>
                  <a:srgbClr val="00B050"/>
                </a:solidFill>
                <a:latin typeface="Arial"/>
                <a:ea typeface="Arial"/>
                <a:cs typeface="Arial"/>
                <a:sym typeface="Arial"/>
              </a:rPr>
              <a:t> </a:t>
            </a:r>
            <a:r>
              <a:rPr lang="en-US" sz="1400">
                <a:latin typeface="Arial"/>
                <a:ea typeface="Arial"/>
                <a:cs typeface="Arial"/>
                <a:sym typeface="Arial"/>
              </a:rPr>
              <a:t>– Consider how the person could help restore what was broken. For instance, if what was damaged was respect, what could you ask the person to say/do to help fix that moving forward. </a:t>
            </a:r>
            <a:endParaRPr/>
          </a:p>
          <a:p>
            <a:pPr indent="0" lvl="0" marL="0" rtl="0" algn="l">
              <a:lnSpc>
                <a:spcPct val="100000"/>
              </a:lnSpc>
              <a:spcBef>
                <a:spcPts val="1000"/>
              </a:spcBef>
              <a:spcAft>
                <a:spcPts val="0"/>
              </a:spcAft>
              <a:buClr>
                <a:srgbClr val="0070C0"/>
              </a:buClr>
              <a:buSzPts val="1400"/>
              <a:buNone/>
            </a:pPr>
            <a:r>
              <a:rPr b="1" lang="en-US" sz="1400">
                <a:latin typeface="Arial"/>
                <a:ea typeface="Arial"/>
                <a:cs typeface="Arial"/>
                <a:sym typeface="Arial"/>
              </a:rPr>
              <a:t>6. </a:t>
            </a:r>
            <a:r>
              <a:rPr b="1" lang="en-US" sz="1400" u="sng">
                <a:solidFill>
                  <a:srgbClr val="00B050"/>
                </a:solidFill>
                <a:latin typeface="Arial"/>
                <a:ea typeface="Arial"/>
                <a:cs typeface="Arial"/>
                <a:sym typeface="Arial"/>
              </a:rPr>
              <a:t>Let it go</a:t>
            </a:r>
            <a:r>
              <a:rPr b="1" lang="en-US" sz="1400">
                <a:solidFill>
                  <a:srgbClr val="00B050"/>
                </a:solidFill>
                <a:latin typeface="Arial"/>
                <a:ea typeface="Arial"/>
                <a:cs typeface="Arial"/>
                <a:sym typeface="Arial"/>
              </a:rPr>
              <a:t> </a:t>
            </a:r>
            <a:r>
              <a:rPr lang="en-US" sz="1400">
                <a:latin typeface="Arial"/>
                <a:ea typeface="Arial"/>
                <a:cs typeface="Arial"/>
                <a:sym typeface="Arial"/>
              </a:rPr>
              <a:t>– Holding on to your feelings about the incident will only keep you bitter inside. I am not suggesting that you forget about it, or “just get over it.” I am suggesting that after you have addressed it, you take away any power that it has over your mood. You also want to allow the other person the space to grow from this and not hold them hostage to your anger.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4"/>
          <p:cNvPicPr preferRelativeResize="0"/>
          <p:nvPr/>
        </p:nvPicPr>
        <p:blipFill rotWithShape="1">
          <a:blip r:embed="rId3">
            <a:alphaModFix/>
          </a:blip>
          <a:srcRect b="8976" l="0" r="0" t="0"/>
          <a:stretch/>
        </p:blipFill>
        <p:spPr>
          <a:xfrm>
            <a:off x="0" y="0"/>
            <a:ext cx="12192000" cy="7793914"/>
          </a:xfrm>
          <a:prstGeom prst="rect">
            <a:avLst/>
          </a:prstGeom>
          <a:noFill/>
          <a:ln>
            <a:noFill/>
          </a:ln>
        </p:spPr>
      </p:pic>
      <p:sp>
        <p:nvSpPr>
          <p:cNvPr id="296" name="Google Shape;296;p4"/>
          <p:cNvSpPr txBox="1"/>
          <p:nvPr>
            <p:ph type="ctrTitle"/>
          </p:nvPr>
        </p:nvSpPr>
        <p:spPr>
          <a:xfrm>
            <a:off x="694840" y="1204856"/>
            <a:ext cx="5157321" cy="4576250"/>
          </a:xfrm>
          <a:prstGeom prst="rect">
            <a:avLst/>
          </a:prstGeom>
          <a:solidFill>
            <a:srgbClr val="F2BA7D"/>
          </a:solid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9600"/>
              <a:buFont typeface="Rockwell"/>
              <a:buNone/>
            </a:pPr>
            <a:r>
              <a:rPr lang="en-US"/>
              <a:t>PEOPLE-FIRST LANGUAGE</a:t>
            </a:r>
            <a:endParaRPr/>
          </a:p>
        </p:txBody>
      </p:sp>
      <p:pic>
        <p:nvPicPr>
          <p:cNvPr id="297" name="Google Shape;297;p4"/>
          <p:cNvPicPr preferRelativeResize="0"/>
          <p:nvPr/>
        </p:nvPicPr>
        <p:blipFill rotWithShape="1">
          <a:blip r:embed="rId4">
            <a:alphaModFix/>
          </a:blip>
          <a:srcRect b="0" l="0" r="0" t="0"/>
          <a:stretch/>
        </p:blipFill>
        <p:spPr>
          <a:xfrm>
            <a:off x="6775636" y="212014"/>
            <a:ext cx="4757257" cy="1127312"/>
          </a:xfrm>
          <a:prstGeom prst="rect">
            <a:avLst/>
          </a:prstGeom>
          <a:noFill/>
          <a:ln>
            <a:noFill/>
          </a:ln>
        </p:spPr>
      </p:pic>
      <p:sp>
        <p:nvSpPr>
          <p:cNvPr id="298" name="Google Shape;298;p4"/>
          <p:cNvSpPr/>
          <p:nvPr/>
        </p:nvSpPr>
        <p:spPr>
          <a:xfrm>
            <a:off x="8834719" y="1117895"/>
            <a:ext cx="1048870" cy="430306"/>
          </a:xfrm>
          <a:prstGeom prst="rect">
            <a:avLst/>
          </a:prstGeom>
          <a:solidFill>
            <a:srgbClr val="FFED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299" name="Google Shape;299;p4"/>
          <p:cNvSpPr/>
          <p:nvPr/>
        </p:nvSpPr>
        <p:spPr>
          <a:xfrm>
            <a:off x="6001872" y="3060549"/>
            <a:ext cx="1622610" cy="403412"/>
          </a:xfrm>
          <a:prstGeom prst="rect">
            <a:avLst/>
          </a:prstGeom>
          <a:solidFill>
            <a:srgbClr val="FEE1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00" name="Google Shape;300;p4"/>
          <p:cNvSpPr/>
          <p:nvPr/>
        </p:nvSpPr>
        <p:spPr>
          <a:xfrm>
            <a:off x="9154264" y="5014855"/>
            <a:ext cx="1622610" cy="403412"/>
          </a:xfrm>
          <a:prstGeom prst="rect">
            <a:avLst/>
          </a:prstGeom>
          <a:solidFill>
            <a:srgbClr val="FEE1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01" name="Google Shape;301;p4"/>
          <p:cNvSpPr/>
          <p:nvPr/>
        </p:nvSpPr>
        <p:spPr>
          <a:xfrm>
            <a:off x="5634317" y="3275701"/>
            <a:ext cx="766483" cy="739589"/>
          </a:xfrm>
          <a:prstGeom prst="rect">
            <a:avLst/>
          </a:prstGeom>
          <a:solidFill>
            <a:srgbClr val="FEE1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02" name="Google Shape;302;p4"/>
          <p:cNvSpPr/>
          <p:nvPr/>
        </p:nvSpPr>
        <p:spPr>
          <a:xfrm>
            <a:off x="6282261" y="3114335"/>
            <a:ext cx="529479" cy="531162"/>
          </a:xfrm>
          <a:prstGeom prst="rect">
            <a:avLst/>
          </a:prstGeom>
          <a:solidFill>
            <a:srgbClr val="FEE1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03" name="Google Shape;303;p4"/>
          <p:cNvSpPr/>
          <p:nvPr/>
        </p:nvSpPr>
        <p:spPr>
          <a:xfrm>
            <a:off x="3688977" y="181981"/>
            <a:ext cx="1246094" cy="935914"/>
          </a:xfrm>
          <a:prstGeom prst="rect">
            <a:avLst/>
          </a:prstGeom>
          <a:solidFill>
            <a:srgbClr val="FCE6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04" name="Google Shape;304;p4"/>
          <p:cNvSpPr/>
          <p:nvPr/>
        </p:nvSpPr>
        <p:spPr>
          <a:xfrm>
            <a:off x="6087483" y="2820064"/>
            <a:ext cx="5252793" cy="449359"/>
          </a:xfrm>
          <a:prstGeom prst="rect">
            <a:avLst/>
          </a:prstGeom>
          <a:solidFill>
            <a:srgbClr val="F9CF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05" name="Google Shape;305;p4"/>
          <p:cNvSpPr/>
          <p:nvPr/>
        </p:nvSpPr>
        <p:spPr>
          <a:xfrm>
            <a:off x="6039029" y="5266983"/>
            <a:ext cx="5252793" cy="449359"/>
          </a:xfrm>
          <a:prstGeom prst="rect">
            <a:avLst/>
          </a:prstGeom>
          <a:solidFill>
            <a:srgbClr val="F9CF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06" name="Google Shape;306;p4"/>
          <p:cNvSpPr/>
          <p:nvPr/>
        </p:nvSpPr>
        <p:spPr>
          <a:xfrm>
            <a:off x="6208323" y="3415769"/>
            <a:ext cx="4737584" cy="449359"/>
          </a:xfrm>
          <a:prstGeom prst="rect">
            <a:avLst/>
          </a:prstGeom>
          <a:solidFill>
            <a:srgbClr val="F9CF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4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673" name="Google Shape;673;p4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674" name="Google Shape;674;p4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675" name="Google Shape;675;p40"/>
          <p:cNvSpPr txBox="1"/>
          <p:nvPr>
            <p:ph type="title"/>
          </p:nvPr>
        </p:nvSpPr>
        <p:spPr>
          <a:xfrm>
            <a:off x="218693" y="0"/>
            <a:ext cx="12014328"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50"/>
              </a:buClr>
              <a:buSzPts val="4400"/>
              <a:buFont typeface="Calibri"/>
              <a:buNone/>
            </a:pPr>
            <a:r>
              <a:rPr lang="en-US"/>
              <a:t>Improve your Worksite culture- with PCL</a:t>
            </a:r>
            <a:endParaRPr/>
          </a:p>
        </p:txBody>
      </p:sp>
      <p:sp>
        <p:nvSpPr>
          <p:cNvPr id="676" name="Google Shape;676;p40"/>
          <p:cNvSpPr txBox="1"/>
          <p:nvPr>
            <p:ph idx="1" type="body"/>
          </p:nvPr>
        </p:nvSpPr>
        <p:spPr>
          <a:xfrm>
            <a:off x="925470" y="1636776"/>
            <a:ext cx="10428330" cy="4050792"/>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rgbClr val="0070C0"/>
              </a:buClr>
              <a:buSzPct val="100000"/>
              <a:buChar char="•"/>
            </a:pPr>
            <a:r>
              <a:rPr lang="en-US"/>
              <a:t>Suspend judgment  when others aren’t using PCL, and be a role-model instead</a:t>
            </a:r>
            <a:endParaRPr/>
          </a:p>
          <a:p>
            <a:pPr indent="-228600" lvl="0" marL="228600" rtl="0" algn="l">
              <a:lnSpc>
                <a:spcPct val="90000"/>
              </a:lnSpc>
              <a:spcBef>
                <a:spcPts val="1000"/>
              </a:spcBef>
              <a:spcAft>
                <a:spcPts val="0"/>
              </a:spcAft>
              <a:buClr>
                <a:srgbClr val="0070C0"/>
              </a:buClr>
              <a:buSzPct val="100000"/>
              <a:buChar char="•"/>
            </a:pPr>
            <a:r>
              <a:rPr lang="en-US"/>
              <a:t>Examine the culture and your part in it</a:t>
            </a:r>
            <a:endParaRPr/>
          </a:p>
          <a:p>
            <a:pPr indent="-228600" lvl="0" marL="228600" rtl="0" algn="l">
              <a:lnSpc>
                <a:spcPct val="90000"/>
              </a:lnSpc>
              <a:spcBef>
                <a:spcPts val="1000"/>
              </a:spcBef>
              <a:spcAft>
                <a:spcPts val="0"/>
              </a:spcAft>
              <a:buClr>
                <a:srgbClr val="0070C0"/>
              </a:buClr>
              <a:buSzPct val="100000"/>
              <a:buChar char="•"/>
            </a:pPr>
            <a:r>
              <a:rPr lang="en-US"/>
              <a:t>Affirm the purpose &amp; significance of the mission</a:t>
            </a:r>
            <a:endParaRPr/>
          </a:p>
          <a:p>
            <a:pPr indent="-228600" lvl="0" marL="228600" rtl="0" algn="l">
              <a:lnSpc>
                <a:spcPct val="90000"/>
              </a:lnSpc>
              <a:spcBef>
                <a:spcPts val="1000"/>
              </a:spcBef>
              <a:spcAft>
                <a:spcPts val="0"/>
              </a:spcAft>
              <a:buClr>
                <a:srgbClr val="0070C0"/>
              </a:buClr>
              <a:buSzPct val="100000"/>
              <a:buChar char="•"/>
            </a:pPr>
            <a:r>
              <a:rPr lang="en-US"/>
              <a:t>Commit to positive change</a:t>
            </a:r>
            <a:endParaRPr/>
          </a:p>
          <a:p>
            <a:pPr indent="-228600" lvl="0" marL="228600" rtl="0" algn="l">
              <a:lnSpc>
                <a:spcPct val="90000"/>
              </a:lnSpc>
              <a:spcBef>
                <a:spcPts val="1000"/>
              </a:spcBef>
              <a:spcAft>
                <a:spcPts val="0"/>
              </a:spcAft>
              <a:buClr>
                <a:srgbClr val="0070C0"/>
              </a:buClr>
              <a:buSzPct val="100000"/>
              <a:buChar char="•"/>
            </a:pPr>
            <a:r>
              <a:rPr lang="en-US"/>
              <a:t>It’s not Just PC- its RESPECT  </a:t>
            </a:r>
            <a:endParaRPr/>
          </a:p>
          <a:p>
            <a:pPr indent="-228600" lvl="0" marL="228600" rtl="0" algn="l">
              <a:lnSpc>
                <a:spcPct val="90000"/>
              </a:lnSpc>
              <a:spcBef>
                <a:spcPts val="1000"/>
              </a:spcBef>
              <a:spcAft>
                <a:spcPts val="0"/>
              </a:spcAft>
              <a:buClr>
                <a:srgbClr val="0070C0"/>
              </a:buClr>
              <a:buSzPct val="100000"/>
              <a:buChar char="•"/>
            </a:pPr>
            <a:r>
              <a:rPr lang="en-US"/>
              <a:t>Elicit self-determination &amp; internal motivation</a:t>
            </a:r>
            <a:endParaRPr/>
          </a:p>
          <a:p>
            <a:pPr indent="-228600" lvl="0" marL="228600" rtl="0" algn="l">
              <a:lnSpc>
                <a:spcPct val="90000"/>
              </a:lnSpc>
              <a:spcBef>
                <a:spcPts val="1000"/>
              </a:spcBef>
              <a:spcAft>
                <a:spcPts val="0"/>
              </a:spcAft>
              <a:buClr>
                <a:srgbClr val="0070C0"/>
              </a:buClr>
              <a:buSzPct val="100000"/>
              <a:buChar char="•"/>
            </a:pPr>
            <a:r>
              <a:rPr lang="en-US"/>
              <a:t>Get yourself out of of auto-pilot</a:t>
            </a:r>
            <a:endParaRPr/>
          </a:p>
          <a:p>
            <a:pPr indent="-228600" lvl="0" marL="228600" rtl="0" algn="l">
              <a:lnSpc>
                <a:spcPct val="90000"/>
              </a:lnSpc>
              <a:spcBef>
                <a:spcPts val="1000"/>
              </a:spcBef>
              <a:spcAft>
                <a:spcPts val="0"/>
              </a:spcAft>
              <a:buClr>
                <a:srgbClr val="0070C0"/>
              </a:buClr>
              <a:buSzPct val="100000"/>
              <a:buChar char="•"/>
            </a:pPr>
            <a:r>
              <a:rPr lang="en-US"/>
              <a:t>Create intentional cultures of support </a:t>
            </a:r>
            <a:endParaRPr/>
          </a:p>
          <a:p>
            <a:pPr indent="-228600" lvl="0" marL="228600" rtl="0" algn="l">
              <a:lnSpc>
                <a:spcPct val="90000"/>
              </a:lnSpc>
              <a:spcBef>
                <a:spcPts val="1000"/>
              </a:spcBef>
              <a:spcAft>
                <a:spcPts val="0"/>
              </a:spcAft>
              <a:buClr>
                <a:srgbClr val="0070C0"/>
              </a:buClr>
              <a:buSzPct val="100000"/>
              <a:buChar char="•"/>
            </a:pPr>
            <a:r>
              <a:rPr lang="en-US"/>
              <a:t>Act consistently both at work and outside of work</a:t>
            </a:r>
            <a:endParaRPr/>
          </a:p>
          <a:p>
            <a:pPr indent="-228600" lvl="0" marL="228600" rtl="0" algn="l">
              <a:lnSpc>
                <a:spcPct val="90000"/>
              </a:lnSpc>
              <a:spcBef>
                <a:spcPts val="1000"/>
              </a:spcBef>
              <a:spcAft>
                <a:spcPts val="0"/>
              </a:spcAft>
              <a:buClr>
                <a:srgbClr val="0070C0"/>
              </a:buClr>
              <a:buSzPct val="100000"/>
              <a:buChar char="•"/>
            </a:pPr>
            <a:r>
              <a:rPr lang="en-US"/>
              <a:t>Put the “P” In DSP- Professionalism!</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41"/>
          <p:cNvSpPr txBox="1"/>
          <p:nvPr>
            <p:ph type="title"/>
          </p:nvPr>
        </p:nvSpPr>
        <p:spPr>
          <a:xfrm>
            <a:off x="675820" y="-258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en-US"/>
              <a:t>BEFORE WE GO…</a:t>
            </a:r>
            <a:endParaRPr/>
          </a:p>
        </p:txBody>
      </p:sp>
      <p:sp>
        <p:nvSpPr>
          <p:cNvPr id="682" name="Google Shape;682;p41"/>
          <p:cNvSpPr/>
          <p:nvPr/>
        </p:nvSpPr>
        <p:spPr>
          <a:xfrm>
            <a:off x="0" y="4491317"/>
            <a:ext cx="11819965" cy="1573305"/>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83" name="Google Shape;683;p41"/>
          <p:cNvSpPr txBox="1"/>
          <p:nvPr>
            <p:ph idx="1" type="body"/>
          </p:nvPr>
        </p:nvSpPr>
        <p:spPr>
          <a:xfrm>
            <a:off x="860970" y="956355"/>
            <a:ext cx="10660470" cy="5186262"/>
          </a:xfrm>
          <a:prstGeom prst="rect">
            <a:avLst/>
          </a:prstGeom>
          <a:noFill/>
          <a:ln>
            <a:noFill/>
          </a:ln>
        </p:spPr>
        <p:txBody>
          <a:bodyPr anchorCtr="0" anchor="t" bIns="45700" lIns="91425" spcFirstLastPara="1" rIns="91425" wrap="square" tIns="45700">
            <a:normAutofit fontScale="55000" lnSpcReduction="20000"/>
          </a:bodyPr>
          <a:lstStyle/>
          <a:p>
            <a:pPr indent="0" lvl="0" marL="106980" rtl="0" algn="ctr">
              <a:lnSpc>
                <a:spcPct val="120000"/>
              </a:lnSpc>
              <a:spcBef>
                <a:spcPts val="0"/>
              </a:spcBef>
              <a:spcAft>
                <a:spcPts val="0"/>
              </a:spcAft>
              <a:buSzPct val="85000"/>
              <a:buNone/>
            </a:pPr>
            <a:r>
              <a:rPr b="1" lang="en-US" sz="6000">
                <a:solidFill>
                  <a:srgbClr val="7030A0"/>
                </a:solidFill>
              </a:rPr>
              <a:t>Today’s Takeaways</a:t>
            </a:r>
            <a:endParaRPr/>
          </a:p>
          <a:p>
            <a:pPr indent="0" lvl="0" marL="106980" rtl="0" algn="ctr">
              <a:lnSpc>
                <a:spcPct val="120000"/>
              </a:lnSpc>
              <a:spcBef>
                <a:spcPts val="1200"/>
              </a:spcBef>
              <a:spcAft>
                <a:spcPts val="0"/>
              </a:spcAft>
              <a:buSzPct val="85000"/>
              <a:buNone/>
            </a:pPr>
            <a:r>
              <a:t/>
            </a:r>
            <a:endParaRPr b="1" sz="6000">
              <a:solidFill>
                <a:srgbClr val="7030A0"/>
              </a:solidFill>
            </a:endParaRPr>
          </a:p>
          <a:p>
            <a:pPr indent="0" lvl="0" marL="106980" rtl="0" algn="ctr">
              <a:lnSpc>
                <a:spcPct val="120000"/>
              </a:lnSpc>
              <a:spcBef>
                <a:spcPts val="1200"/>
              </a:spcBef>
              <a:spcAft>
                <a:spcPts val="0"/>
              </a:spcAft>
              <a:buSzPct val="85000"/>
              <a:buNone/>
            </a:pPr>
            <a:r>
              <a:t/>
            </a:r>
            <a:endParaRPr b="1" sz="6000">
              <a:solidFill>
                <a:srgbClr val="7030A0"/>
              </a:solidFill>
            </a:endParaRPr>
          </a:p>
          <a:p>
            <a:pPr indent="0" lvl="0" marL="106980" rtl="0" algn="ctr">
              <a:lnSpc>
                <a:spcPct val="120000"/>
              </a:lnSpc>
              <a:spcBef>
                <a:spcPts val="1200"/>
              </a:spcBef>
              <a:spcAft>
                <a:spcPts val="0"/>
              </a:spcAft>
              <a:buSzPct val="85000"/>
              <a:buNone/>
            </a:pPr>
            <a:r>
              <a:t/>
            </a:r>
            <a:endParaRPr b="1" sz="6000">
              <a:solidFill>
                <a:srgbClr val="7030A0"/>
              </a:solidFill>
            </a:endParaRPr>
          </a:p>
          <a:p>
            <a:pPr indent="0" lvl="0" marL="106980" rtl="0" algn="ctr">
              <a:lnSpc>
                <a:spcPct val="120000"/>
              </a:lnSpc>
              <a:spcBef>
                <a:spcPts val="1200"/>
              </a:spcBef>
              <a:spcAft>
                <a:spcPts val="0"/>
              </a:spcAft>
              <a:buSzPct val="85000"/>
              <a:buNone/>
            </a:pPr>
            <a:r>
              <a:t/>
            </a:r>
            <a:endParaRPr b="1" sz="6000">
              <a:solidFill>
                <a:schemeClr val="lt1"/>
              </a:solidFill>
            </a:endParaRPr>
          </a:p>
          <a:p>
            <a:pPr indent="0" lvl="0" marL="106980" rtl="0" algn="ctr">
              <a:lnSpc>
                <a:spcPct val="120000"/>
              </a:lnSpc>
              <a:spcBef>
                <a:spcPts val="1200"/>
              </a:spcBef>
              <a:spcAft>
                <a:spcPts val="0"/>
              </a:spcAft>
              <a:buSzPct val="85000"/>
              <a:buNone/>
            </a:pPr>
            <a:r>
              <a:t/>
            </a:r>
            <a:endParaRPr b="1" sz="4400">
              <a:solidFill>
                <a:schemeClr val="lt1"/>
              </a:solidFill>
            </a:endParaRPr>
          </a:p>
          <a:p>
            <a:pPr indent="0" lvl="0" marL="106980" rtl="0" algn="ctr">
              <a:lnSpc>
                <a:spcPct val="120000"/>
              </a:lnSpc>
              <a:spcBef>
                <a:spcPts val="1200"/>
              </a:spcBef>
              <a:spcAft>
                <a:spcPts val="0"/>
              </a:spcAft>
              <a:buSzPct val="85000"/>
              <a:buNone/>
            </a:pPr>
            <a:r>
              <a:rPr b="1" lang="en-US" sz="6000">
                <a:solidFill>
                  <a:schemeClr val="lt1"/>
                </a:solidFill>
              </a:rPr>
              <a:t>What is something you learned/re-learned or one thing you can take back to teach your team?</a:t>
            </a:r>
            <a:endParaRPr b="1" sz="6000">
              <a:solidFill>
                <a:schemeClr val="lt1"/>
              </a:solidFill>
            </a:endParaRPr>
          </a:p>
          <a:p>
            <a:pPr indent="-123507" lvl="0" marL="182880" rtl="0" algn="l">
              <a:lnSpc>
                <a:spcPct val="90000"/>
              </a:lnSpc>
              <a:spcBef>
                <a:spcPts val="1200"/>
              </a:spcBef>
              <a:spcAft>
                <a:spcPts val="0"/>
              </a:spcAft>
              <a:buSzPct val="85000"/>
              <a:buNone/>
            </a:pPr>
            <a:r>
              <a:t/>
            </a:r>
            <a:endParaRPr/>
          </a:p>
        </p:txBody>
      </p:sp>
      <p:sp>
        <p:nvSpPr>
          <p:cNvPr id="684" name="Google Shape;684;p4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685" name="Google Shape;685;p41"/>
          <p:cNvPicPr preferRelativeResize="0"/>
          <p:nvPr/>
        </p:nvPicPr>
        <p:blipFill rotWithShape="1">
          <a:blip r:embed="rId3">
            <a:alphaModFix/>
          </a:blip>
          <a:srcRect b="30654" l="0" r="0" t="0"/>
          <a:stretch/>
        </p:blipFill>
        <p:spPr>
          <a:xfrm>
            <a:off x="562445" y="1583512"/>
            <a:ext cx="6486980" cy="2802328"/>
          </a:xfrm>
          <a:prstGeom prst="rect">
            <a:avLst/>
          </a:prstGeom>
          <a:noFill/>
          <a:ln>
            <a:noFill/>
          </a:ln>
          <a:effectLst>
            <a:outerShdw blurRad="292100" rotWithShape="0" algn="tl" dir="2700000" dist="139700">
              <a:srgbClr val="333333">
                <a:alpha val="64705"/>
              </a:srgbClr>
            </a:outerShdw>
          </a:effectLst>
        </p:spPr>
      </p:pic>
      <p:pic>
        <p:nvPicPr>
          <p:cNvPr id="686" name="Google Shape;686;p41"/>
          <p:cNvPicPr preferRelativeResize="0"/>
          <p:nvPr/>
        </p:nvPicPr>
        <p:blipFill rotWithShape="1">
          <a:blip r:embed="rId4">
            <a:alphaModFix/>
          </a:blip>
          <a:srcRect b="0" l="0" r="0" t="48537"/>
          <a:stretch/>
        </p:blipFill>
        <p:spPr>
          <a:xfrm>
            <a:off x="5754864" y="2042250"/>
            <a:ext cx="6486980" cy="2079630"/>
          </a:xfrm>
          <a:prstGeom prst="rect">
            <a:avLst/>
          </a:prstGeom>
          <a:noFill/>
          <a:ln>
            <a:noFill/>
          </a:ln>
          <a:effectLst>
            <a:outerShdw blurRad="292100" rotWithShape="0" algn="tl" dir="2700000" dist="139700">
              <a:srgbClr val="333333">
                <a:alpha val="64705"/>
              </a:srgbClr>
            </a:outerShdw>
          </a:effectLst>
        </p:spPr>
      </p:pic>
      <p:pic>
        <p:nvPicPr>
          <p:cNvPr id="687" name="Google Shape;687;p41"/>
          <p:cNvPicPr preferRelativeResize="0"/>
          <p:nvPr/>
        </p:nvPicPr>
        <p:blipFill rotWithShape="1">
          <a:blip r:embed="rId5">
            <a:alphaModFix/>
          </a:blip>
          <a:srcRect b="0" l="0" r="0" t="0"/>
          <a:stretch/>
        </p:blipFill>
        <p:spPr>
          <a:xfrm>
            <a:off x="1457319" y="1915270"/>
            <a:ext cx="612750" cy="612750"/>
          </a:xfrm>
          <a:prstGeom prst="rect">
            <a:avLst/>
          </a:prstGeom>
          <a:noFill/>
          <a:ln>
            <a:noFill/>
          </a:ln>
        </p:spPr>
      </p:pic>
      <p:pic>
        <p:nvPicPr>
          <p:cNvPr id="688" name="Google Shape;688;p41"/>
          <p:cNvPicPr preferRelativeResize="0"/>
          <p:nvPr/>
        </p:nvPicPr>
        <p:blipFill rotWithShape="1">
          <a:blip r:embed="rId5">
            <a:alphaModFix/>
          </a:blip>
          <a:srcRect b="0" l="0" r="0" t="0"/>
          <a:stretch/>
        </p:blipFill>
        <p:spPr>
          <a:xfrm>
            <a:off x="3805935" y="2714371"/>
            <a:ext cx="336497" cy="336497"/>
          </a:xfrm>
          <a:prstGeom prst="rect">
            <a:avLst/>
          </a:prstGeom>
          <a:noFill/>
          <a:ln>
            <a:noFill/>
          </a:ln>
        </p:spPr>
      </p:pic>
      <p:pic>
        <p:nvPicPr>
          <p:cNvPr id="689" name="Google Shape;689;p41"/>
          <p:cNvPicPr preferRelativeResize="0"/>
          <p:nvPr/>
        </p:nvPicPr>
        <p:blipFill rotWithShape="1">
          <a:blip r:embed="rId5">
            <a:alphaModFix/>
          </a:blip>
          <a:srcRect b="0" l="0" r="0" t="0"/>
          <a:stretch/>
        </p:blipFill>
        <p:spPr>
          <a:xfrm>
            <a:off x="11190104" y="6014282"/>
            <a:ext cx="882128" cy="882128"/>
          </a:xfrm>
          <a:prstGeom prst="rect">
            <a:avLst/>
          </a:prstGeom>
          <a:noFill/>
          <a:ln>
            <a:noFill/>
          </a:ln>
        </p:spPr>
      </p:pic>
      <p:pic>
        <p:nvPicPr>
          <p:cNvPr id="690" name="Google Shape;690;p41"/>
          <p:cNvPicPr preferRelativeResize="0"/>
          <p:nvPr/>
        </p:nvPicPr>
        <p:blipFill rotWithShape="1">
          <a:blip r:embed="rId5">
            <a:alphaModFix/>
          </a:blip>
          <a:srcRect b="0" l="0" r="0" t="0"/>
          <a:stretch/>
        </p:blipFill>
        <p:spPr>
          <a:xfrm>
            <a:off x="6661294" y="3050868"/>
            <a:ext cx="686656" cy="686656"/>
          </a:xfrm>
          <a:prstGeom prst="rect">
            <a:avLst/>
          </a:prstGeom>
          <a:noFill/>
          <a:ln>
            <a:noFill/>
          </a:ln>
        </p:spPr>
      </p:pic>
      <p:pic>
        <p:nvPicPr>
          <p:cNvPr id="691" name="Google Shape;691;p41"/>
          <p:cNvPicPr preferRelativeResize="0"/>
          <p:nvPr/>
        </p:nvPicPr>
        <p:blipFill rotWithShape="1">
          <a:blip r:embed="rId5">
            <a:alphaModFix/>
          </a:blip>
          <a:srcRect b="0" l="0" r="0" t="0"/>
          <a:stretch/>
        </p:blipFill>
        <p:spPr>
          <a:xfrm>
            <a:off x="10073101" y="2440843"/>
            <a:ext cx="533939" cy="543833"/>
          </a:xfrm>
          <a:prstGeom prst="rect">
            <a:avLst/>
          </a:prstGeom>
          <a:noFill/>
          <a:ln>
            <a:noFill/>
          </a:ln>
        </p:spPr>
      </p:pic>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4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698" name="Google Shape;698;p4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699" name="Google Shape;699;p4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700" name="Google Shape;700;p4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50"/>
              </a:buClr>
              <a:buSzPts val="4400"/>
              <a:buFont typeface="Calibri"/>
              <a:buNone/>
            </a:pPr>
            <a:r>
              <a:rPr lang="en-US"/>
              <a:t>Connected- all that we share</a:t>
            </a:r>
            <a:endParaRPr/>
          </a:p>
        </p:txBody>
      </p:sp>
      <p:sp>
        <p:nvSpPr>
          <p:cNvPr id="701" name="Google Shape;701;p42"/>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3600"/>
              <a:buChar char="•"/>
            </a:pPr>
            <a:r>
              <a:rPr lang="en-US" sz="3600" u="sng">
                <a:solidFill>
                  <a:schemeClr val="hlink"/>
                </a:solidFill>
                <a:hlinkClick r:id="rId3"/>
              </a:rPr>
              <a:t>https://www.youtube.com/watch?v=jD8tjhVO1Tc</a:t>
            </a:r>
            <a:endParaRPr sz="36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28FF"/>
        </a:solidFill>
      </p:bgPr>
    </p:bg>
    <p:spTree>
      <p:nvGrpSpPr>
        <p:cNvPr id="705" name="Shape 705"/>
        <p:cNvGrpSpPr/>
        <p:nvPr/>
      </p:nvGrpSpPr>
      <p:grpSpPr>
        <a:xfrm>
          <a:off x="0" y="0"/>
          <a:ext cx="0" cy="0"/>
          <a:chOff x="0" y="0"/>
          <a:chExt cx="0" cy="0"/>
        </a:xfrm>
      </p:grpSpPr>
      <p:pic>
        <p:nvPicPr>
          <p:cNvPr descr="Screen Clipping" id="706" name="Google Shape;706;p43"/>
          <p:cNvPicPr preferRelativeResize="0"/>
          <p:nvPr>
            <p:ph idx="1" type="body"/>
          </p:nvPr>
        </p:nvPicPr>
        <p:blipFill rotWithShape="1">
          <a:blip r:embed="rId3">
            <a:alphaModFix/>
          </a:blip>
          <a:srcRect b="0" l="0" r="0" t="3536"/>
          <a:stretch/>
        </p:blipFill>
        <p:spPr>
          <a:xfrm>
            <a:off x="1988954" y="65304"/>
            <a:ext cx="9261662" cy="6831106"/>
          </a:xfrm>
          <a:prstGeom prst="rect">
            <a:avLst/>
          </a:prstGeom>
          <a:noFill/>
          <a:ln>
            <a:noFill/>
          </a:ln>
        </p:spPr>
      </p:pic>
      <p:sp>
        <p:nvSpPr>
          <p:cNvPr id="707" name="Google Shape;707;p4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708" name="Google Shape;708;p43"/>
          <p:cNvPicPr preferRelativeResize="0"/>
          <p:nvPr/>
        </p:nvPicPr>
        <p:blipFill rotWithShape="1">
          <a:blip r:embed="rId4">
            <a:alphaModFix/>
          </a:blip>
          <a:srcRect b="0" l="0" r="0" t="0"/>
          <a:stretch/>
        </p:blipFill>
        <p:spPr>
          <a:xfrm>
            <a:off x="11190104" y="6014282"/>
            <a:ext cx="882128" cy="882128"/>
          </a:xfrm>
          <a:prstGeom prst="rect">
            <a:avLst/>
          </a:prstGeom>
          <a:noFill/>
          <a:ln>
            <a:noFill/>
          </a:ln>
        </p:spPr>
      </p:pic>
      <p:sp>
        <p:nvSpPr>
          <p:cNvPr id="709" name="Google Shape;709;p43"/>
          <p:cNvSpPr txBox="1"/>
          <p:nvPr/>
        </p:nvSpPr>
        <p:spPr>
          <a:xfrm rot="-5400000">
            <a:off x="-1477327" y="4457344"/>
            <a:ext cx="387798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Arial"/>
                <a:ea typeface="Arial"/>
                <a:cs typeface="Arial"/>
                <a:sym typeface="Arial"/>
              </a:rPr>
              <a:t>#RDSPECT</a:t>
            </a:r>
            <a:endParaRPr b="1" sz="5400">
              <a:solidFill>
                <a:schemeClr val="dk1"/>
              </a:solidFill>
              <a:latin typeface="Arial"/>
              <a:ea typeface="Arial"/>
              <a:cs typeface="Arial"/>
              <a:sym typeface="Aria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5"/>
          <p:cNvPicPr preferRelativeResize="0"/>
          <p:nvPr/>
        </p:nvPicPr>
        <p:blipFill rotWithShape="1">
          <a:blip r:embed="rId3">
            <a:alphaModFix/>
          </a:blip>
          <a:srcRect b="10931" l="0" r="0" t="0"/>
          <a:stretch/>
        </p:blipFill>
        <p:spPr>
          <a:xfrm>
            <a:off x="2471057" y="1137306"/>
            <a:ext cx="6934200" cy="4632122"/>
          </a:xfrm>
          <a:prstGeom prst="rect">
            <a:avLst/>
          </a:prstGeom>
          <a:noFill/>
          <a:ln>
            <a:noFill/>
          </a:ln>
        </p:spPr>
      </p:pic>
      <p:sp>
        <p:nvSpPr>
          <p:cNvPr id="313" name="Google Shape;313;p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314" name="Google Shape;314;p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315" name="Google Shape;315;p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316" name="Google Shape;316;p5"/>
          <p:cNvSpPr txBox="1"/>
          <p:nvPr/>
        </p:nvSpPr>
        <p:spPr>
          <a:xfrm>
            <a:off x="441511" y="0"/>
            <a:ext cx="11308977" cy="160934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B050"/>
              </a:buClr>
              <a:buSzPts val="4400"/>
              <a:buFont typeface="Calibri"/>
              <a:buNone/>
            </a:pPr>
            <a:r>
              <a:rPr b="1" lang="en-US" sz="4400">
                <a:solidFill>
                  <a:srgbClr val="00B050"/>
                </a:solidFill>
                <a:latin typeface="Calibri"/>
                <a:ea typeface="Calibri"/>
                <a:cs typeface="Calibri"/>
                <a:sym typeface="Calibri"/>
              </a:rPr>
              <a:t>So What are our common “Identifiers”</a:t>
            </a:r>
            <a:endParaRPr b="1" sz="4400">
              <a:solidFill>
                <a:srgbClr val="00B05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1000"/>
                                        <p:tgtEl>
                                          <p:spTgt spid="3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323" name="Google Shape;323;p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324" name="Google Shape;324;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325" name="Google Shape;325;p6"/>
          <p:cNvSpPr txBox="1"/>
          <p:nvPr/>
        </p:nvSpPr>
        <p:spPr>
          <a:xfrm>
            <a:off x="838200" y="637033"/>
            <a:ext cx="10058400" cy="160934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B050"/>
              </a:buClr>
              <a:buSzPts val="4400"/>
              <a:buFont typeface="Calibri"/>
              <a:buNone/>
            </a:pPr>
            <a:r>
              <a:rPr b="1" lang="en-US" sz="4400">
                <a:solidFill>
                  <a:srgbClr val="00B050"/>
                </a:solidFill>
                <a:latin typeface="Calibri"/>
                <a:ea typeface="Calibri"/>
                <a:cs typeface="Calibri"/>
                <a:sym typeface="Calibri"/>
              </a:rPr>
              <a:t>Identifiers Can also be called Labels</a:t>
            </a:r>
            <a:endParaRPr b="1" sz="4400">
              <a:solidFill>
                <a:srgbClr val="00B050"/>
              </a:solidFill>
              <a:latin typeface="Calibri"/>
              <a:ea typeface="Calibri"/>
              <a:cs typeface="Calibri"/>
              <a:sym typeface="Calibri"/>
            </a:endParaRPr>
          </a:p>
        </p:txBody>
      </p:sp>
      <p:sp>
        <p:nvSpPr>
          <p:cNvPr id="326" name="Google Shape;326;p6"/>
          <p:cNvSpPr txBox="1"/>
          <p:nvPr>
            <p:ph idx="1" type="body"/>
          </p:nvPr>
        </p:nvSpPr>
        <p:spPr>
          <a:xfrm>
            <a:off x="838200" y="2273809"/>
            <a:ext cx="7832105" cy="47387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Font typeface="Noto Sans Symbols"/>
              <a:buChar char="▪"/>
            </a:pPr>
            <a:r>
              <a:rPr lang="en-US" sz="3200">
                <a:solidFill>
                  <a:schemeClr val="dk1"/>
                </a:solidFill>
              </a:rPr>
              <a:t>Why do we label things in general?</a:t>
            </a:r>
            <a:endParaRPr/>
          </a:p>
        </p:txBody>
      </p:sp>
      <p:sp>
        <p:nvSpPr>
          <p:cNvPr id="327" name="Google Shape;327;p6"/>
          <p:cNvSpPr txBox="1"/>
          <p:nvPr/>
        </p:nvSpPr>
        <p:spPr>
          <a:xfrm>
            <a:off x="11441782" y="7709699"/>
            <a:ext cx="64008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8" name="Google Shape;328;p6"/>
          <p:cNvSpPr/>
          <p:nvPr/>
        </p:nvSpPr>
        <p:spPr>
          <a:xfrm>
            <a:off x="838200" y="3997825"/>
            <a:ext cx="10881360" cy="52322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How does the field of I/DD have a history with labeling people?</a:t>
            </a:r>
            <a:endParaRPr/>
          </a:p>
        </p:txBody>
      </p:sp>
      <p:sp>
        <p:nvSpPr>
          <p:cNvPr id="329" name="Google Shape;329;p6"/>
          <p:cNvSpPr/>
          <p:nvPr/>
        </p:nvSpPr>
        <p:spPr>
          <a:xfrm>
            <a:off x="838200" y="3111144"/>
            <a:ext cx="9660905" cy="5232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Why do we sometimes label people in general?</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336" name="Google Shape;336;p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337" name="Google Shape;337;p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338" name="Google Shape;338;p7"/>
          <p:cNvSpPr txBox="1"/>
          <p:nvPr/>
        </p:nvSpPr>
        <p:spPr>
          <a:xfrm>
            <a:off x="432457" y="0"/>
            <a:ext cx="10682881" cy="160934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B050"/>
              </a:buClr>
              <a:buSzPts val="4400"/>
              <a:buFont typeface="Calibri"/>
              <a:buNone/>
            </a:pPr>
            <a:r>
              <a:rPr b="1" lang="en-US" sz="4400">
                <a:solidFill>
                  <a:srgbClr val="00B050"/>
                </a:solidFill>
                <a:latin typeface="Calibri"/>
                <a:ea typeface="Calibri"/>
                <a:cs typeface="Calibri"/>
                <a:sym typeface="Calibri"/>
              </a:rPr>
              <a:t>Is there a Danger to Labeling People?</a:t>
            </a:r>
            <a:endParaRPr b="1" sz="4400">
              <a:solidFill>
                <a:srgbClr val="00B050"/>
              </a:solidFill>
              <a:latin typeface="Calibri"/>
              <a:ea typeface="Calibri"/>
              <a:cs typeface="Calibri"/>
              <a:sym typeface="Calibri"/>
            </a:endParaRPr>
          </a:p>
        </p:txBody>
      </p:sp>
      <p:pic>
        <p:nvPicPr>
          <p:cNvPr id="339" name="Google Shape;339;p7"/>
          <p:cNvPicPr preferRelativeResize="0"/>
          <p:nvPr/>
        </p:nvPicPr>
        <p:blipFill rotWithShape="1">
          <a:blip r:embed="rId3">
            <a:alphaModFix/>
          </a:blip>
          <a:srcRect b="12791" l="0" r="0" t="10093"/>
          <a:stretch/>
        </p:blipFill>
        <p:spPr>
          <a:xfrm>
            <a:off x="3835011" y="1332332"/>
            <a:ext cx="4318389" cy="44348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8"/>
          <p:cNvSpPr txBox="1"/>
          <p:nvPr>
            <p:ph type="title"/>
          </p:nvPr>
        </p:nvSpPr>
        <p:spPr>
          <a:xfrm>
            <a:off x="1031837" y="2449338"/>
            <a:ext cx="1057451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50"/>
              </a:buClr>
              <a:buSzPts val="4400"/>
              <a:buFont typeface="Calibri"/>
              <a:buNone/>
            </a:pPr>
            <a:r>
              <a:rPr lang="en-US"/>
              <a:t>Is there a positive side to Labeling People?</a:t>
            </a:r>
            <a:endParaRPr b="1" i="1">
              <a:latin typeface="Calibri"/>
              <a:ea typeface="Calibri"/>
              <a:cs typeface="Calibri"/>
              <a:sym typeface="Calibri"/>
            </a:endParaRPr>
          </a:p>
        </p:txBody>
      </p:sp>
      <p:sp>
        <p:nvSpPr>
          <p:cNvPr id="346" name="Google Shape;346;p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347" name="Google Shape;347;p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348" name="Google Shape;348;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latin typeface="Calibri"/>
                <a:ea typeface="Calibri"/>
                <a:cs typeface="Calibri"/>
                <a:sym typeface="Calibri"/>
              </a:rPr>
              <a:t>6/10/2019</a:t>
            </a:r>
            <a:endParaRPr>
              <a:solidFill>
                <a:srgbClr val="888888"/>
              </a:solidFill>
              <a:latin typeface="Calibri"/>
              <a:ea typeface="Calibri"/>
              <a:cs typeface="Calibri"/>
              <a:sym typeface="Calibri"/>
            </a:endParaRPr>
          </a:p>
        </p:txBody>
      </p:sp>
      <p:sp>
        <p:nvSpPr>
          <p:cNvPr id="355" name="Google Shape;355;p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888888"/>
                </a:solidFill>
                <a:latin typeface="Calibri"/>
                <a:ea typeface="Calibri"/>
                <a:cs typeface="Calibri"/>
                <a:sym typeface="Calibri"/>
              </a:rPr>
              <a:t>www.workforcetransformation.org</a:t>
            </a:r>
            <a:endParaRPr/>
          </a:p>
        </p:txBody>
      </p:sp>
      <p:sp>
        <p:nvSpPr>
          <p:cNvPr id="356" name="Google Shape;356;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357" name="Google Shape;357;p9"/>
          <p:cNvSpPr txBox="1"/>
          <p:nvPr/>
        </p:nvSpPr>
        <p:spPr>
          <a:xfrm>
            <a:off x="757876" y="1634129"/>
            <a:ext cx="10058400" cy="160934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B050"/>
              </a:buClr>
              <a:buSzPts val="6600"/>
              <a:buFont typeface="Calibri"/>
              <a:buNone/>
            </a:pPr>
            <a:r>
              <a:rPr b="1" lang="en-US" sz="6600">
                <a:solidFill>
                  <a:srgbClr val="00B050"/>
                </a:solidFill>
                <a:latin typeface="Calibri"/>
                <a:ea typeface="Calibri"/>
                <a:cs typeface="Calibri"/>
                <a:sym typeface="Calibri"/>
              </a:rPr>
              <a:t>Why do labels matter</a:t>
            </a:r>
            <a:endParaRPr b="1" sz="6600">
              <a:solidFill>
                <a:srgbClr val="00B050"/>
              </a:solidFill>
              <a:latin typeface="Calibri"/>
              <a:ea typeface="Calibri"/>
              <a:cs typeface="Calibri"/>
              <a:sym typeface="Calibri"/>
            </a:endParaRPr>
          </a:p>
        </p:txBody>
      </p:sp>
      <p:sp>
        <p:nvSpPr>
          <p:cNvPr id="358" name="Google Shape;358;p9"/>
          <p:cNvSpPr txBox="1"/>
          <p:nvPr>
            <p:ph idx="1" type="body"/>
          </p:nvPr>
        </p:nvSpPr>
        <p:spPr>
          <a:xfrm>
            <a:off x="757876" y="3270905"/>
            <a:ext cx="10058400" cy="183740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4400"/>
              <a:buNone/>
            </a:pPr>
            <a:r>
              <a:rPr lang="en-US" sz="4400" u="sng">
                <a:solidFill>
                  <a:schemeClr val="hlink"/>
                </a:solidFill>
                <a:hlinkClick r:id="rId3"/>
              </a:rPr>
              <a:t>https://www.youtube.com/watch?v=P_GkSHBVHzc</a:t>
            </a:r>
            <a:endParaRPr b="1" sz="4400"/>
          </a:p>
        </p:txBody>
      </p:sp>
    </p:spTree>
  </p:cSld>
  <p:clrMapOvr>
    <a:masterClrMapping/>
  </p:clrMapOvr>
</p:sld>
</file>

<file path=ppt/theme/theme1.xml><?xml version="1.0" encoding="utf-8"?>
<a:theme xmlns:a="http://schemas.openxmlformats.org/drawingml/2006/main" xmlns:r="http://schemas.openxmlformats.org/officeDocument/2006/relationships"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RCWT">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CWT">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2016-02-26T19:08:19Z</dcterms:created>
  <dc:creator>Rachel Jacob</dc:creator>
</cp:coreProperties>
</file>