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438" r:id="rId5"/>
    <p:sldId id="452" r:id="rId6"/>
    <p:sldId id="440" r:id="rId7"/>
    <p:sldId id="262" r:id="rId8"/>
    <p:sldId id="439" r:id="rId9"/>
    <p:sldId id="386" r:id="rId10"/>
    <p:sldId id="261" r:id="rId11"/>
    <p:sldId id="260" r:id="rId12"/>
    <p:sldId id="290" r:id="rId13"/>
    <p:sldId id="391" r:id="rId14"/>
    <p:sldId id="388" r:id="rId15"/>
    <p:sldId id="389" r:id="rId16"/>
    <p:sldId id="395" r:id="rId17"/>
    <p:sldId id="450" r:id="rId18"/>
    <p:sldId id="285" r:id="rId19"/>
    <p:sldId id="284" r:id="rId20"/>
    <p:sldId id="451" r:id="rId21"/>
    <p:sldId id="441" r:id="rId22"/>
    <p:sldId id="457" r:id="rId23"/>
    <p:sldId id="442" r:id="rId24"/>
    <p:sldId id="296" r:id="rId25"/>
    <p:sldId id="443" r:id="rId26"/>
    <p:sldId id="306" r:id="rId27"/>
    <p:sldId id="301" r:id="rId28"/>
    <p:sldId id="458" r:id="rId29"/>
    <p:sldId id="449" r:id="rId30"/>
    <p:sldId id="275" r:id="rId31"/>
    <p:sldId id="444" r:id="rId32"/>
    <p:sldId id="408" r:id="rId33"/>
    <p:sldId id="445" r:id="rId34"/>
    <p:sldId id="446" r:id="rId35"/>
    <p:sldId id="407" r:id="rId36"/>
    <p:sldId id="447" r:id="rId37"/>
    <p:sldId id="274" r:id="rId38"/>
    <p:sldId id="448" r:id="rId39"/>
    <p:sldId id="303" r:id="rId40"/>
    <p:sldId id="281" r:id="rId41"/>
    <p:sldId id="453" r:id="rId42"/>
    <p:sldId id="454" r:id="rId43"/>
    <p:sldId id="455" r:id="rId44"/>
    <p:sldId id="304" r:id="rId45"/>
    <p:sldId id="302" r:id="rId46"/>
    <p:sldId id="45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Parsons" initials="JP" lastIdx="3" clrIdx="0">
    <p:extLst>
      <p:ext uri="{19B8F6BF-5375-455C-9EA6-DF929625EA0E}">
        <p15:presenceInfo xmlns:p15="http://schemas.microsoft.com/office/powerpoint/2012/main" userId="S::jparsons@nyalliance.org::e90416b9-7bdb-44ec-805d-9fa68257c8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EA5"/>
    <a:srgbClr val="274FA6"/>
    <a:srgbClr val="DF3D31"/>
    <a:srgbClr val="EBC437"/>
    <a:srgbClr val="E46531"/>
    <a:srgbClr val="63B6DD"/>
    <a:srgbClr val="E4DEDC"/>
    <a:srgbClr val="E6E6E6"/>
    <a:srgbClr val="A6A6A6"/>
    <a:srgbClr val="FF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5407" autoAdjust="0"/>
  </p:normalViewPr>
  <p:slideViewPr>
    <p:cSldViewPr snapToGrid="0">
      <p:cViewPr varScale="1">
        <p:scale>
          <a:sx n="72" d="100"/>
          <a:sy n="72" d="100"/>
        </p:scale>
        <p:origin x="4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24574-81F7-4C27-AC0C-B7E8D7484F33}"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40688-ACCC-49F8-9403-08FCB1EBEDF4}" type="slidenum">
              <a:rPr lang="en-US" smtClean="0"/>
              <a:t>‹#›</a:t>
            </a:fld>
            <a:endParaRPr lang="en-US"/>
          </a:p>
        </p:txBody>
      </p:sp>
    </p:spTree>
    <p:extLst>
      <p:ext uri="{BB962C8B-B14F-4D97-AF65-F5344CB8AC3E}">
        <p14:creationId xmlns:p14="http://schemas.microsoft.com/office/powerpoint/2010/main" val="304718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421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24" tIns="44362" rIns="88724" bIns="44362"/>
          <a:lstStyle/>
          <a:p>
            <a:r>
              <a:rPr lang="en-US" altLang="en-US" sz="1600" b="1"/>
              <a:t>Before we look at where the field is going let’s spend a few minutes looking at where it’s been. How many have been?</a:t>
            </a:r>
          </a:p>
          <a:p>
            <a:r>
              <a:rPr lang="en-US" altLang="en-US" sz="1600" b="1"/>
              <a:t>If you haven’t ever visited a big intuition you should look for an opportunity </a:t>
            </a:r>
          </a:p>
          <a:p>
            <a:endParaRPr lang="en-US" altLang="en-US" sz="1600" b="1"/>
          </a:p>
          <a:p>
            <a:r>
              <a:rPr lang="en-US" altLang="en-US" sz="1600" b="1"/>
              <a:t>Not like this anymore, but still, life-deadening places</a:t>
            </a:r>
          </a:p>
          <a:p>
            <a:r>
              <a:rPr lang="en-US" altLang="en-US" sz="1600" b="1"/>
              <a:t>Story of the egg. No stronger human emotion that the desire to be in charge of their own life – that’s what we steal from people when we put them in places where their lives are not their own. </a:t>
            </a:r>
          </a:p>
        </p:txBody>
      </p:sp>
      <p:sp>
        <p:nvSpPr>
          <p:cNvPr id="9421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24" tIns="44362" rIns="88724" bIns="44362"/>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fld id="{B5C395DF-CFC1-4D2C-AEE6-CCCF89D082D6}" type="slidenum">
              <a:rPr lang="en-US" altLang="en-US">
                <a:solidFill>
                  <a:prstClr val="black"/>
                </a:solidFill>
              </a:rPr>
              <a:pPr/>
              <a:t>4</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445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24" tIns="44362" rIns="88724" bIns="44362"/>
          <a:lstStyle/>
          <a:p>
            <a:endParaRPr lang="en-US" altLang="en-US" sz="1600" b="1"/>
          </a:p>
        </p:txBody>
      </p:sp>
      <p:sp>
        <p:nvSpPr>
          <p:cNvPr id="10445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24" tIns="44362" rIns="88724" bIns="44362"/>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fld id="{11842021-EED1-4EC4-9AE6-D5A8252A33C6}" type="slidenum">
              <a:rPr lang="en-US" altLang="en-US">
                <a:solidFill>
                  <a:prstClr val="black"/>
                </a:solidFill>
              </a:rPr>
              <a:pPr/>
              <a:t>7</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bwMode="auto">
          <a:xfrm>
            <a:off x="381000" y="685800"/>
            <a:ext cx="6096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5475" name="Notes Placeholder 2"/>
          <p:cNvSpPr>
            <a:spLocks noGrp="1"/>
          </p:cNvSpPr>
          <p:nvPr>
            <p:ph type="body" idx="1"/>
          </p:nvPr>
        </p:nvSpPr>
        <p:spPr bwMode="auto">
          <a:xfrm>
            <a:off x="258763" y="4343400"/>
            <a:ext cx="6599237"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24" tIns="44362" rIns="88724" bIns="44362"/>
          <a:lstStyle/>
          <a:p>
            <a:r>
              <a:rPr lang="en-US" altLang="en-US" sz="1600" b="1" dirty="0"/>
              <a:t>We use the words “special” or “Specialized” rather than segregated but it’s the same thing</a:t>
            </a:r>
          </a:p>
          <a:p>
            <a:endParaRPr lang="en-US" altLang="en-US" sz="1600" b="1" dirty="0"/>
          </a:p>
          <a:p>
            <a:r>
              <a:rPr lang="en-US" altLang="en-US" sz="1600" b="1" dirty="0"/>
              <a:t>And size isn’t the issue – ran small 3-4 person group homes … staff person said, “line up, dinner’s ready”</a:t>
            </a:r>
          </a:p>
        </p:txBody>
      </p:sp>
      <p:sp>
        <p:nvSpPr>
          <p:cNvPr id="1054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24" tIns="44362" rIns="88724" bIns="44362"/>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fld id="{842C95BA-B42A-46F7-B0A8-3A445EBF007A}" type="slidenum">
              <a:rPr lang="en-US" altLang="en-US">
                <a:solidFill>
                  <a:prstClr val="black"/>
                </a:solidFill>
              </a:rPr>
              <a:pPr/>
              <a:t>8</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0688-ACCC-49F8-9403-08FCB1EBEDF4}" type="slidenum">
              <a:rPr lang="en-US" smtClean="0"/>
              <a:t>13</a:t>
            </a:fld>
            <a:endParaRPr lang="en-US"/>
          </a:p>
        </p:txBody>
      </p:sp>
    </p:spTree>
    <p:extLst>
      <p:ext uri="{BB962C8B-B14F-4D97-AF65-F5344CB8AC3E}">
        <p14:creationId xmlns:p14="http://schemas.microsoft.com/office/powerpoint/2010/main" val="243431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2886" y="1204687"/>
            <a:ext cx="10363200" cy="2387600"/>
          </a:xfrm>
          <a:prstGeom prst="rect">
            <a:avLst/>
          </a:prstGeom>
        </p:spPr>
        <p:txBody>
          <a:bodyPr anchor="b"/>
          <a:lstStyle>
            <a:lvl1pPr algn="ctr">
              <a:defRPr sz="6000">
                <a:solidFill>
                  <a:srgbClr val="00B050"/>
                </a:solidFill>
              </a:defRPr>
            </a:lvl1pPr>
          </a:lstStyle>
          <a:p>
            <a:r>
              <a:rPr lang="en-US"/>
              <a:t>Click to edit Master title style</a:t>
            </a:r>
          </a:p>
        </p:txBody>
      </p:sp>
      <p:sp>
        <p:nvSpPr>
          <p:cNvPr id="3" name="Subtitle 2"/>
          <p:cNvSpPr>
            <a:spLocks noGrp="1"/>
          </p:cNvSpPr>
          <p:nvPr>
            <p:ph type="subTitle" idx="1"/>
          </p:nvPr>
        </p:nvSpPr>
        <p:spPr>
          <a:xfrm>
            <a:off x="1719943" y="4244295"/>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4069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00B050"/>
                </a:solidFill>
                <a:latin typeface="Arial Black" panose="020B0A040201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59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lvl1pPr>
              <a:defRPr>
                <a:solidFill>
                  <a:srgbClr val="00B050"/>
                </a:solidFill>
                <a:latin typeface="Arial Black" panose="020B0A040201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21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8200" y="308566"/>
            <a:ext cx="1057451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B050"/>
              </a:buClr>
              <a:buSzPts val="1800"/>
              <a:buNone/>
              <a:defRPr sz="4000">
                <a:solidFill>
                  <a:srgbClr val="00B050"/>
                </a:solidFill>
                <a:latin typeface="Arial Black" panose="020B0A04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4" name="Google Shape;54;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70C0"/>
              </a:buClr>
              <a:buSzPts val="1800"/>
              <a:buChar char="•"/>
              <a:defRPr sz="2000">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0070C0"/>
              </a:buClr>
              <a:buSzPts val="1800"/>
              <a:buChar char="•"/>
              <a:defRPr/>
            </a:lvl2pPr>
            <a:lvl3pPr marL="1371600" lvl="2" indent="-342900" algn="l">
              <a:lnSpc>
                <a:spcPct val="90000"/>
              </a:lnSpc>
              <a:spcBef>
                <a:spcPts val="500"/>
              </a:spcBef>
              <a:spcAft>
                <a:spcPts val="0"/>
              </a:spcAft>
              <a:buClr>
                <a:srgbClr val="0070C0"/>
              </a:buClr>
              <a:buSzPts val="1800"/>
              <a:buChar char="•"/>
              <a:defRPr/>
            </a:lvl3pPr>
            <a:lvl4pPr marL="1828800" lvl="3" indent="-342900" algn="l">
              <a:lnSpc>
                <a:spcPct val="90000"/>
              </a:lnSpc>
              <a:spcBef>
                <a:spcPts val="500"/>
              </a:spcBef>
              <a:spcAft>
                <a:spcPts val="0"/>
              </a:spcAft>
              <a:buClr>
                <a:srgbClr val="0070C0"/>
              </a:buClr>
              <a:buSzPts val="1800"/>
              <a:buChar char="•"/>
              <a:defRPr/>
            </a:lvl4pPr>
            <a:lvl5pPr marL="2286000" lvl="4" indent="-342900" algn="l">
              <a:lnSpc>
                <a:spcPct val="90000"/>
              </a:lnSpc>
              <a:spcBef>
                <a:spcPts val="500"/>
              </a:spcBef>
              <a:spcAft>
                <a:spcPts val="0"/>
              </a:spcAft>
              <a:buClr>
                <a:srgbClr val="0070C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5" name="Google Shape;55;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70C0"/>
              </a:buClr>
              <a:buSzPts val="1800"/>
              <a:buChar char="•"/>
              <a:defRPr sz="2000">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0070C0"/>
              </a:buClr>
              <a:buSzPts val="1800"/>
              <a:buChar char="•"/>
              <a:defRPr/>
            </a:lvl2pPr>
            <a:lvl3pPr marL="1371600" lvl="2" indent="-342900" algn="l">
              <a:lnSpc>
                <a:spcPct val="90000"/>
              </a:lnSpc>
              <a:spcBef>
                <a:spcPts val="500"/>
              </a:spcBef>
              <a:spcAft>
                <a:spcPts val="0"/>
              </a:spcAft>
              <a:buClr>
                <a:srgbClr val="0070C0"/>
              </a:buClr>
              <a:buSzPts val="1800"/>
              <a:buChar char="•"/>
              <a:defRPr/>
            </a:lvl3pPr>
            <a:lvl4pPr marL="1828800" lvl="3" indent="-342900" algn="l">
              <a:lnSpc>
                <a:spcPct val="90000"/>
              </a:lnSpc>
              <a:spcBef>
                <a:spcPts val="500"/>
              </a:spcBef>
              <a:spcAft>
                <a:spcPts val="0"/>
              </a:spcAft>
              <a:buClr>
                <a:srgbClr val="0070C0"/>
              </a:buClr>
              <a:buSzPts val="1800"/>
              <a:buChar char="•"/>
              <a:defRPr/>
            </a:lvl4pPr>
            <a:lvl5pPr marL="2286000" lvl="4" indent="-342900" algn="l">
              <a:lnSpc>
                <a:spcPct val="90000"/>
              </a:lnSpc>
              <a:spcBef>
                <a:spcPts val="500"/>
              </a:spcBef>
              <a:spcAft>
                <a:spcPts val="0"/>
              </a:spcAft>
              <a:buClr>
                <a:srgbClr val="0070C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60494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 Heading" userDrawn="1">
  <p:cSld name="C Heading">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808800" y="300175"/>
            <a:ext cx="105744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0B050"/>
              </a:buClr>
              <a:buSzPts val="4400"/>
              <a:buFont typeface="Calibri"/>
              <a:buNone/>
              <a:defRPr sz="4400" b="0" i="0" u="none" strike="noStrike" cap="none">
                <a:solidFill>
                  <a:srgbClr val="00B050"/>
                </a:solidFill>
                <a:latin typeface="Arial Black" panose="020B0A04020102020204" pitchFamily="34" charset="0"/>
                <a:ea typeface="Arial Black" panose="020B0A04020102020204" pitchFamily="34" charset="0"/>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122" name="Google Shape;122;p16"/>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rmAutofit/>
          </a:bodyPr>
          <a:lstStyle>
            <a:lvl1pPr marL="457200" marR="0" lvl="0" indent="-406400" algn="l" rtl="0">
              <a:lnSpc>
                <a:spcPct val="90000"/>
              </a:lnSpc>
              <a:spcBef>
                <a:spcPts val="1000"/>
              </a:spcBef>
              <a:spcAft>
                <a:spcPts val="0"/>
              </a:spcAft>
              <a:buClr>
                <a:srgbClr val="0070C0"/>
              </a:buClr>
              <a:buSzPts val="2800"/>
              <a:buFont typeface="Arial"/>
              <a:buChar char="•"/>
              <a:defRPr sz="20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Calibri"/>
              </a:defRPr>
            </a:lvl1pPr>
            <a:lvl2pPr marL="914400" marR="0" lvl="1" indent="-381000" algn="l" rtl="0">
              <a:lnSpc>
                <a:spcPct val="90000"/>
              </a:lnSpc>
              <a:spcBef>
                <a:spcPts val="500"/>
              </a:spcBef>
              <a:spcAft>
                <a:spcPts val="0"/>
              </a:spcAft>
              <a:buClr>
                <a:srgbClr val="0070C0"/>
              </a:buClr>
              <a:buSzPts val="2400"/>
              <a:buFont typeface="Arial"/>
              <a:buChar char="•"/>
              <a:defRPr sz="2400" b="0" i="0" u="none" strike="noStrike" cap="none">
                <a:solidFill>
                  <a:srgbClr val="0070C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70C0"/>
              </a:buClr>
              <a:buSzPts val="2000"/>
              <a:buFont typeface="Arial"/>
              <a:buChar char="•"/>
              <a:defRPr sz="2000" b="0" i="0" u="none" strike="noStrike" cap="none">
                <a:solidFill>
                  <a:srgbClr val="0070C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70C0"/>
              </a:buClr>
              <a:buSzPts val="1800"/>
              <a:buFont typeface="Arial"/>
              <a:buChar char="•"/>
              <a:defRPr sz="1800" b="0" i="0" u="none" strike="noStrike" cap="none">
                <a:solidFill>
                  <a:srgbClr val="0070C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70C0"/>
              </a:buClr>
              <a:buSzPts val="1800"/>
              <a:buFont typeface="Arial"/>
              <a:buChar char="•"/>
              <a:defRPr sz="1800" b="0" i="0" u="none" strike="noStrike" cap="none">
                <a:solidFill>
                  <a:srgbClr val="0070C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502277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 Heading" type="obj">
  <p:cSld name="A Heading">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838200" y="308566"/>
            <a:ext cx="10574517"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B050"/>
              </a:buClr>
              <a:buSzPts val="4400"/>
              <a:buFont typeface="Calibri"/>
              <a:buNone/>
              <a:defRPr b="1">
                <a:solidFill>
                  <a:srgbClr val="00B050"/>
                </a:solidFill>
                <a:latin typeface="Arial Black" panose="020B0A04020102020204" pitchFamily="34" charset="0"/>
                <a:ea typeface="Arial Black" panose="020B0A04020102020204" pitchFamily="34" charset="0"/>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2" name="Google Shape;3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70C0"/>
              </a:buClr>
              <a:buSzPts val="1800"/>
              <a:buChar char="•"/>
              <a:defRPr sz="2000">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rgbClr val="0070C0"/>
              </a:buClr>
              <a:buSzPts val="1800"/>
              <a:buChar char="•"/>
              <a:defRPr/>
            </a:lvl2pPr>
            <a:lvl3pPr marL="1371600" lvl="2" indent="-342900" algn="l">
              <a:lnSpc>
                <a:spcPct val="90000"/>
              </a:lnSpc>
              <a:spcBef>
                <a:spcPts val="500"/>
              </a:spcBef>
              <a:spcAft>
                <a:spcPts val="0"/>
              </a:spcAft>
              <a:buClr>
                <a:srgbClr val="0070C0"/>
              </a:buClr>
              <a:buSzPts val="1800"/>
              <a:buChar char="•"/>
              <a:defRPr/>
            </a:lvl3pPr>
            <a:lvl4pPr marL="1828800" lvl="3" indent="-342900" algn="l">
              <a:lnSpc>
                <a:spcPct val="90000"/>
              </a:lnSpc>
              <a:spcBef>
                <a:spcPts val="500"/>
              </a:spcBef>
              <a:spcAft>
                <a:spcPts val="0"/>
              </a:spcAft>
              <a:buClr>
                <a:srgbClr val="0070C0"/>
              </a:buClr>
              <a:buSzPts val="1800"/>
              <a:buChar char="•"/>
              <a:defRPr/>
            </a:lvl4pPr>
            <a:lvl5pPr marL="2286000" lvl="4" indent="-342900" algn="l">
              <a:lnSpc>
                <a:spcPct val="90000"/>
              </a:lnSpc>
              <a:spcBef>
                <a:spcPts val="500"/>
              </a:spcBef>
              <a:spcAft>
                <a:spcPts val="0"/>
              </a:spcAft>
              <a:buClr>
                <a:srgbClr val="0070C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56419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0115" y="169184"/>
            <a:ext cx="10515600" cy="1325563"/>
          </a:xfrm>
          <a:prstGeom prst="rect">
            <a:avLst/>
          </a:prstGeom>
        </p:spPr>
        <p:txBody>
          <a:bodyPr>
            <a:normAutofit/>
          </a:bodyPr>
          <a:lstStyle>
            <a:lvl1pPr>
              <a:defRPr sz="4000">
                <a:solidFill>
                  <a:srgbClr val="00B050"/>
                </a:solidFill>
                <a:latin typeface="Arial Black" panose="020B0A04020102020204" pitchFamily="34" charset="0"/>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53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5400">
                <a:solidFill>
                  <a:srgbClr val="00B050"/>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8285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00B050"/>
                </a:solidFill>
                <a:latin typeface="Arial Black" panose="020B0A040201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65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a:solidFill>
                  <a:srgbClr val="00B050"/>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lgn="l">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4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00B050"/>
                </a:solidFill>
                <a:latin typeface="Arial Black" panose="020B0A04020102020204" pitchFamily="34" charset="0"/>
              </a:defRPr>
            </a:lvl1pPr>
          </a:lstStyle>
          <a:p>
            <a:r>
              <a:rPr lang="en-US"/>
              <a:t>Click to edit Master title style</a:t>
            </a:r>
          </a:p>
        </p:txBody>
      </p:sp>
    </p:spTree>
    <p:extLst>
      <p:ext uri="{BB962C8B-B14F-4D97-AF65-F5344CB8AC3E}">
        <p14:creationId xmlns:p14="http://schemas.microsoft.com/office/powerpoint/2010/main" val="132534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13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00B050"/>
                </a:solidFill>
                <a:latin typeface="Arial Black" panose="020B0A04020102020204" pitchFamily="34" charset="0"/>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8080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Autofit/>
          </a:bodyPr>
          <a:lstStyle>
            <a:lvl1pPr>
              <a:defRPr sz="4000">
                <a:solidFill>
                  <a:srgbClr val="00B050"/>
                </a:solidFill>
                <a:latin typeface="Arial Black" panose="020B0A04020102020204" pitchFamily="34" charset="0"/>
              </a:defRPr>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887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4D8E7471-C8F3-4AAF-AB5B-27C324568677}"/>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85000" t="2708" r="3645" b="75995"/>
          <a:stretch/>
        </p:blipFill>
        <p:spPr>
          <a:xfrm>
            <a:off x="11039474" y="87767"/>
            <a:ext cx="1038225" cy="1460497"/>
          </a:xfrm>
          <a:prstGeom prst="rect">
            <a:avLst/>
          </a:prstGeom>
        </p:spPr>
      </p:pic>
      <p:pic>
        <p:nvPicPr>
          <p:cNvPr id="10" name="Picture 9">
            <a:extLst>
              <a:ext uri="{FF2B5EF4-FFF2-40B4-BE49-F238E27FC236}">
                <a16:creationId xmlns:a16="http://schemas.microsoft.com/office/drawing/2014/main" id="{B9F45A51-F1F6-4CF9-BB7D-DB9D2D98EF38}"/>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r="4389" b="-325"/>
          <a:stretch/>
        </p:blipFill>
        <p:spPr>
          <a:xfrm>
            <a:off x="1" y="6311898"/>
            <a:ext cx="12191999" cy="284846"/>
          </a:xfrm>
          <a:prstGeom prst="rect">
            <a:avLst/>
          </a:prstGeom>
        </p:spPr>
      </p:pic>
    </p:spTree>
    <p:extLst>
      <p:ext uri="{BB962C8B-B14F-4D97-AF65-F5344CB8AC3E}">
        <p14:creationId xmlns:p14="http://schemas.microsoft.com/office/powerpoint/2010/main" val="2946683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5B65-CFEC-47F3-BF7E-FE7FD723636C}"/>
              </a:ext>
            </a:extLst>
          </p:cNvPr>
          <p:cNvSpPr>
            <a:spLocks noGrp="1"/>
          </p:cNvSpPr>
          <p:nvPr>
            <p:ph type="ctrTitle"/>
          </p:nvPr>
        </p:nvSpPr>
        <p:spPr/>
        <p:txBody>
          <a:bodyPr/>
          <a:lstStyle/>
          <a:p>
            <a:r>
              <a:rPr lang="en-US" dirty="0"/>
              <a:t>Person Centered Culture</a:t>
            </a:r>
          </a:p>
        </p:txBody>
      </p:sp>
      <p:sp>
        <p:nvSpPr>
          <p:cNvPr id="3" name="Subtitle 2">
            <a:extLst>
              <a:ext uri="{FF2B5EF4-FFF2-40B4-BE49-F238E27FC236}">
                <a16:creationId xmlns:a16="http://schemas.microsoft.com/office/drawing/2014/main" id="{AFD8A8A6-1F41-409E-B4BD-F2222DDB60A4}"/>
              </a:ext>
            </a:extLst>
          </p:cNvPr>
          <p:cNvSpPr>
            <a:spLocks noGrp="1"/>
          </p:cNvSpPr>
          <p:nvPr>
            <p:ph type="subTitle" idx="1"/>
          </p:nvPr>
        </p:nvSpPr>
        <p:spPr/>
        <p:txBody>
          <a:bodyPr/>
          <a:lstStyle/>
          <a:p>
            <a:r>
              <a:rPr lang="en-US" dirty="0"/>
              <a:t>Christopher Fortune</a:t>
            </a:r>
          </a:p>
          <a:p>
            <a:r>
              <a:rPr lang="en-US"/>
              <a:t>May 9, </a:t>
            </a:r>
            <a:r>
              <a:rPr lang="en-US" dirty="0"/>
              <a:t>2022</a:t>
            </a:r>
          </a:p>
        </p:txBody>
      </p:sp>
    </p:spTree>
    <p:extLst>
      <p:ext uri="{BB962C8B-B14F-4D97-AF65-F5344CB8AC3E}">
        <p14:creationId xmlns:p14="http://schemas.microsoft.com/office/powerpoint/2010/main" val="7302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A7AF-91EE-4407-82CE-79AF8193E3B3}"/>
              </a:ext>
            </a:extLst>
          </p:cNvPr>
          <p:cNvSpPr>
            <a:spLocks noGrp="1"/>
          </p:cNvSpPr>
          <p:nvPr>
            <p:ph type="body" idx="1"/>
          </p:nvPr>
        </p:nvSpPr>
        <p:spPr/>
        <p:txBody>
          <a:bodyPr>
            <a:normAutofit/>
          </a:bodyPr>
          <a:lstStyle/>
          <a:p>
            <a:pPr marL="50800" indent="0" algn="ctr">
              <a:buNone/>
            </a:pPr>
            <a:endParaRPr lang="en-US" sz="4000" dirty="0">
              <a:solidFill>
                <a:srgbClr val="00B050"/>
              </a:solidFill>
              <a:latin typeface="Arial Black" panose="020B0A04020102020204" pitchFamily="34" charset="0"/>
            </a:endParaRPr>
          </a:p>
          <a:p>
            <a:pPr marL="50800" indent="0" algn="ctr">
              <a:buNone/>
            </a:pPr>
            <a:r>
              <a:rPr lang="en-US" sz="4000" dirty="0">
                <a:solidFill>
                  <a:srgbClr val="00B050"/>
                </a:solidFill>
                <a:latin typeface="Arial Black" panose="020B0A04020102020204" pitchFamily="34" charset="0"/>
              </a:rPr>
              <a:t>The Custodial Model vs the Support Model </a:t>
            </a:r>
          </a:p>
        </p:txBody>
      </p:sp>
    </p:spTree>
    <p:extLst>
      <p:ext uri="{BB962C8B-B14F-4D97-AF65-F5344CB8AC3E}">
        <p14:creationId xmlns:p14="http://schemas.microsoft.com/office/powerpoint/2010/main" val="185563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600F-AD87-430A-A017-8954DB271295}"/>
              </a:ext>
            </a:extLst>
          </p:cNvPr>
          <p:cNvSpPr>
            <a:spLocks noGrp="1"/>
          </p:cNvSpPr>
          <p:nvPr>
            <p:ph type="title"/>
          </p:nvPr>
        </p:nvSpPr>
        <p:spPr>
          <a:xfrm>
            <a:off x="457107" y="298890"/>
            <a:ext cx="10574400" cy="1325700"/>
          </a:xfrm>
        </p:spPr>
        <p:txBody>
          <a:bodyPr/>
          <a:lstStyle/>
          <a:p>
            <a:pPr algn="ctr"/>
            <a:r>
              <a:rPr lang="en-US" sz="4000" dirty="0"/>
              <a:t>The Custodial Model of Supporting People with Disabilities</a:t>
            </a:r>
          </a:p>
        </p:txBody>
      </p:sp>
      <p:sp>
        <p:nvSpPr>
          <p:cNvPr id="5" name="AutoShape 4">
            <a:extLst>
              <a:ext uri="{FF2B5EF4-FFF2-40B4-BE49-F238E27FC236}">
                <a16:creationId xmlns:a16="http://schemas.microsoft.com/office/drawing/2014/main" id="{3B582D55-BB6F-47A6-98A7-071474386E50}"/>
              </a:ext>
            </a:extLst>
          </p:cNvPr>
          <p:cNvSpPr>
            <a:spLocks noGrp="1" noChangeAspect="1" noChangeArrowheads="1"/>
          </p:cNvSpPr>
          <p:nvPr>
            <p:ph type="body" idx="1"/>
          </p:nvPr>
        </p:nvSpPr>
        <p:spPr bwMode="auto">
          <a:xfrm>
            <a:off x="838200" y="1825625"/>
            <a:ext cx="6786489" cy="435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The “custodial model” really emerged during the deinstitutionalization period. People were supported outside the institution but were not fostered to become part of the community</a:t>
            </a:r>
          </a:p>
          <a:p>
            <a:r>
              <a:rPr lang="en-US" dirty="0"/>
              <a:t>The emphasis was to “take care” of the people rather than look at the overall quality of life</a:t>
            </a:r>
          </a:p>
          <a:p>
            <a:r>
              <a:rPr lang="en-US" dirty="0"/>
              <a:t>Skill development centered around self care, household chores and specific tasks</a:t>
            </a:r>
          </a:p>
          <a:p>
            <a:r>
              <a:rPr lang="en-US" dirty="0"/>
              <a:t>Development of relationships and community roles were not a priority</a:t>
            </a:r>
          </a:p>
          <a:p>
            <a:r>
              <a:rPr lang="en-US" dirty="0"/>
              <a:t>The picture on the right illustrates the role at this time. A good days work was done when everyone had a shower, used the bathroom and was safely in bed </a:t>
            </a:r>
          </a:p>
        </p:txBody>
      </p:sp>
      <p:pic>
        <p:nvPicPr>
          <p:cNvPr id="7" name="Picture 6">
            <a:extLst>
              <a:ext uri="{FF2B5EF4-FFF2-40B4-BE49-F238E27FC236}">
                <a16:creationId xmlns:a16="http://schemas.microsoft.com/office/drawing/2014/main" id="{04CB74FF-2CEE-4C55-9615-FE83584EC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435" y="1951445"/>
            <a:ext cx="4099560" cy="4099560"/>
          </a:xfrm>
          <a:prstGeom prst="rect">
            <a:avLst/>
          </a:prstGeom>
        </p:spPr>
      </p:pic>
    </p:spTree>
    <p:extLst>
      <p:ext uri="{BB962C8B-B14F-4D97-AF65-F5344CB8AC3E}">
        <p14:creationId xmlns:p14="http://schemas.microsoft.com/office/powerpoint/2010/main" val="286276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A2A2-8BC6-49E7-9C47-4A590DE244B3}"/>
              </a:ext>
            </a:extLst>
          </p:cNvPr>
          <p:cNvSpPr>
            <a:spLocks noGrp="1"/>
          </p:cNvSpPr>
          <p:nvPr>
            <p:ph type="title"/>
          </p:nvPr>
        </p:nvSpPr>
        <p:spPr>
          <a:xfrm>
            <a:off x="808800" y="176415"/>
            <a:ext cx="10574400" cy="1325700"/>
          </a:xfrm>
        </p:spPr>
        <p:txBody>
          <a:bodyPr/>
          <a:lstStyle/>
          <a:p>
            <a:r>
              <a:rPr lang="en-US" sz="4000" dirty="0"/>
              <a:t>The Support Model</a:t>
            </a:r>
          </a:p>
        </p:txBody>
      </p:sp>
      <p:sp>
        <p:nvSpPr>
          <p:cNvPr id="3" name="Text Placeholder 2">
            <a:extLst>
              <a:ext uri="{FF2B5EF4-FFF2-40B4-BE49-F238E27FC236}">
                <a16:creationId xmlns:a16="http://schemas.microsoft.com/office/drawing/2014/main" id="{EFDF8FB3-C4FD-4834-A20A-18C8BAC1FECC}"/>
              </a:ext>
            </a:extLst>
          </p:cNvPr>
          <p:cNvSpPr>
            <a:spLocks noGrp="1"/>
          </p:cNvSpPr>
          <p:nvPr>
            <p:ph type="body" idx="1"/>
          </p:nvPr>
        </p:nvSpPr>
        <p:spPr>
          <a:xfrm>
            <a:off x="808800" y="1253399"/>
            <a:ext cx="6533263" cy="4745991"/>
          </a:xfrm>
        </p:spPr>
        <p:txBody>
          <a:bodyPr/>
          <a:lstStyle/>
          <a:p>
            <a:r>
              <a:rPr lang="en-US" dirty="0"/>
              <a:t>As the role of the “staff person” evolved towards the standard of the DSP we moved from taking care of people to supporting people to lead the life of their choice</a:t>
            </a:r>
          </a:p>
          <a:p>
            <a:r>
              <a:rPr lang="en-US" dirty="0"/>
              <a:t>The role of the DSP moved from the system having total control over the person to handing control over to them</a:t>
            </a:r>
          </a:p>
          <a:p>
            <a:r>
              <a:rPr lang="en-US" dirty="0"/>
              <a:t>Rather than caregivers we became teachers, mentors and supporters</a:t>
            </a:r>
          </a:p>
          <a:p>
            <a:r>
              <a:rPr lang="en-US" dirty="0"/>
              <a:t>As the gentlemen on the right is pointing out, the relationship between the person and the DSP has evolved into a partnership and moved away from the caregiver role</a:t>
            </a:r>
          </a:p>
          <a:p>
            <a:endParaRPr lang="en-US" dirty="0"/>
          </a:p>
        </p:txBody>
      </p:sp>
      <p:pic>
        <p:nvPicPr>
          <p:cNvPr id="5" name="Picture 2">
            <a:extLst>
              <a:ext uri="{FF2B5EF4-FFF2-40B4-BE49-F238E27FC236}">
                <a16:creationId xmlns:a16="http://schemas.microsoft.com/office/drawing/2014/main" id="{2FA8BA75-888F-4F95-B290-422E46537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863" y="1628227"/>
            <a:ext cx="3982337" cy="399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87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75CC-562E-4696-9093-1E83DDB068AF}"/>
              </a:ext>
            </a:extLst>
          </p:cNvPr>
          <p:cNvSpPr>
            <a:spLocks noGrp="1"/>
          </p:cNvSpPr>
          <p:nvPr>
            <p:ph type="title"/>
          </p:nvPr>
        </p:nvSpPr>
        <p:spPr/>
        <p:txBody>
          <a:bodyPr>
            <a:normAutofit/>
          </a:bodyPr>
          <a:lstStyle/>
          <a:p>
            <a:pPr algn="ctr"/>
            <a:r>
              <a:rPr lang="en-US" sz="3600" dirty="0"/>
              <a:t>Values and Person Centered Principles </a:t>
            </a:r>
          </a:p>
        </p:txBody>
      </p:sp>
      <p:sp>
        <p:nvSpPr>
          <p:cNvPr id="4" name="Text Placeholder 3">
            <a:extLst>
              <a:ext uri="{FF2B5EF4-FFF2-40B4-BE49-F238E27FC236}">
                <a16:creationId xmlns:a16="http://schemas.microsoft.com/office/drawing/2014/main" id="{A103DDC1-6E5C-490B-8F15-53D4974BFF8A}"/>
              </a:ext>
            </a:extLst>
          </p:cNvPr>
          <p:cNvSpPr>
            <a:spLocks noGrp="1"/>
          </p:cNvSpPr>
          <p:nvPr>
            <p:ph type="body" idx="1"/>
          </p:nvPr>
        </p:nvSpPr>
        <p:spPr/>
        <p:txBody>
          <a:bodyPr/>
          <a:lstStyle/>
          <a:p>
            <a:pPr marL="114300" indent="0" algn="ctr">
              <a:buNone/>
            </a:pPr>
            <a:r>
              <a:rPr lang="en-US" b="1" dirty="0"/>
              <a:t>Values</a:t>
            </a:r>
          </a:p>
          <a:p>
            <a:pPr marL="114300" indent="0" algn="ctr">
              <a:buNone/>
            </a:pPr>
            <a:endParaRPr lang="en-US" b="1" dirty="0"/>
          </a:p>
          <a:p>
            <a:r>
              <a:rPr lang="en-US" dirty="0"/>
              <a:t>Dignity</a:t>
            </a:r>
          </a:p>
          <a:p>
            <a:r>
              <a:rPr lang="en-US" dirty="0"/>
              <a:t>Respect </a:t>
            </a:r>
          </a:p>
          <a:p>
            <a:r>
              <a:rPr lang="en-US" dirty="0"/>
              <a:t>Equal Citizenship</a:t>
            </a:r>
          </a:p>
          <a:p>
            <a:r>
              <a:rPr lang="en-US" dirty="0"/>
              <a:t>The dignity of Risk</a:t>
            </a:r>
          </a:p>
          <a:p>
            <a:r>
              <a:rPr lang="en-US" dirty="0"/>
              <a:t>Family and Friends</a:t>
            </a:r>
          </a:p>
          <a:p>
            <a:endParaRPr lang="en-US" dirty="0"/>
          </a:p>
          <a:p>
            <a:endParaRPr lang="en-US" dirty="0"/>
          </a:p>
        </p:txBody>
      </p:sp>
      <p:sp>
        <p:nvSpPr>
          <p:cNvPr id="5" name="Text Placeholder 4">
            <a:extLst>
              <a:ext uri="{FF2B5EF4-FFF2-40B4-BE49-F238E27FC236}">
                <a16:creationId xmlns:a16="http://schemas.microsoft.com/office/drawing/2014/main" id="{BC1E5174-33C2-4228-A0EC-1DECF71053A7}"/>
              </a:ext>
            </a:extLst>
          </p:cNvPr>
          <p:cNvSpPr>
            <a:spLocks noGrp="1"/>
          </p:cNvSpPr>
          <p:nvPr>
            <p:ph type="body" idx="2"/>
          </p:nvPr>
        </p:nvSpPr>
        <p:spPr/>
        <p:txBody>
          <a:bodyPr/>
          <a:lstStyle/>
          <a:p>
            <a:pPr marL="114300" indent="0" algn="ctr">
              <a:buNone/>
            </a:pPr>
            <a:r>
              <a:rPr lang="en-US" b="1" dirty="0"/>
              <a:t>Person Centered Principles</a:t>
            </a:r>
          </a:p>
          <a:p>
            <a:pPr marL="114300" indent="0" algn="ctr">
              <a:buNone/>
            </a:pPr>
            <a:endParaRPr lang="en-US" b="1" dirty="0"/>
          </a:p>
          <a:p>
            <a:r>
              <a:rPr lang="en-US" dirty="0"/>
              <a:t>Build on Capacities</a:t>
            </a:r>
          </a:p>
          <a:p>
            <a:r>
              <a:rPr lang="en-US" dirty="0"/>
              <a:t>Freedom to make choices</a:t>
            </a:r>
          </a:p>
          <a:p>
            <a:r>
              <a:rPr lang="en-US" dirty="0"/>
              <a:t>Ability to exert control over one’s life</a:t>
            </a:r>
          </a:p>
          <a:p>
            <a:r>
              <a:rPr lang="en-US" dirty="0"/>
              <a:t>Community Membership and Inclusion</a:t>
            </a:r>
          </a:p>
          <a:p>
            <a:r>
              <a:rPr lang="en-US" dirty="0"/>
              <a:t>Relationships</a:t>
            </a:r>
          </a:p>
          <a:p>
            <a:r>
              <a:rPr lang="en-US" dirty="0"/>
              <a:t>Positive Routines</a:t>
            </a:r>
          </a:p>
          <a:p>
            <a:r>
              <a:rPr lang="en-US" dirty="0"/>
              <a:t>Person First Language </a:t>
            </a:r>
          </a:p>
          <a:p>
            <a:endParaRPr lang="en-US" dirty="0"/>
          </a:p>
        </p:txBody>
      </p:sp>
    </p:spTree>
    <p:extLst>
      <p:ext uri="{BB962C8B-B14F-4D97-AF65-F5344CB8AC3E}">
        <p14:creationId xmlns:p14="http://schemas.microsoft.com/office/powerpoint/2010/main" val="282016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5D42-F203-459C-AD05-F96BC132BE26}"/>
              </a:ext>
            </a:extLst>
          </p:cNvPr>
          <p:cNvSpPr>
            <a:spLocks noGrp="1"/>
          </p:cNvSpPr>
          <p:nvPr>
            <p:ph type="title"/>
          </p:nvPr>
        </p:nvSpPr>
        <p:spPr>
          <a:xfrm>
            <a:off x="831851" y="1709741"/>
            <a:ext cx="10515600" cy="1500188"/>
          </a:xfrm>
        </p:spPr>
        <p:txBody>
          <a:bodyPr/>
          <a:lstStyle/>
          <a:p>
            <a:pPr algn="ctr"/>
            <a:r>
              <a:rPr lang="en-US" dirty="0"/>
              <a:t>Choice</a:t>
            </a:r>
          </a:p>
        </p:txBody>
      </p:sp>
    </p:spTree>
    <p:extLst>
      <p:ext uri="{BB962C8B-B14F-4D97-AF65-F5344CB8AC3E}">
        <p14:creationId xmlns:p14="http://schemas.microsoft.com/office/powerpoint/2010/main" val="270160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4814"/>
            <a:ext cx="9144000" cy="561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98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568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44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CB75-2CA0-4128-8D77-D78361C91D79}"/>
              </a:ext>
            </a:extLst>
          </p:cNvPr>
          <p:cNvSpPr>
            <a:spLocks noGrp="1"/>
          </p:cNvSpPr>
          <p:nvPr>
            <p:ph type="title"/>
          </p:nvPr>
        </p:nvSpPr>
        <p:spPr>
          <a:xfrm>
            <a:off x="831851" y="1709740"/>
            <a:ext cx="10515600" cy="1285251"/>
          </a:xfrm>
        </p:spPr>
        <p:txBody>
          <a:bodyPr/>
          <a:lstStyle/>
          <a:p>
            <a:pPr algn="ctr"/>
            <a:r>
              <a:rPr lang="en-US" dirty="0"/>
              <a:t>Choice Conversation</a:t>
            </a:r>
          </a:p>
        </p:txBody>
      </p:sp>
      <p:sp>
        <p:nvSpPr>
          <p:cNvPr id="3" name="Text Placeholder 2">
            <a:extLst>
              <a:ext uri="{FF2B5EF4-FFF2-40B4-BE49-F238E27FC236}">
                <a16:creationId xmlns:a16="http://schemas.microsoft.com/office/drawing/2014/main" id="{756D34C5-8D6F-48A7-8F26-EDA7E2ACE8CA}"/>
              </a:ext>
            </a:extLst>
          </p:cNvPr>
          <p:cNvSpPr>
            <a:spLocks noGrp="1"/>
          </p:cNvSpPr>
          <p:nvPr>
            <p:ph type="body" idx="1"/>
          </p:nvPr>
        </p:nvSpPr>
        <p:spPr>
          <a:xfrm>
            <a:off x="712581" y="3429000"/>
            <a:ext cx="10515600" cy="684900"/>
          </a:xfrm>
        </p:spPr>
        <p:txBody>
          <a:bodyPr/>
          <a:lstStyle/>
          <a:p>
            <a:r>
              <a:rPr lang="en-US" dirty="0"/>
              <a:t>What choices have you already made today prior to this workshop starting?</a:t>
            </a:r>
          </a:p>
        </p:txBody>
      </p:sp>
    </p:spTree>
    <p:extLst>
      <p:ext uri="{BB962C8B-B14F-4D97-AF65-F5344CB8AC3E}">
        <p14:creationId xmlns:p14="http://schemas.microsoft.com/office/powerpoint/2010/main" val="411158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B3A1-9503-4B42-9D14-B851F28832AD}"/>
              </a:ext>
            </a:extLst>
          </p:cNvPr>
          <p:cNvSpPr>
            <a:spLocks noGrp="1"/>
          </p:cNvSpPr>
          <p:nvPr>
            <p:ph type="title"/>
          </p:nvPr>
        </p:nvSpPr>
        <p:spPr/>
        <p:txBody>
          <a:bodyPr/>
          <a:lstStyle/>
          <a:p>
            <a:pPr algn="ctr"/>
            <a:r>
              <a:rPr lang="en-US" dirty="0"/>
              <a:t>Choice</a:t>
            </a:r>
          </a:p>
        </p:txBody>
      </p:sp>
      <p:sp>
        <p:nvSpPr>
          <p:cNvPr id="3" name="Text Placeholder 2">
            <a:extLst>
              <a:ext uri="{FF2B5EF4-FFF2-40B4-BE49-F238E27FC236}">
                <a16:creationId xmlns:a16="http://schemas.microsoft.com/office/drawing/2014/main" id="{E26E2395-3738-42C2-8304-FF001075B3C0}"/>
              </a:ext>
            </a:extLst>
          </p:cNvPr>
          <p:cNvSpPr>
            <a:spLocks noGrp="1"/>
          </p:cNvSpPr>
          <p:nvPr>
            <p:ph type="body" idx="1"/>
          </p:nvPr>
        </p:nvSpPr>
        <p:spPr/>
        <p:txBody>
          <a:bodyPr/>
          <a:lstStyle/>
          <a:p>
            <a:r>
              <a:rPr lang="en-US" dirty="0"/>
              <a:t>Routine Choices</a:t>
            </a:r>
          </a:p>
          <a:p>
            <a:pPr lvl="1"/>
            <a:r>
              <a:rPr lang="en-US" dirty="0"/>
              <a:t>Coffee or Tea</a:t>
            </a:r>
          </a:p>
          <a:p>
            <a:pPr lvl="1"/>
            <a:r>
              <a:rPr lang="en-US" dirty="0"/>
              <a:t>When to Eat</a:t>
            </a:r>
          </a:p>
          <a:p>
            <a:pPr lvl="1"/>
            <a:r>
              <a:rPr lang="en-US" dirty="0"/>
              <a:t>What to Eat</a:t>
            </a:r>
          </a:p>
          <a:p>
            <a:pPr lvl="1"/>
            <a:r>
              <a:rPr lang="en-US" dirty="0"/>
              <a:t>What to Watch</a:t>
            </a:r>
          </a:p>
          <a:p>
            <a:pPr lvl="1"/>
            <a:r>
              <a:rPr lang="en-US" dirty="0"/>
              <a:t>What to Wear</a:t>
            </a:r>
          </a:p>
          <a:p>
            <a:pPr lvl="1"/>
            <a:r>
              <a:rPr lang="en-US" dirty="0"/>
              <a:t>Bedtime</a:t>
            </a:r>
          </a:p>
          <a:p>
            <a:pPr lvl="1"/>
            <a:r>
              <a:rPr lang="en-US" dirty="0"/>
              <a:t>Snacks</a:t>
            </a:r>
          </a:p>
          <a:p>
            <a:pPr lvl="1"/>
            <a:r>
              <a:rPr lang="en-US" dirty="0"/>
              <a:t>Soda</a:t>
            </a:r>
          </a:p>
          <a:p>
            <a:pPr lvl="1"/>
            <a:endParaRPr lang="en-US" dirty="0"/>
          </a:p>
        </p:txBody>
      </p:sp>
      <p:sp>
        <p:nvSpPr>
          <p:cNvPr id="4" name="Text Placeholder 3">
            <a:extLst>
              <a:ext uri="{FF2B5EF4-FFF2-40B4-BE49-F238E27FC236}">
                <a16:creationId xmlns:a16="http://schemas.microsoft.com/office/drawing/2014/main" id="{A0741EA1-A4EC-48AC-B19E-428F1C347338}"/>
              </a:ext>
            </a:extLst>
          </p:cNvPr>
          <p:cNvSpPr>
            <a:spLocks noGrp="1"/>
          </p:cNvSpPr>
          <p:nvPr>
            <p:ph type="body" idx="2"/>
          </p:nvPr>
        </p:nvSpPr>
        <p:spPr/>
        <p:txBody>
          <a:bodyPr/>
          <a:lstStyle/>
          <a:p>
            <a:r>
              <a:rPr lang="en-US" dirty="0"/>
              <a:t>Not so Routine Choices</a:t>
            </a:r>
          </a:p>
          <a:p>
            <a:pPr lvl="1"/>
            <a:r>
              <a:rPr lang="en-US" dirty="0"/>
              <a:t>Select a Doctor</a:t>
            </a:r>
          </a:p>
          <a:p>
            <a:pPr lvl="1"/>
            <a:r>
              <a:rPr lang="en-US" dirty="0"/>
              <a:t>Apply for a Job</a:t>
            </a:r>
          </a:p>
          <a:p>
            <a:pPr lvl="1"/>
            <a:r>
              <a:rPr lang="en-US" dirty="0"/>
              <a:t>Where to live</a:t>
            </a:r>
          </a:p>
          <a:p>
            <a:pPr lvl="1"/>
            <a:r>
              <a:rPr lang="en-US" dirty="0"/>
              <a:t>Join a Church</a:t>
            </a:r>
          </a:p>
          <a:p>
            <a:pPr lvl="1"/>
            <a:r>
              <a:rPr lang="en-US" dirty="0"/>
              <a:t>Join a Gym</a:t>
            </a:r>
          </a:p>
          <a:p>
            <a:pPr lvl="1"/>
            <a:r>
              <a:rPr lang="en-US" dirty="0"/>
              <a:t>Go to School</a:t>
            </a:r>
          </a:p>
        </p:txBody>
      </p:sp>
    </p:spTree>
    <p:extLst>
      <p:ext uri="{BB962C8B-B14F-4D97-AF65-F5344CB8AC3E}">
        <p14:creationId xmlns:p14="http://schemas.microsoft.com/office/powerpoint/2010/main" val="163578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8C56-944E-4072-A353-A238D6E37147}"/>
              </a:ext>
            </a:extLst>
          </p:cNvPr>
          <p:cNvSpPr>
            <a:spLocks noGrp="1"/>
          </p:cNvSpPr>
          <p:nvPr>
            <p:ph type="title"/>
          </p:nvPr>
        </p:nvSpPr>
        <p:spPr>
          <a:xfrm>
            <a:off x="527051" y="576263"/>
            <a:ext cx="10515600" cy="2852737"/>
          </a:xfrm>
        </p:spPr>
        <p:txBody>
          <a:bodyPr/>
          <a:lstStyle/>
          <a:p>
            <a:pPr algn="ctr"/>
            <a:r>
              <a:rPr lang="en-US" dirty="0"/>
              <a:t>Think about what is “Important for and Important to the person”</a:t>
            </a:r>
          </a:p>
        </p:txBody>
      </p:sp>
      <p:sp>
        <p:nvSpPr>
          <p:cNvPr id="3" name="Text Placeholder 2">
            <a:extLst>
              <a:ext uri="{FF2B5EF4-FFF2-40B4-BE49-F238E27FC236}">
                <a16:creationId xmlns:a16="http://schemas.microsoft.com/office/drawing/2014/main" id="{C728CEB9-8F5D-4AC1-99EC-814424830C99}"/>
              </a:ext>
            </a:extLst>
          </p:cNvPr>
          <p:cNvSpPr>
            <a:spLocks noGrp="1"/>
          </p:cNvSpPr>
          <p:nvPr>
            <p:ph type="body" idx="1"/>
          </p:nvPr>
        </p:nvSpPr>
        <p:spPr/>
        <p:txBody>
          <a:bodyPr/>
          <a:lstStyle/>
          <a:p>
            <a:pPr algn="ctr"/>
            <a:r>
              <a:rPr lang="en-US" dirty="0"/>
              <a:t>Michael Smull</a:t>
            </a:r>
          </a:p>
        </p:txBody>
      </p:sp>
    </p:spTree>
    <p:extLst>
      <p:ext uri="{BB962C8B-B14F-4D97-AF65-F5344CB8AC3E}">
        <p14:creationId xmlns:p14="http://schemas.microsoft.com/office/powerpoint/2010/main" val="406255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E864-BE7A-4AC3-82A6-82968561FDCB}"/>
              </a:ext>
            </a:extLst>
          </p:cNvPr>
          <p:cNvSpPr>
            <a:spLocks noGrp="1"/>
          </p:cNvSpPr>
          <p:nvPr>
            <p:ph type="title"/>
          </p:nvPr>
        </p:nvSpPr>
        <p:spPr>
          <a:xfrm>
            <a:off x="831851" y="1709740"/>
            <a:ext cx="10515600" cy="1126225"/>
          </a:xfrm>
        </p:spPr>
        <p:txBody>
          <a:bodyPr/>
          <a:lstStyle/>
          <a:p>
            <a:pPr algn="ctr"/>
            <a:r>
              <a:rPr lang="en-US" dirty="0"/>
              <a:t>Organizational Culture</a:t>
            </a:r>
          </a:p>
        </p:txBody>
      </p:sp>
      <p:sp>
        <p:nvSpPr>
          <p:cNvPr id="3" name="Text Placeholder 2">
            <a:extLst>
              <a:ext uri="{FF2B5EF4-FFF2-40B4-BE49-F238E27FC236}">
                <a16:creationId xmlns:a16="http://schemas.microsoft.com/office/drawing/2014/main" id="{79C44CBD-B9B9-4E86-B161-3E67F34B6488}"/>
              </a:ext>
            </a:extLst>
          </p:cNvPr>
          <p:cNvSpPr>
            <a:spLocks noGrp="1"/>
          </p:cNvSpPr>
          <p:nvPr>
            <p:ph type="body" idx="1"/>
          </p:nvPr>
        </p:nvSpPr>
        <p:spPr>
          <a:xfrm>
            <a:off x="672825" y="3317256"/>
            <a:ext cx="10515600" cy="870431"/>
          </a:xfrm>
        </p:spPr>
        <p:txBody>
          <a:bodyPr/>
          <a:lstStyle/>
          <a:p>
            <a:pPr algn="ctr"/>
            <a:r>
              <a:rPr lang="en-US" dirty="0"/>
              <a:t>What any organization actually does vs what it says it believes </a:t>
            </a:r>
          </a:p>
          <a:p>
            <a:pPr algn="ctr"/>
            <a:r>
              <a:rPr lang="en-US" dirty="0"/>
              <a:t>Kind of an organizational “walk the talk”</a:t>
            </a:r>
          </a:p>
        </p:txBody>
      </p:sp>
    </p:spTree>
    <p:extLst>
      <p:ext uri="{BB962C8B-B14F-4D97-AF65-F5344CB8AC3E}">
        <p14:creationId xmlns:p14="http://schemas.microsoft.com/office/powerpoint/2010/main" val="1654121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6A86-F7A7-45FD-9D54-923CF2989E61}"/>
              </a:ext>
            </a:extLst>
          </p:cNvPr>
          <p:cNvSpPr>
            <a:spLocks noGrp="1"/>
          </p:cNvSpPr>
          <p:nvPr>
            <p:ph type="ctrTitle"/>
          </p:nvPr>
        </p:nvSpPr>
        <p:spPr/>
        <p:txBody>
          <a:bodyPr/>
          <a:lstStyle/>
          <a:p>
            <a:r>
              <a:rPr lang="en-US" dirty="0"/>
              <a:t>Control</a:t>
            </a:r>
          </a:p>
        </p:txBody>
      </p:sp>
      <p:sp>
        <p:nvSpPr>
          <p:cNvPr id="3" name="Subtitle 2">
            <a:extLst>
              <a:ext uri="{FF2B5EF4-FFF2-40B4-BE49-F238E27FC236}">
                <a16:creationId xmlns:a16="http://schemas.microsoft.com/office/drawing/2014/main" id="{3D19B534-1139-4FD7-8703-07987555D922}"/>
              </a:ext>
            </a:extLst>
          </p:cNvPr>
          <p:cNvSpPr>
            <a:spLocks noGrp="1"/>
          </p:cNvSpPr>
          <p:nvPr>
            <p:ph type="subTitle" idx="1"/>
          </p:nvPr>
        </p:nvSpPr>
        <p:spPr>
          <a:xfrm>
            <a:off x="1382486" y="4254927"/>
            <a:ext cx="9144000" cy="913421"/>
          </a:xfrm>
        </p:spPr>
        <p:txBody>
          <a:bodyPr/>
          <a:lstStyle/>
          <a:p>
            <a:r>
              <a:rPr lang="en-US" dirty="0"/>
              <a:t>Control Scenarios</a:t>
            </a:r>
          </a:p>
        </p:txBody>
      </p:sp>
    </p:spTree>
    <p:extLst>
      <p:ext uri="{BB962C8B-B14F-4D97-AF65-F5344CB8AC3E}">
        <p14:creationId xmlns:p14="http://schemas.microsoft.com/office/powerpoint/2010/main" val="120935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749" y="768626"/>
            <a:ext cx="5218666" cy="427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2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83E-C233-4A81-AAD4-4C61D4E2E60F}"/>
              </a:ext>
            </a:extLst>
          </p:cNvPr>
          <p:cNvSpPr>
            <a:spLocks noGrp="1"/>
          </p:cNvSpPr>
          <p:nvPr>
            <p:ph type="ctrTitle"/>
          </p:nvPr>
        </p:nvSpPr>
        <p:spPr>
          <a:xfrm>
            <a:off x="836681" y="202019"/>
            <a:ext cx="10363200" cy="2412073"/>
          </a:xfrm>
        </p:spPr>
        <p:txBody>
          <a:bodyPr/>
          <a:lstStyle/>
          <a:p>
            <a:r>
              <a:rPr lang="en-US" dirty="0"/>
              <a:t>Areas of Control</a:t>
            </a:r>
          </a:p>
        </p:txBody>
      </p:sp>
      <p:sp>
        <p:nvSpPr>
          <p:cNvPr id="3" name="Subtitle 2">
            <a:extLst>
              <a:ext uri="{FF2B5EF4-FFF2-40B4-BE49-F238E27FC236}">
                <a16:creationId xmlns:a16="http://schemas.microsoft.com/office/drawing/2014/main" id="{047B10C5-674E-4EFA-874B-CC7D239E60B5}"/>
              </a:ext>
            </a:extLst>
          </p:cNvPr>
          <p:cNvSpPr>
            <a:spLocks noGrp="1"/>
          </p:cNvSpPr>
          <p:nvPr>
            <p:ph type="subTitle" idx="1"/>
          </p:nvPr>
        </p:nvSpPr>
        <p:spPr>
          <a:xfrm>
            <a:off x="1284008" y="2713206"/>
            <a:ext cx="9144000" cy="3113436"/>
          </a:xfrm>
        </p:spPr>
        <p:txBody>
          <a:bodyPr/>
          <a:lstStyle/>
          <a:p>
            <a:r>
              <a:rPr lang="en-US" dirty="0"/>
              <a:t>Money $$</a:t>
            </a:r>
          </a:p>
          <a:p>
            <a:r>
              <a:rPr lang="en-US" dirty="0"/>
              <a:t>Routines</a:t>
            </a:r>
          </a:p>
          <a:p>
            <a:r>
              <a:rPr lang="en-US" dirty="0"/>
              <a:t>Community Membership</a:t>
            </a:r>
          </a:p>
          <a:p>
            <a:r>
              <a:rPr lang="en-US" dirty="0"/>
              <a:t>Friends/Relationships</a:t>
            </a:r>
          </a:p>
          <a:p>
            <a:r>
              <a:rPr lang="en-US" dirty="0"/>
              <a:t>When/How</a:t>
            </a:r>
          </a:p>
          <a:p>
            <a:r>
              <a:rPr lang="en-US" dirty="0"/>
              <a:t>Alone/Together </a:t>
            </a:r>
          </a:p>
          <a:p>
            <a:endParaRPr lang="en-US" dirty="0"/>
          </a:p>
        </p:txBody>
      </p:sp>
    </p:spTree>
    <p:extLst>
      <p:ext uri="{BB962C8B-B14F-4D97-AF65-F5344CB8AC3E}">
        <p14:creationId xmlns:p14="http://schemas.microsoft.com/office/powerpoint/2010/main" val="221950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2BF1B-5FBF-4C47-8691-42B98E9A6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860" y="74428"/>
            <a:ext cx="6858000" cy="6081823"/>
          </a:xfrm>
          <a:prstGeom prst="rect">
            <a:avLst/>
          </a:prstGeom>
        </p:spPr>
      </p:pic>
    </p:spTree>
    <p:extLst>
      <p:ext uri="{BB962C8B-B14F-4D97-AF65-F5344CB8AC3E}">
        <p14:creationId xmlns:p14="http://schemas.microsoft.com/office/powerpoint/2010/main" val="4293345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0D98ED-6ACC-4B9B-A712-C45F68652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828789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7273-0484-2164-3B48-7E43A22824F1}"/>
              </a:ext>
            </a:extLst>
          </p:cNvPr>
          <p:cNvSpPr>
            <a:spLocks noGrp="1"/>
          </p:cNvSpPr>
          <p:nvPr>
            <p:ph type="title"/>
          </p:nvPr>
        </p:nvSpPr>
        <p:spPr/>
        <p:txBody>
          <a:bodyPr>
            <a:noAutofit/>
          </a:bodyPr>
          <a:lstStyle/>
          <a:p>
            <a:pPr algn="ctr"/>
            <a:r>
              <a:rPr lang="en-US" dirty="0"/>
              <a:t>Guardianship </a:t>
            </a:r>
            <a:br>
              <a:rPr lang="en-US" dirty="0"/>
            </a:br>
            <a:br>
              <a:rPr lang="en-US" dirty="0"/>
            </a:br>
            <a:r>
              <a:rPr lang="en-US" dirty="0"/>
              <a:t>vs</a:t>
            </a:r>
            <a:br>
              <a:rPr lang="en-US" dirty="0"/>
            </a:br>
            <a:br>
              <a:rPr lang="en-US" dirty="0"/>
            </a:br>
            <a:r>
              <a:rPr lang="en-US" dirty="0"/>
              <a:t>Supported Decision Making</a:t>
            </a:r>
          </a:p>
        </p:txBody>
      </p:sp>
      <p:sp>
        <p:nvSpPr>
          <p:cNvPr id="3" name="Text Placeholder 2">
            <a:extLst>
              <a:ext uri="{FF2B5EF4-FFF2-40B4-BE49-F238E27FC236}">
                <a16:creationId xmlns:a16="http://schemas.microsoft.com/office/drawing/2014/main" id="{A94DC8F6-B8ED-3BFB-2A9A-7737E9EDDF3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731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91C7-D227-4413-BB27-3239E3C98BDC}"/>
              </a:ext>
            </a:extLst>
          </p:cNvPr>
          <p:cNvSpPr>
            <a:spLocks noGrp="1"/>
          </p:cNvSpPr>
          <p:nvPr>
            <p:ph type="title"/>
          </p:nvPr>
        </p:nvSpPr>
        <p:spPr>
          <a:xfrm>
            <a:off x="831851" y="1709740"/>
            <a:ext cx="10515600" cy="1855095"/>
          </a:xfrm>
        </p:spPr>
        <p:txBody>
          <a:bodyPr/>
          <a:lstStyle/>
          <a:p>
            <a:pPr algn="ctr"/>
            <a:r>
              <a:rPr lang="en-US" dirty="0"/>
              <a:t>Capacity Thinking</a:t>
            </a:r>
          </a:p>
        </p:txBody>
      </p:sp>
    </p:spTree>
    <p:extLst>
      <p:ext uri="{BB962C8B-B14F-4D97-AF65-F5344CB8AC3E}">
        <p14:creationId xmlns:p14="http://schemas.microsoft.com/office/powerpoint/2010/main" val="1133586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148" y="92766"/>
            <a:ext cx="8991600" cy="620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093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A8BC-8090-41D0-876E-0D0DC55E2754}"/>
              </a:ext>
            </a:extLst>
          </p:cNvPr>
          <p:cNvSpPr>
            <a:spLocks noGrp="1"/>
          </p:cNvSpPr>
          <p:nvPr>
            <p:ph type="title"/>
          </p:nvPr>
        </p:nvSpPr>
        <p:spPr>
          <a:xfrm>
            <a:off x="682996" y="912299"/>
            <a:ext cx="10515600" cy="1719260"/>
          </a:xfrm>
        </p:spPr>
        <p:txBody>
          <a:bodyPr/>
          <a:lstStyle/>
          <a:p>
            <a:pPr algn="ctr"/>
            <a:r>
              <a:rPr lang="en-US" dirty="0"/>
              <a:t>Capacity Vs Deficit Based Thinking</a:t>
            </a:r>
          </a:p>
        </p:txBody>
      </p:sp>
      <p:sp>
        <p:nvSpPr>
          <p:cNvPr id="3" name="Text Placeholder 2">
            <a:extLst>
              <a:ext uri="{FF2B5EF4-FFF2-40B4-BE49-F238E27FC236}">
                <a16:creationId xmlns:a16="http://schemas.microsoft.com/office/drawing/2014/main" id="{A126A46D-FAD3-445A-8BD0-D4120230640C}"/>
              </a:ext>
            </a:extLst>
          </p:cNvPr>
          <p:cNvSpPr>
            <a:spLocks noGrp="1"/>
          </p:cNvSpPr>
          <p:nvPr>
            <p:ph type="body" idx="1"/>
          </p:nvPr>
        </p:nvSpPr>
        <p:spPr>
          <a:xfrm>
            <a:off x="838200" y="2748516"/>
            <a:ext cx="10515600" cy="2684721"/>
          </a:xfrm>
        </p:spPr>
        <p:txBody>
          <a:bodyPr/>
          <a:lstStyle/>
          <a:p>
            <a:pPr marL="342900" indent="-342900">
              <a:buFont typeface="Arial" panose="020B0604020202020204" pitchFamily="34" charset="0"/>
              <a:buChar char="•"/>
            </a:pPr>
            <a:r>
              <a:rPr lang="en-US" dirty="0"/>
              <a:t>Most Lifeplans focus on Deficits</a:t>
            </a:r>
          </a:p>
          <a:p>
            <a:pPr marL="800100" lvl="1" indent="-342900">
              <a:buFont typeface="Arial" panose="020B0604020202020204" pitchFamily="34" charset="0"/>
              <a:buChar char="•"/>
            </a:pPr>
            <a:r>
              <a:rPr lang="en-US" dirty="0">
                <a:solidFill>
                  <a:schemeClr val="tx1"/>
                </a:solidFill>
              </a:rPr>
              <a:t>Clean Bedroom </a:t>
            </a:r>
          </a:p>
          <a:p>
            <a:pPr marL="800100" lvl="1" indent="-342900">
              <a:buFont typeface="Arial" panose="020B0604020202020204" pitchFamily="34" charset="0"/>
              <a:buChar char="•"/>
            </a:pPr>
            <a:r>
              <a:rPr lang="en-US" dirty="0">
                <a:solidFill>
                  <a:schemeClr val="tx1"/>
                </a:solidFill>
              </a:rPr>
              <a:t>Laundry </a:t>
            </a:r>
          </a:p>
          <a:p>
            <a:pPr marL="800100" lvl="1" indent="-342900">
              <a:buFont typeface="Arial" panose="020B0604020202020204" pitchFamily="34" charset="0"/>
              <a:buChar char="•"/>
            </a:pPr>
            <a:r>
              <a:rPr lang="en-US" dirty="0">
                <a:solidFill>
                  <a:schemeClr val="tx1"/>
                </a:solidFill>
              </a:rPr>
              <a:t>Cooking </a:t>
            </a:r>
          </a:p>
          <a:p>
            <a:pPr marL="800100" lvl="1" indent="-342900">
              <a:buFont typeface="Arial" panose="020B0604020202020204" pitchFamily="34" charset="0"/>
              <a:buChar char="•"/>
            </a:pPr>
            <a:r>
              <a:rPr lang="en-US" dirty="0">
                <a:solidFill>
                  <a:schemeClr val="tx1"/>
                </a:solidFill>
              </a:rPr>
              <a:t>Social Skills</a:t>
            </a:r>
          </a:p>
          <a:p>
            <a:pPr marL="800100" lvl="1" indent="-342900">
              <a:buFont typeface="Arial" panose="020B0604020202020204" pitchFamily="34" charset="0"/>
              <a:buChar char="•"/>
            </a:pPr>
            <a:r>
              <a:rPr lang="en-US" dirty="0">
                <a:solidFill>
                  <a:schemeClr val="tx1"/>
                </a:solidFill>
              </a:rPr>
              <a:t>“Behavior”</a:t>
            </a:r>
          </a:p>
          <a:p>
            <a:pPr marL="342900" indent="-342900">
              <a:buFont typeface="Arial" panose="020B0604020202020204" pitchFamily="34" charset="0"/>
              <a:buChar char="•"/>
            </a:pPr>
            <a:r>
              <a:rPr lang="en-US" dirty="0"/>
              <a:t>Needs to be more of a focus on Building upon Capacities</a:t>
            </a:r>
            <a:endParaRPr lang="en-US" dirty="0">
              <a:solidFill>
                <a:schemeClr val="tx1"/>
              </a:solidFill>
            </a:endParaRP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82620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8967-68D0-4903-9E14-382FE96AEC09}"/>
              </a:ext>
            </a:extLst>
          </p:cNvPr>
          <p:cNvSpPr>
            <a:spLocks noGrp="1"/>
          </p:cNvSpPr>
          <p:nvPr>
            <p:ph type="title"/>
          </p:nvPr>
        </p:nvSpPr>
        <p:spPr/>
        <p:txBody>
          <a:bodyPr/>
          <a:lstStyle/>
          <a:p>
            <a:r>
              <a:rPr lang="en-US" dirty="0"/>
              <a:t>Capacity Based Thinking</a:t>
            </a:r>
          </a:p>
        </p:txBody>
      </p:sp>
      <p:sp>
        <p:nvSpPr>
          <p:cNvPr id="3" name="Text Placeholder 2">
            <a:extLst>
              <a:ext uri="{FF2B5EF4-FFF2-40B4-BE49-F238E27FC236}">
                <a16:creationId xmlns:a16="http://schemas.microsoft.com/office/drawing/2014/main" id="{6AEA14B3-A62C-492E-BDDB-AECAE9EF21AF}"/>
              </a:ext>
            </a:extLst>
          </p:cNvPr>
          <p:cNvSpPr>
            <a:spLocks noGrp="1"/>
          </p:cNvSpPr>
          <p:nvPr>
            <p:ph type="body" idx="1"/>
          </p:nvPr>
        </p:nvSpPr>
        <p:spPr>
          <a:xfrm>
            <a:off x="838200" y="1320800"/>
            <a:ext cx="7594600" cy="4856163"/>
          </a:xfrm>
        </p:spPr>
        <p:txBody>
          <a:bodyPr>
            <a:normAutofit/>
          </a:bodyPr>
          <a:lstStyle/>
          <a:p>
            <a:r>
              <a:rPr lang="en-US" dirty="0"/>
              <a:t>The system that supports people with disabilities often focuses on what people can’t do rather than focusing on their capacities</a:t>
            </a:r>
          </a:p>
          <a:p>
            <a:r>
              <a:rPr lang="en-US" dirty="0"/>
              <a:t>People with disabilities spend time working on meaningless goals, often that they did not choose, in the name of skill development and independence</a:t>
            </a:r>
          </a:p>
          <a:p>
            <a:r>
              <a:rPr lang="en-US" dirty="0"/>
              <a:t>We all like to be recognized for what we are good at, it is a positive thing to foster the skills and abilities we all have</a:t>
            </a:r>
          </a:p>
          <a:p>
            <a:r>
              <a:rPr lang="en-US" dirty="0"/>
              <a:t>People with disabilities are no different</a:t>
            </a:r>
          </a:p>
          <a:p>
            <a:r>
              <a:rPr lang="en-US" dirty="0"/>
              <a:t>Many are organized, knowledgeable in areas, funny, talented, social and gifted</a:t>
            </a:r>
          </a:p>
          <a:p>
            <a:r>
              <a:rPr lang="en-US" dirty="0"/>
              <a:t>Planning for people needs to take these capacities into account</a:t>
            </a:r>
          </a:p>
          <a:p>
            <a:r>
              <a:rPr lang="en-US" dirty="0"/>
              <a:t>DSPs are an invaluable source of this information</a:t>
            </a:r>
          </a:p>
        </p:txBody>
      </p:sp>
      <p:pic>
        <p:nvPicPr>
          <p:cNvPr id="5" name="Picture 4">
            <a:extLst>
              <a:ext uri="{FF2B5EF4-FFF2-40B4-BE49-F238E27FC236}">
                <a16:creationId xmlns:a16="http://schemas.microsoft.com/office/drawing/2014/main" id="{88C4C80B-C9FC-400D-A1AF-9F4B814A0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616" y="1825625"/>
            <a:ext cx="3631097" cy="4096873"/>
          </a:xfrm>
          <a:prstGeom prst="rect">
            <a:avLst/>
          </a:prstGeom>
        </p:spPr>
      </p:pic>
    </p:spTree>
    <p:extLst>
      <p:ext uri="{BB962C8B-B14F-4D97-AF65-F5344CB8AC3E}">
        <p14:creationId xmlns:p14="http://schemas.microsoft.com/office/powerpoint/2010/main" val="405436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7F24-A346-4A44-9456-349B6E06534B}"/>
              </a:ext>
            </a:extLst>
          </p:cNvPr>
          <p:cNvSpPr>
            <a:spLocks noGrp="1"/>
          </p:cNvSpPr>
          <p:nvPr>
            <p:ph type="ctrTitle"/>
          </p:nvPr>
        </p:nvSpPr>
        <p:spPr>
          <a:xfrm>
            <a:off x="653616" y="3564835"/>
            <a:ext cx="10363200" cy="2075844"/>
          </a:xfrm>
        </p:spPr>
        <p:txBody>
          <a:bodyPr/>
          <a:lstStyle/>
          <a:p>
            <a:br>
              <a:rPr lang="en-US" sz="4400" dirty="0">
                <a:solidFill>
                  <a:schemeClr val="tx1"/>
                </a:solidFill>
                <a:latin typeface="Arial" panose="020B0604020202020204" pitchFamily="34" charset="0"/>
                <a:cs typeface="Arial" panose="020B0604020202020204" pitchFamily="34" charset="0"/>
              </a:rPr>
            </a:br>
            <a:br>
              <a:rPr lang="en-US" sz="4400" dirty="0">
                <a:solidFill>
                  <a:schemeClr val="tx1"/>
                </a:solidFill>
                <a:latin typeface="Arial" panose="020B0604020202020204" pitchFamily="34" charset="0"/>
                <a:cs typeface="Arial" panose="020B0604020202020204" pitchFamily="34" charset="0"/>
              </a:rPr>
            </a:br>
            <a:br>
              <a:rPr lang="en-US" sz="4400" dirty="0">
                <a:solidFill>
                  <a:schemeClr val="tx1"/>
                </a:solidFill>
                <a:latin typeface="Arial" panose="020B0604020202020204" pitchFamily="34" charset="0"/>
                <a:cs typeface="Arial" panose="020B0604020202020204" pitchFamily="34" charset="0"/>
              </a:rPr>
            </a:br>
            <a:br>
              <a:rPr lang="en-US" sz="4400" dirty="0">
                <a:solidFill>
                  <a:schemeClr val="tx1"/>
                </a:solidFill>
                <a:latin typeface="Arial" panose="020B0604020202020204" pitchFamily="34" charset="0"/>
                <a:cs typeface="Arial" panose="020B0604020202020204" pitchFamily="34" charset="0"/>
              </a:rPr>
            </a:br>
            <a:br>
              <a:rPr lang="en-US" sz="4400" dirty="0">
                <a:solidFill>
                  <a:schemeClr val="tx1"/>
                </a:solidFill>
                <a:latin typeface="Arial" panose="020B0604020202020204" pitchFamily="34" charset="0"/>
                <a:cs typeface="Arial" panose="020B0604020202020204" pitchFamily="34" charset="0"/>
              </a:rPr>
            </a:br>
            <a:br>
              <a:rPr lang="en-US" sz="4400" dirty="0">
                <a:solidFill>
                  <a:schemeClr val="tx1"/>
                </a:solidFill>
                <a:latin typeface="Arial" panose="020B0604020202020204" pitchFamily="34" charset="0"/>
                <a:cs typeface="Arial" panose="020B0604020202020204" pitchFamily="34" charset="0"/>
              </a:rPr>
            </a:br>
            <a:br>
              <a:rPr lang="en-US" sz="4400" dirty="0">
                <a:solidFill>
                  <a:schemeClr val="tx1"/>
                </a:solidFill>
                <a:latin typeface="Arial" panose="020B0604020202020204" pitchFamily="34" charset="0"/>
                <a:cs typeface="Arial" panose="020B0604020202020204" pitchFamily="34" charset="0"/>
              </a:rPr>
            </a:br>
            <a:r>
              <a:rPr lang="en-US" sz="4400" dirty="0">
                <a:solidFill>
                  <a:schemeClr val="tx1"/>
                </a:solidFill>
                <a:latin typeface="Arial" panose="020B0604020202020204" pitchFamily="34" charset="0"/>
                <a:cs typeface="Arial" panose="020B0604020202020204" pitchFamily="34" charset="0"/>
              </a:rPr>
              <a:t>Willowbrook</a:t>
            </a:r>
            <a:br>
              <a:rPr lang="en-US" sz="4400" dirty="0">
                <a:solidFill>
                  <a:schemeClr val="tx1"/>
                </a:solidFill>
                <a:latin typeface="Arial" panose="020B0604020202020204" pitchFamily="34" charset="0"/>
                <a:cs typeface="Arial" panose="020B0604020202020204" pitchFamily="34" charset="0"/>
              </a:rPr>
            </a:br>
            <a:r>
              <a:rPr lang="en-US" sz="4400" dirty="0">
                <a:solidFill>
                  <a:schemeClr val="tx1"/>
                </a:solidFill>
                <a:latin typeface="Arial" panose="020B0604020202020204" pitchFamily="34" charset="0"/>
                <a:cs typeface="Arial" panose="020B0604020202020204" pitchFamily="34" charset="0"/>
              </a:rPr>
              <a:t>Geraldo Rivera</a:t>
            </a:r>
            <a:br>
              <a:rPr lang="en-US" sz="4400" dirty="0">
                <a:solidFill>
                  <a:schemeClr val="tx1"/>
                </a:solidFill>
                <a:latin typeface="Arial" panose="020B0604020202020204" pitchFamily="34" charset="0"/>
                <a:cs typeface="Arial" panose="020B0604020202020204" pitchFamily="34" charset="0"/>
              </a:rPr>
            </a:br>
            <a:r>
              <a:rPr lang="en-US" sz="4400" dirty="0">
                <a:solidFill>
                  <a:schemeClr val="tx1"/>
                </a:solidFill>
                <a:latin typeface="Arial" panose="020B0604020202020204" pitchFamily="34" charset="0"/>
                <a:cs typeface="Arial" panose="020B0604020202020204" pitchFamily="34" charset="0"/>
              </a:rPr>
              <a:t>Letchworth Village</a:t>
            </a:r>
          </a:p>
        </p:txBody>
      </p:sp>
      <p:sp>
        <p:nvSpPr>
          <p:cNvPr id="6" name="TextBox 5">
            <a:extLst>
              <a:ext uri="{FF2B5EF4-FFF2-40B4-BE49-F238E27FC236}">
                <a16:creationId xmlns:a16="http://schemas.microsoft.com/office/drawing/2014/main" id="{D3385ADF-45DC-402E-BC88-B14421673347}"/>
              </a:ext>
            </a:extLst>
          </p:cNvPr>
          <p:cNvSpPr txBox="1"/>
          <p:nvPr/>
        </p:nvSpPr>
        <p:spPr>
          <a:xfrm>
            <a:off x="1004798" y="1560592"/>
            <a:ext cx="9660835" cy="1323439"/>
          </a:xfrm>
          <a:prstGeom prst="rect">
            <a:avLst/>
          </a:prstGeom>
          <a:noFill/>
        </p:spPr>
        <p:txBody>
          <a:bodyPr wrap="square" rtlCol="0">
            <a:spAutoFit/>
          </a:bodyPr>
          <a:lstStyle/>
          <a:p>
            <a:pPr algn="ctr"/>
            <a:r>
              <a:rPr lang="en-US" sz="4000" dirty="0">
                <a:latin typeface="Arial Black" panose="020B0A04020102020204" pitchFamily="34" charset="0"/>
              </a:rPr>
              <a:t>History of Serving People with Developmental Disabilities</a:t>
            </a:r>
          </a:p>
        </p:txBody>
      </p:sp>
    </p:spTree>
    <p:extLst>
      <p:ext uri="{BB962C8B-B14F-4D97-AF65-F5344CB8AC3E}">
        <p14:creationId xmlns:p14="http://schemas.microsoft.com/office/powerpoint/2010/main" val="100046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A61A-FB77-41E4-9E5B-E28DA3671B70}"/>
              </a:ext>
            </a:extLst>
          </p:cNvPr>
          <p:cNvSpPr>
            <a:spLocks noGrp="1"/>
          </p:cNvSpPr>
          <p:nvPr>
            <p:ph type="title"/>
          </p:nvPr>
        </p:nvSpPr>
        <p:spPr>
          <a:xfrm>
            <a:off x="831851" y="1709741"/>
            <a:ext cx="10515600" cy="1182316"/>
          </a:xfrm>
        </p:spPr>
        <p:txBody>
          <a:bodyPr/>
          <a:lstStyle/>
          <a:p>
            <a:pPr algn="ctr"/>
            <a:r>
              <a:rPr lang="en-US" dirty="0"/>
              <a:t>Capacity Scenarios</a:t>
            </a:r>
          </a:p>
        </p:txBody>
      </p:sp>
      <p:sp>
        <p:nvSpPr>
          <p:cNvPr id="3" name="Text Placeholder 2">
            <a:extLst>
              <a:ext uri="{FF2B5EF4-FFF2-40B4-BE49-F238E27FC236}">
                <a16:creationId xmlns:a16="http://schemas.microsoft.com/office/drawing/2014/main" id="{27DD5019-5C17-479D-9AE4-8DC21D1EF26F}"/>
              </a:ext>
            </a:extLst>
          </p:cNvPr>
          <p:cNvSpPr>
            <a:spLocks noGrp="1"/>
          </p:cNvSpPr>
          <p:nvPr>
            <p:ph type="body" idx="1"/>
          </p:nvPr>
        </p:nvSpPr>
        <p:spPr>
          <a:xfrm>
            <a:off x="838200" y="3292293"/>
            <a:ext cx="10515600" cy="1500187"/>
          </a:xfrm>
        </p:spPr>
        <p:txBody>
          <a:bodyPr/>
          <a:lstStyle/>
          <a:p>
            <a:pPr algn="ctr"/>
            <a:r>
              <a:rPr lang="en-US" dirty="0"/>
              <a:t>Person with a Severe Reputation</a:t>
            </a:r>
          </a:p>
          <a:p>
            <a:pPr algn="ctr"/>
            <a:r>
              <a:rPr lang="en-US" dirty="0"/>
              <a:t>Carmella</a:t>
            </a:r>
          </a:p>
          <a:p>
            <a:pPr algn="ctr"/>
            <a:r>
              <a:rPr lang="en-US" dirty="0"/>
              <a:t>Person with a Severe Reputation #2</a:t>
            </a:r>
          </a:p>
        </p:txBody>
      </p:sp>
    </p:spTree>
    <p:extLst>
      <p:ext uri="{BB962C8B-B14F-4D97-AF65-F5344CB8AC3E}">
        <p14:creationId xmlns:p14="http://schemas.microsoft.com/office/powerpoint/2010/main" val="2143701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EBFA-F824-44E1-A883-5B4A1031968C}"/>
              </a:ext>
            </a:extLst>
          </p:cNvPr>
          <p:cNvSpPr>
            <a:spLocks noGrp="1"/>
          </p:cNvSpPr>
          <p:nvPr>
            <p:ph type="title"/>
          </p:nvPr>
        </p:nvSpPr>
        <p:spPr>
          <a:xfrm>
            <a:off x="831851" y="1709740"/>
            <a:ext cx="10515600" cy="1044093"/>
          </a:xfrm>
        </p:spPr>
        <p:txBody>
          <a:bodyPr/>
          <a:lstStyle/>
          <a:p>
            <a:pPr algn="ctr"/>
            <a:r>
              <a:rPr lang="en-US" dirty="0"/>
              <a:t>Getting Ready</a:t>
            </a:r>
          </a:p>
        </p:txBody>
      </p:sp>
      <p:sp>
        <p:nvSpPr>
          <p:cNvPr id="3" name="Text Placeholder 2">
            <a:extLst>
              <a:ext uri="{FF2B5EF4-FFF2-40B4-BE49-F238E27FC236}">
                <a16:creationId xmlns:a16="http://schemas.microsoft.com/office/drawing/2014/main" id="{644673BF-07D1-47B3-87D3-A4D117A0E0F6}"/>
              </a:ext>
            </a:extLst>
          </p:cNvPr>
          <p:cNvSpPr>
            <a:spLocks noGrp="1"/>
          </p:cNvSpPr>
          <p:nvPr>
            <p:ph type="body" idx="1"/>
          </p:nvPr>
        </p:nvSpPr>
        <p:spPr>
          <a:xfrm>
            <a:off x="831851" y="2877623"/>
            <a:ext cx="10515600" cy="1694377"/>
          </a:xfrm>
        </p:spPr>
        <p:txBody>
          <a:bodyPr/>
          <a:lstStyle/>
          <a:p>
            <a:pPr algn="ctr"/>
            <a:r>
              <a:rPr lang="en-US" dirty="0"/>
              <a:t>People with disabilities may spend their whole live “getting ready” for the next step in their lives</a:t>
            </a:r>
          </a:p>
          <a:p>
            <a:pPr algn="ctr"/>
            <a:endParaRPr lang="en-US" dirty="0"/>
          </a:p>
          <a:p>
            <a:pPr algn="ctr"/>
            <a:r>
              <a:rPr lang="en-US" dirty="0"/>
              <a:t>Metaphor “A Goldfish is not a Cat”</a:t>
            </a:r>
          </a:p>
        </p:txBody>
      </p:sp>
    </p:spTree>
    <p:extLst>
      <p:ext uri="{BB962C8B-B14F-4D97-AF65-F5344CB8AC3E}">
        <p14:creationId xmlns:p14="http://schemas.microsoft.com/office/powerpoint/2010/main" val="4139370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DC78-BF82-4303-8C05-008516681B95}"/>
              </a:ext>
            </a:extLst>
          </p:cNvPr>
          <p:cNvSpPr>
            <a:spLocks noGrp="1"/>
          </p:cNvSpPr>
          <p:nvPr>
            <p:ph type="title"/>
          </p:nvPr>
        </p:nvSpPr>
        <p:spPr/>
        <p:txBody>
          <a:bodyPr/>
          <a:lstStyle/>
          <a:p>
            <a:pPr algn="ctr"/>
            <a:r>
              <a:rPr lang="en-US" sz="4000" dirty="0"/>
              <a:t>Person First Language</a:t>
            </a:r>
          </a:p>
        </p:txBody>
      </p:sp>
      <p:sp>
        <p:nvSpPr>
          <p:cNvPr id="3" name="Text Placeholder 2">
            <a:extLst>
              <a:ext uri="{FF2B5EF4-FFF2-40B4-BE49-F238E27FC236}">
                <a16:creationId xmlns:a16="http://schemas.microsoft.com/office/drawing/2014/main" id="{654C4C19-31FD-43DF-BDE0-0DCB7E65BE3C}"/>
              </a:ext>
            </a:extLst>
          </p:cNvPr>
          <p:cNvSpPr>
            <a:spLocks noGrp="1"/>
          </p:cNvSpPr>
          <p:nvPr>
            <p:ph type="body" idx="1"/>
          </p:nvPr>
        </p:nvSpPr>
        <p:spPr>
          <a:xfrm>
            <a:off x="584200" y="1381125"/>
            <a:ext cx="7759700" cy="4351200"/>
          </a:xfrm>
        </p:spPr>
        <p:txBody>
          <a:bodyPr>
            <a:normAutofit fontScale="92500" lnSpcReduction="10000"/>
          </a:bodyPr>
          <a:lstStyle/>
          <a:p>
            <a:r>
              <a:rPr lang="en-US" dirty="0"/>
              <a:t>You will hear the people we support referred to in many different ways</a:t>
            </a:r>
          </a:p>
          <a:p>
            <a:r>
              <a:rPr lang="en-US" dirty="0"/>
              <a:t>Some ways are not respectful and do not promote equal citizenship</a:t>
            </a:r>
          </a:p>
          <a:p>
            <a:r>
              <a:rPr lang="en-US" dirty="0"/>
              <a:t>Some of the terms you may hear are client, consumer, resident, individuals, the guys, my guys…………..</a:t>
            </a:r>
          </a:p>
          <a:p>
            <a:r>
              <a:rPr lang="en-US" dirty="0"/>
              <a:t>We need to refer to them as people first:</a:t>
            </a:r>
          </a:p>
          <a:p>
            <a:pPr lvl="1"/>
            <a:r>
              <a:rPr lang="en-US" dirty="0"/>
              <a:t>The people you work with</a:t>
            </a:r>
          </a:p>
          <a:p>
            <a:pPr lvl="1"/>
            <a:r>
              <a:rPr lang="en-US" dirty="0"/>
              <a:t>The people who live at  20 Smith Street</a:t>
            </a:r>
          </a:p>
          <a:p>
            <a:r>
              <a:rPr lang="en-US" dirty="0"/>
              <a:t>We should also not refer to a person’s disability first i.e. “That Autistic Person”.</a:t>
            </a:r>
          </a:p>
          <a:p>
            <a:pPr lvl="1"/>
            <a:r>
              <a:rPr lang="en-US" dirty="0"/>
              <a:t>Person first language refers to the person first i.e. He is a “Person with Autism”</a:t>
            </a:r>
          </a:p>
        </p:txBody>
      </p:sp>
      <p:pic>
        <p:nvPicPr>
          <p:cNvPr id="5" name="Picture 2">
            <a:extLst>
              <a:ext uri="{FF2B5EF4-FFF2-40B4-BE49-F238E27FC236}">
                <a16:creationId xmlns:a16="http://schemas.microsoft.com/office/drawing/2014/main" id="{26C7F733-626E-421A-AD9A-4D9E94A8D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350" y="1625875"/>
            <a:ext cx="2952168" cy="43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594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6AE6-89A4-417A-A7C9-A663BDE9A095}"/>
              </a:ext>
            </a:extLst>
          </p:cNvPr>
          <p:cNvSpPr>
            <a:spLocks noGrp="1"/>
          </p:cNvSpPr>
          <p:nvPr>
            <p:ph type="title"/>
          </p:nvPr>
        </p:nvSpPr>
        <p:spPr>
          <a:xfrm>
            <a:off x="838200" y="365127"/>
            <a:ext cx="10515600" cy="4515217"/>
          </a:xfrm>
        </p:spPr>
        <p:txBody>
          <a:bodyPr/>
          <a:lstStyle/>
          <a:p>
            <a:pPr algn="ctr"/>
            <a:r>
              <a:rPr lang="en-US" dirty="0"/>
              <a:t>Language is a Reflection of What we Believe </a:t>
            </a:r>
          </a:p>
        </p:txBody>
      </p:sp>
      <p:sp>
        <p:nvSpPr>
          <p:cNvPr id="3" name="Rectangle 2">
            <a:extLst>
              <a:ext uri="{FF2B5EF4-FFF2-40B4-BE49-F238E27FC236}">
                <a16:creationId xmlns:a16="http://schemas.microsoft.com/office/drawing/2014/main" id="{18000D1A-AB0C-4B2E-9060-D09F9F9F45D9}"/>
              </a:ext>
            </a:extLst>
          </p:cNvPr>
          <p:cNvSpPr/>
          <p:nvPr/>
        </p:nvSpPr>
        <p:spPr>
          <a:xfrm>
            <a:off x="3048000" y="2967335"/>
            <a:ext cx="6096000" cy="2246769"/>
          </a:xfrm>
          <a:prstGeom prst="rect">
            <a:avLst/>
          </a:prstGeom>
        </p:spPr>
        <p:txBody>
          <a:bodyPr>
            <a:spAutoFit/>
          </a:bodyPr>
          <a:lstStyle/>
          <a:p>
            <a:r>
              <a:rPr lang="en-US" sz="2800" dirty="0">
                <a:latin typeface="Arial" panose="020B0604020202020204" pitchFamily="34" charset="0"/>
                <a:cs typeface="Arial" panose="020B0604020202020204" pitchFamily="34" charset="0"/>
              </a:rPr>
              <a:t>The difference between the right word and the almost right word is the difference between lightning and the lightning bug.</a:t>
            </a:r>
          </a:p>
          <a:p>
            <a:r>
              <a:rPr lang="en-US" sz="2800" dirty="0">
                <a:latin typeface="Arial" panose="020B0604020202020204" pitchFamily="34" charset="0"/>
                <a:cs typeface="Arial" panose="020B0604020202020204" pitchFamily="34" charset="0"/>
              </a:rPr>
              <a:t>Mark Twain</a:t>
            </a:r>
          </a:p>
        </p:txBody>
      </p:sp>
    </p:spTree>
    <p:extLst>
      <p:ext uri="{BB962C8B-B14F-4D97-AF65-F5344CB8AC3E}">
        <p14:creationId xmlns:p14="http://schemas.microsoft.com/office/powerpoint/2010/main" val="1809878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356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7973267-919E-47BE-873E-7C35527C4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903" y="74428"/>
            <a:ext cx="7464056" cy="624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167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A65BA-C62B-4B91-9E67-675B163FE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5693"/>
            <a:ext cx="6858000" cy="6166884"/>
          </a:xfrm>
          <a:prstGeom prst="rect">
            <a:avLst/>
          </a:prstGeom>
        </p:spPr>
      </p:pic>
    </p:spTree>
    <p:extLst>
      <p:ext uri="{BB962C8B-B14F-4D97-AF65-F5344CB8AC3E}">
        <p14:creationId xmlns:p14="http://schemas.microsoft.com/office/powerpoint/2010/main" val="2310223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966" y="2675836"/>
            <a:ext cx="2901950" cy="237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86996" y="1905001"/>
            <a:ext cx="4572000" cy="646331"/>
          </a:xfrm>
          <a:prstGeom prst="rect">
            <a:avLst/>
          </a:prstGeom>
        </p:spPr>
        <p:txBody>
          <a:bodyPr>
            <a:spAutoFit/>
          </a:bodyPr>
          <a:lstStyle/>
          <a:p>
            <a:r>
              <a:rPr lang="en-US" dirty="0"/>
              <a:t>The way we talk can communicate RESPECT or create “Us” &amp; “Them” …..</a:t>
            </a:r>
          </a:p>
        </p:txBody>
      </p:sp>
      <p:sp>
        <p:nvSpPr>
          <p:cNvPr id="7" name="TextBox 6">
            <a:extLst>
              <a:ext uri="{FF2B5EF4-FFF2-40B4-BE49-F238E27FC236}">
                <a16:creationId xmlns:a16="http://schemas.microsoft.com/office/drawing/2014/main" id="{FF54AFF6-2789-4836-9BDD-89B99B2120EA}"/>
              </a:ext>
            </a:extLst>
          </p:cNvPr>
          <p:cNvSpPr txBox="1"/>
          <p:nvPr/>
        </p:nvSpPr>
        <p:spPr>
          <a:xfrm>
            <a:off x="3572540" y="606056"/>
            <a:ext cx="4572000"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The Language of “us” and “them”</a:t>
            </a:r>
          </a:p>
        </p:txBody>
      </p:sp>
      <p:sp>
        <p:nvSpPr>
          <p:cNvPr id="2" name="TextBox 1">
            <a:extLst>
              <a:ext uri="{FF2B5EF4-FFF2-40B4-BE49-F238E27FC236}">
                <a16:creationId xmlns:a16="http://schemas.microsoft.com/office/drawing/2014/main" id="{83C1C597-F188-42A7-ABD3-238210611C58}"/>
              </a:ext>
            </a:extLst>
          </p:cNvPr>
          <p:cNvSpPr txBox="1"/>
          <p:nvPr/>
        </p:nvSpPr>
        <p:spPr>
          <a:xfrm>
            <a:off x="3799696" y="5192321"/>
            <a:ext cx="4357544" cy="1015663"/>
          </a:xfrm>
          <a:prstGeom prst="rect">
            <a:avLst/>
          </a:prstGeom>
          <a:noFill/>
        </p:spPr>
        <p:txBody>
          <a:bodyPr wrap="square" rtlCol="0">
            <a:spAutoFit/>
          </a:bodyPr>
          <a:lstStyle/>
          <a:p>
            <a:pPr algn="ctr"/>
            <a:r>
              <a:rPr lang="en-US" sz="2000" b="1" dirty="0"/>
              <a:t>We will now move to another Power Point to Complete an activity on Language </a:t>
            </a:r>
          </a:p>
        </p:txBody>
      </p:sp>
      <p:cxnSp>
        <p:nvCxnSpPr>
          <p:cNvPr id="5" name="Connector: Elbow 4">
            <a:extLst>
              <a:ext uri="{FF2B5EF4-FFF2-40B4-BE49-F238E27FC236}">
                <a16:creationId xmlns:a16="http://schemas.microsoft.com/office/drawing/2014/main" id="{0D79228B-9DDB-47A0-8FB5-8789C19CAFEF}"/>
              </a:ext>
            </a:extLst>
          </p:cNvPr>
          <p:cNvCxnSpPr/>
          <p:nvPr/>
        </p:nvCxnSpPr>
        <p:spPr>
          <a:xfrm rot="5400000" flipH="1" flipV="1">
            <a:off x="7832035" y="2888974"/>
            <a:ext cx="12700" cy="12700"/>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603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26DC-89E8-4A86-880E-D479BD88138B}"/>
              </a:ext>
            </a:extLst>
          </p:cNvPr>
          <p:cNvSpPr>
            <a:spLocks noGrp="1"/>
          </p:cNvSpPr>
          <p:nvPr>
            <p:ph type="title"/>
          </p:nvPr>
        </p:nvSpPr>
        <p:spPr>
          <a:xfrm>
            <a:off x="831851" y="1709740"/>
            <a:ext cx="10515600" cy="1908103"/>
          </a:xfrm>
        </p:spPr>
        <p:txBody>
          <a:bodyPr/>
          <a:lstStyle/>
          <a:p>
            <a:pPr algn="ctr"/>
            <a:r>
              <a:rPr lang="en-US" dirty="0"/>
              <a:t>Meaningful Routines</a:t>
            </a:r>
          </a:p>
        </p:txBody>
      </p:sp>
    </p:spTree>
    <p:extLst>
      <p:ext uri="{BB962C8B-B14F-4D97-AF65-F5344CB8AC3E}">
        <p14:creationId xmlns:p14="http://schemas.microsoft.com/office/powerpoint/2010/main" val="2674130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3FA8-664D-43FA-A978-2C6C5B5765F7}"/>
              </a:ext>
            </a:extLst>
          </p:cNvPr>
          <p:cNvSpPr>
            <a:spLocks noGrp="1"/>
          </p:cNvSpPr>
          <p:nvPr>
            <p:ph type="title"/>
          </p:nvPr>
        </p:nvSpPr>
        <p:spPr>
          <a:xfrm>
            <a:off x="831851" y="1709741"/>
            <a:ext cx="10515600" cy="1192486"/>
          </a:xfrm>
        </p:spPr>
        <p:txBody>
          <a:bodyPr/>
          <a:lstStyle/>
          <a:p>
            <a:r>
              <a:rPr lang="en-US" dirty="0"/>
              <a:t>Morning Routine Exercise</a:t>
            </a:r>
          </a:p>
        </p:txBody>
      </p:sp>
      <p:sp>
        <p:nvSpPr>
          <p:cNvPr id="3" name="Text Placeholder 2">
            <a:extLst>
              <a:ext uri="{FF2B5EF4-FFF2-40B4-BE49-F238E27FC236}">
                <a16:creationId xmlns:a16="http://schemas.microsoft.com/office/drawing/2014/main" id="{E4BEB920-87B8-454C-B24E-3C08D3D16CAC}"/>
              </a:ext>
            </a:extLst>
          </p:cNvPr>
          <p:cNvSpPr>
            <a:spLocks noGrp="1"/>
          </p:cNvSpPr>
          <p:nvPr>
            <p:ph type="body" idx="1"/>
          </p:nvPr>
        </p:nvSpPr>
        <p:spPr>
          <a:xfrm>
            <a:off x="593312" y="3105222"/>
            <a:ext cx="10515600" cy="1500187"/>
          </a:xfrm>
        </p:spPr>
        <p:txBody>
          <a:bodyPr/>
          <a:lstStyle/>
          <a:p>
            <a:r>
              <a:rPr lang="en-US" dirty="0"/>
              <a:t>On a peace of paper write down your morning routine from the moment you wake up in the morning till you leave your house or start work.  Please write as bullets with approximate times.  Please do not share anything you feel is too personal or anything that we should not hear about.</a:t>
            </a:r>
          </a:p>
        </p:txBody>
      </p:sp>
    </p:spTree>
    <p:extLst>
      <p:ext uri="{BB962C8B-B14F-4D97-AF65-F5344CB8AC3E}">
        <p14:creationId xmlns:p14="http://schemas.microsoft.com/office/powerpoint/2010/main" val="338692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027"/>
          <p:cNvSpPr txBox="1">
            <a:spLocks noChangeArrowheads="1"/>
          </p:cNvSpPr>
          <p:nvPr/>
        </p:nvSpPr>
        <p:spPr bwMode="auto">
          <a:xfrm>
            <a:off x="7648575" y="5105401"/>
            <a:ext cx="28194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0" fontAlgn="base" hangingPunct="0">
              <a:spcBef>
                <a:spcPct val="50000"/>
              </a:spcBef>
              <a:spcAft>
                <a:spcPct val="0"/>
              </a:spcAft>
              <a:buFontTx/>
              <a:buNone/>
              <a:defRPr/>
            </a:pPr>
            <a:r>
              <a:rPr lang="en-US" altLang="en-US" sz="1800" b="1">
                <a:solidFill>
                  <a:prstClr val="black"/>
                </a:solidFill>
                <a:latin typeface="Verdana" pitchFamily="34" charset="0"/>
              </a:rPr>
              <a:t>Christmas in Purgatory - Burton Blatt and Fred Kaplan; written and photographed in 1965</a:t>
            </a:r>
          </a:p>
          <a:p>
            <a:pPr eaLnBrk="0" fontAlgn="base" hangingPunct="0">
              <a:spcBef>
                <a:spcPct val="50000"/>
              </a:spcBef>
              <a:spcAft>
                <a:spcPct val="0"/>
              </a:spcAft>
              <a:buFontTx/>
              <a:buNone/>
              <a:defRPr/>
            </a:pPr>
            <a:endParaRPr lang="en-US" altLang="en-US" sz="1800" b="1">
              <a:solidFill>
                <a:prstClr val="black"/>
              </a:solidFill>
              <a:latin typeface="Verdana" pitchFamily="34" charset="0"/>
            </a:endParaRPr>
          </a:p>
        </p:txBody>
      </p:sp>
      <p:pic>
        <p:nvPicPr>
          <p:cNvPr id="47107" name="Picture 1028"/>
          <p:cNvPicPr>
            <a:picLocks noChangeAspect="1" noChangeArrowheads="1"/>
          </p:cNvPicPr>
          <p:nvPr/>
        </p:nvPicPr>
        <p:blipFill>
          <a:blip r:embed="rId3"/>
          <a:srcRect/>
          <a:stretch>
            <a:fillRect/>
          </a:stretch>
        </p:blipFill>
        <p:spPr bwMode="auto">
          <a:xfrm>
            <a:off x="5029201" y="1222376"/>
            <a:ext cx="279082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08" name="Picture 1030"/>
          <p:cNvPicPr>
            <a:picLocks noChangeAspect="1" noChangeArrowheads="1"/>
          </p:cNvPicPr>
          <p:nvPr/>
        </p:nvPicPr>
        <p:blipFill>
          <a:blip r:embed="rId4"/>
          <a:srcRect/>
          <a:stretch>
            <a:fillRect/>
          </a:stretch>
        </p:blipFill>
        <p:spPr bwMode="auto">
          <a:xfrm>
            <a:off x="7629526" y="1089025"/>
            <a:ext cx="30384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09" name="Picture 1026"/>
          <p:cNvPicPr>
            <a:picLocks noChangeAspect="1" noChangeArrowheads="1"/>
          </p:cNvPicPr>
          <p:nvPr/>
        </p:nvPicPr>
        <p:blipFill>
          <a:blip r:embed="rId5"/>
          <a:srcRect/>
          <a:stretch>
            <a:fillRect/>
          </a:stretch>
        </p:blipFill>
        <p:spPr bwMode="auto">
          <a:xfrm>
            <a:off x="2057400" y="493737"/>
            <a:ext cx="29718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10" name="Picture 1029"/>
          <p:cNvPicPr>
            <a:picLocks noChangeAspect="1" noChangeArrowheads="1"/>
          </p:cNvPicPr>
          <p:nvPr/>
        </p:nvPicPr>
        <p:blipFill>
          <a:blip r:embed="rId6"/>
          <a:srcRect/>
          <a:stretch>
            <a:fillRect/>
          </a:stretch>
        </p:blipFill>
        <p:spPr bwMode="auto">
          <a:xfrm>
            <a:off x="2057400" y="3800475"/>
            <a:ext cx="2971800"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5607" name="Picture 2" descr="A Young person with dark hair is tied to a wooden chair, a restraining jacket additionally used to restrain th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1" y="3276601"/>
            <a:ext cx="248761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
          <p:cNvSpPr txBox="1">
            <a:spLocks noChangeArrowheads="1"/>
          </p:cNvSpPr>
          <p:nvPr/>
        </p:nvSpPr>
        <p:spPr bwMode="auto">
          <a:xfrm>
            <a:off x="5334001" y="609600"/>
            <a:ext cx="513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0" fontAlgn="base" hangingPunct="0">
              <a:spcBef>
                <a:spcPct val="0"/>
              </a:spcBef>
              <a:spcAft>
                <a:spcPct val="0"/>
              </a:spcAft>
              <a:buFontTx/>
              <a:buNone/>
            </a:pPr>
            <a:r>
              <a:rPr lang="en-US" altLang="en-US" sz="1800">
                <a:solidFill>
                  <a:prstClr val="black"/>
                </a:solidFill>
                <a:latin typeface="Stencil" pitchFamily="82" charset="0"/>
              </a:rPr>
              <a:t>THINGS ARE NOT AS THEY WERE</a:t>
            </a:r>
          </a:p>
        </p:txBody>
      </p:sp>
    </p:spTree>
    <p:extLst>
      <p:ext uri="{BB962C8B-B14F-4D97-AF65-F5344CB8AC3E}">
        <p14:creationId xmlns:p14="http://schemas.microsoft.com/office/powerpoint/2010/main" val="1744065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D85D-14EE-4117-AD4A-654A78B5C4FB}"/>
              </a:ext>
            </a:extLst>
          </p:cNvPr>
          <p:cNvSpPr>
            <a:spLocks noGrp="1"/>
          </p:cNvSpPr>
          <p:nvPr>
            <p:ph type="title"/>
          </p:nvPr>
        </p:nvSpPr>
        <p:spPr>
          <a:xfrm>
            <a:off x="831851" y="1709740"/>
            <a:ext cx="10515600" cy="1139477"/>
          </a:xfrm>
        </p:spPr>
        <p:txBody>
          <a:bodyPr/>
          <a:lstStyle/>
          <a:p>
            <a:pPr algn="ctr"/>
            <a:r>
              <a:rPr lang="en-US" dirty="0"/>
              <a:t>Other Routines</a:t>
            </a:r>
          </a:p>
        </p:txBody>
      </p:sp>
      <p:sp>
        <p:nvSpPr>
          <p:cNvPr id="3" name="Text Placeholder 2">
            <a:extLst>
              <a:ext uri="{FF2B5EF4-FFF2-40B4-BE49-F238E27FC236}">
                <a16:creationId xmlns:a16="http://schemas.microsoft.com/office/drawing/2014/main" id="{CCC6DBDA-36DC-4DAB-95E5-5419441CE3EA}"/>
              </a:ext>
            </a:extLst>
          </p:cNvPr>
          <p:cNvSpPr>
            <a:spLocks noGrp="1"/>
          </p:cNvSpPr>
          <p:nvPr>
            <p:ph type="body" idx="1"/>
          </p:nvPr>
        </p:nvSpPr>
        <p:spPr>
          <a:xfrm>
            <a:off x="838200" y="3422375"/>
            <a:ext cx="10515600" cy="2027860"/>
          </a:xfrm>
        </p:spPr>
        <p:txBody>
          <a:bodyPr/>
          <a:lstStyle/>
          <a:p>
            <a:pPr marL="342900" indent="-342900" algn="ctr">
              <a:buFont typeface="Arial" panose="020B0604020202020204" pitchFamily="34" charset="0"/>
              <a:buChar char="•"/>
            </a:pPr>
            <a:r>
              <a:rPr lang="en-US" dirty="0"/>
              <a:t>Arriving a work</a:t>
            </a:r>
          </a:p>
          <a:p>
            <a:pPr marL="342900" indent="-342900" algn="ctr">
              <a:buFont typeface="Arial" panose="020B0604020202020204" pitchFamily="34" charset="0"/>
              <a:buChar char="•"/>
            </a:pPr>
            <a:r>
              <a:rPr lang="en-US" dirty="0"/>
              <a:t>Getting home in the afternoon</a:t>
            </a:r>
          </a:p>
          <a:p>
            <a:pPr marL="342900" indent="-342900" algn="ctr">
              <a:buFont typeface="Arial" panose="020B0604020202020204" pitchFamily="34" charset="0"/>
              <a:buChar char="•"/>
            </a:pPr>
            <a:r>
              <a:rPr lang="en-US" dirty="0"/>
              <a:t>Evening Routines</a:t>
            </a:r>
          </a:p>
        </p:txBody>
      </p:sp>
    </p:spTree>
    <p:extLst>
      <p:ext uri="{BB962C8B-B14F-4D97-AF65-F5344CB8AC3E}">
        <p14:creationId xmlns:p14="http://schemas.microsoft.com/office/powerpoint/2010/main" val="2507997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E7C697-D380-4F7D-9E5C-C48E025BC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658233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968EC1-CF22-49BD-BA63-9CF17A8DA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269" y="212035"/>
            <a:ext cx="5232578" cy="5950227"/>
          </a:xfrm>
          <a:prstGeom prst="rect">
            <a:avLst/>
          </a:prstGeom>
        </p:spPr>
      </p:pic>
    </p:spTree>
    <p:extLst>
      <p:ext uri="{BB962C8B-B14F-4D97-AF65-F5344CB8AC3E}">
        <p14:creationId xmlns:p14="http://schemas.microsoft.com/office/powerpoint/2010/main" val="1687663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C7DC-3316-467A-9571-E6F200770147}"/>
              </a:ext>
            </a:extLst>
          </p:cNvPr>
          <p:cNvSpPr>
            <a:spLocks noGrp="1"/>
          </p:cNvSpPr>
          <p:nvPr>
            <p:ph type="ctrTitle"/>
          </p:nvPr>
        </p:nvSpPr>
        <p:spPr/>
        <p:txBody>
          <a:bodyPr/>
          <a:lstStyle/>
          <a:p>
            <a:r>
              <a:rPr lang="en-US" dirty="0"/>
              <a:t>Christopher Fortune</a:t>
            </a:r>
            <a:br>
              <a:rPr lang="en-US" dirty="0"/>
            </a:br>
            <a:r>
              <a:rPr lang="en-US" dirty="0"/>
              <a:t>RCWT</a:t>
            </a:r>
          </a:p>
        </p:txBody>
      </p:sp>
      <p:sp>
        <p:nvSpPr>
          <p:cNvPr id="3" name="Subtitle 2">
            <a:extLst>
              <a:ext uri="{FF2B5EF4-FFF2-40B4-BE49-F238E27FC236}">
                <a16:creationId xmlns:a16="http://schemas.microsoft.com/office/drawing/2014/main" id="{9FC0B67C-FA63-4057-BF5A-8B75C202918D}"/>
              </a:ext>
            </a:extLst>
          </p:cNvPr>
          <p:cNvSpPr>
            <a:spLocks noGrp="1"/>
          </p:cNvSpPr>
          <p:nvPr>
            <p:ph type="subTitle" idx="1"/>
          </p:nvPr>
        </p:nvSpPr>
        <p:spPr/>
        <p:txBody>
          <a:bodyPr/>
          <a:lstStyle/>
          <a:p>
            <a:r>
              <a:rPr lang="en-US" dirty="0"/>
              <a:t>cfortuneconsulting@gmail.com</a:t>
            </a:r>
          </a:p>
        </p:txBody>
      </p:sp>
    </p:spTree>
    <p:extLst>
      <p:ext uri="{BB962C8B-B14F-4D97-AF65-F5344CB8AC3E}">
        <p14:creationId xmlns:p14="http://schemas.microsoft.com/office/powerpoint/2010/main" val="166092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1346-5B5F-4D5A-8E4E-4F6E846EF02C}"/>
              </a:ext>
            </a:extLst>
          </p:cNvPr>
          <p:cNvSpPr>
            <a:spLocks noGrp="1"/>
          </p:cNvSpPr>
          <p:nvPr>
            <p:ph type="ctrTitle"/>
          </p:nvPr>
        </p:nvSpPr>
        <p:spPr/>
        <p:txBody>
          <a:bodyPr/>
          <a:lstStyle/>
          <a:p>
            <a:r>
              <a:rPr lang="en-US" dirty="0"/>
              <a:t>Deinstitutionalization</a:t>
            </a:r>
          </a:p>
        </p:txBody>
      </p:sp>
      <p:sp>
        <p:nvSpPr>
          <p:cNvPr id="3" name="Subtitle 2">
            <a:extLst>
              <a:ext uri="{FF2B5EF4-FFF2-40B4-BE49-F238E27FC236}">
                <a16:creationId xmlns:a16="http://schemas.microsoft.com/office/drawing/2014/main" id="{352252DF-B1D6-4FCD-81A8-4F3AECFE2D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465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F413-4CC7-4B46-8165-9CA754C78ACD}"/>
              </a:ext>
            </a:extLst>
          </p:cNvPr>
          <p:cNvSpPr>
            <a:spLocks noGrp="1"/>
          </p:cNvSpPr>
          <p:nvPr>
            <p:ph type="title"/>
          </p:nvPr>
        </p:nvSpPr>
        <p:spPr/>
        <p:txBody>
          <a:bodyPr/>
          <a:lstStyle/>
          <a:p>
            <a:pPr algn="ctr"/>
            <a:r>
              <a:rPr lang="en-US" sz="3600" dirty="0"/>
              <a:t>Deinstitutionalization</a:t>
            </a:r>
            <a:r>
              <a:rPr lang="en-US" dirty="0"/>
              <a:t> </a:t>
            </a:r>
          </a:p>
        </p:txBody>
      </p:sp>
      <p:sp>
        <p:nvSpPr>
          <p:cNvPr id="11" name="Text Placeholder 10">
            <a:extLst>
              <a:ext uri="{FF2B5EF4-FFF2-40B4-BE49-F238E27FC236}">
                <a16:creationId xmlns:a16="http://schemas.microsoft.com/office/drawing/2014/main" id="{635862C1-33C1-4F67-8364-C5ADCF428310}"/>
              </a:ext>
            </a:extLst>
          </p:cNvPr>
          <p:cNvSpPr>
            <a:spLocks noGrp="1"/>
          </p:cNvSpPr>
          <p:nvPr>
            <p:ph type="body" idx="1"/>
          </p:nvPr>
        </p:nvSpPr>
        <p:spPr>
          <a:xfrm>
            <a:off x="483358" y="1484431"/>
            <a:ext cx="6777251" cy="4351338"/>
          </a:xfrm>
        </p:spPr>
        <p:txBody>
          <a:bodyPr>
            <a:normAutofit fontScale="92500" lnSpcReduction="10000"/>
          </a:bodyPr>
          <a:lstStyle/>
          <a:p>
            <a:r>
              <a:rPr lang="en-US" dirty="0"/>
              <a:t>The </a:t>
            </a:r>
            <a:r>
              <a:rPr lang="en-US" dirty="0">
                <a:solidFill>
                  <a:srgbClr val="FF0000"/>
                </a:solidFill>
              </a:rPr>
              <a:t>intention</a:t>
            </a:r>
            <a:r>
              <a:rPr lang="en-US" dirty="0"/>
              <a:t> of everyone working to make deinstitutionalization a reality was that people leaving the institution would new have the opportunity to live a life in the community</a:t>
            </a:r>
          </a:p>
          <a:p>
            <a:r>
              <a:rPr lang="en-US" dirty="0"/>
              <a:t>Group homes and day programs were developed in the community with the intention of people having the opportunity to participate in community life</a:t>
            </a:r>
          </a:p>
          <a:p>
            <a:r>
              <a:rPr lang="en-US" dirty="0"/>
              <a:t>While </a:t>
            </a:r>
            <a:r>
              <a:rPr lang="en-US" dirty="0">
                <a:solidFill>
                  <a:srgbClr val="FF0000"/>
                </a:solidFill>
              </a:rPr>
              <a:t>intentions</a:t>
            </a:r>
            <a:r>
              <a:rPr lang="en-US" dirty="0"/>
              <a:t> were good, the result was not</a:t>
            </a:r>
          </a:p>
          <a:p>
            <a:r>
              <a:rPr lang="en-US" dirty="0"/>
              <a:t>People with disabilities still ended up being segregated from mainstream society</a:t>
            </a:r>
          </a:p>
          <a:p>
            <a:r>
              <a:rPr lang="en-US" dirty="0"/>
              <a:t>People lived in group homes, took special transportation to separate day programs</a:t>
            </a:r>
          </a:p>
          <a:p>
            <a:r>
              <a:rPr lang="en-US" dirty="0"/>
              <a:t>The illustration on the right shows that even though our intentions were good we created mini-institutions and people led segregated lives</a:t>
            </a:r>
          </a:p>
        </p:txBody>
      </p:sp>
      <p:pic>
        <p:nvPicPr>
          <p:cNvPr id="14" name="Picture 2">
            <a:extLst>
              <a:ext uri="{FF2B5EF4-FFF2-40B4-BE49-F238E27FC236}">
                <a16:creationId xmlns:a16="http://schemas.microsoft.com/office/drawing/2014/main" id="{A2CEB3FF-1A58-4D38-A4EC-C6932BE03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349" y="2016267"/>
            <a:ext cx="4544705" cy="364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88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95450" y="-76200"/>
            <a:ext cx="8991600" cy="1517650"/>
          </a:xfrm>
        </p:spPr>
        <p:txBody>
          <a:bodyPr/>
          <a:lstStyle/>
          <a:p>
            <a:r>
              <a:rPr lang="en-US" altLang="en-US" dirty="0">
                <a:solidFill>
                  <a:srgbClr val="632523"/>
                </a:solidFill>
              </a:rPr>
              <a:t>IF WE WOULDN’T TOLERATE THIS ..….</a:t>
            </a:r>
            <a:br>
              <a:rPr lang="en-US" altLang="en-US" dirty="0">
                <a:solidFill>
                  <a:srgbClr val="632523"/>
                </a:solidFill>
              </a:rPr>
            </a:br>
            <a:endParaRPr lang="en-US" altLang="en-US" b="1" dirty="0"/>
          </a:p>
        </p:txBody>
      </p:sp>
      <p:pic>
        <p:nvPicPr>
          <p:cNvPr id="35843" name="Picture 6" descr="http://upload.wikimedia.org/wikipedia/commons/thumb/e/e0/1943_Colored_Waiting_Room_Sign.jpg/220px-1943_Colored_Waiting_Room_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3052764"/>
            <a:ext cx="2095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8" descr="File:Rex theat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889" y="609601"/>
            <a:ext cx="43656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t1.gstatic.com/images?q=tbn:ANd9GcSqTUokDCeO0e1hEzrzsOVd9WjNR7nw6V2ICi_dQ6j1zzjGN59L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150" y="1219201"/>
            <a:ext cx="25146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0" descr="File:Burning-cros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4" y="3390901"/>
            <a:ext cx="26812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4" descr="http://24.media.tumblr.com/99b0ccd7de43bab40e83c359dc98861a/tumblr_mfj40kdaOy1s1nynyo1_5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3526" y="1066800"/>
            <a:ext cx="32226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descr="http://24.media.tumblr.com/ec71aaa02f3a9a5b29720fa3825cdf75/tumblr_mfj3zyTEsD1s1nynyo1_4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581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4" descr="http://www.celestialmonochord.org/images/segreg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391025"/>
            <a:ext cx="25717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80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75" y="154783"/>
            <a:ext cx="7772400" cy="1143000"/>
          </a:xfrm>
        </p:spPr>
        <p:txBody>
          <a:bodyPr>
            <a:normAutofit fontScale="90000"/>
          </a:bodyPr>
          <a:lstStyle/>
          <a:p>
            <a:pPr>
              <a:defRPr/>
            </a:pPr>
            <a:r>
              <a:rPr lang="en-US" altLang="en-US" sz="4000">
                <a:solidFill>
                  <a:srgbClr val="632523"/>
                </a:solidFill>
                <a:latin typeface="Times New Roman" pitchFamily="18" charset="0"/>
                <a:cs typeface="Times New Roman" pitchFamily="18" charset="0"/>
              </a:rPr>
              <a:t>WHY THIS?</a:t>
            </a:r>
            <a:br>
              <a:rPr lang="en-US" altLang="en-US" sz="4000">
                <a:solidFill>
                  <a:srgbClr val="632523"/>
                </a:solidFill>
              </a:rPr>
            </a:br>
            <a:endParaRPr lang="en-US" altLang="en-US" sz="4000"/>
          </a:p>
        </p:txBody>
      </p:sp>
      <p:pic>
        <p:nvPicPr>
          <p:cNvPr id="36867" name="Picture 4" descr="http://www.disabilitybible.com/downloads/ShelteredWorkshop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1" y="4564005"/>
            <a:ext cx="3027363"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descr="http://media.wbng.com/images/sheltered+workshop+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24451"/>
            <a:ext cx="31242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http://cbsfwbam.files.wordpress.com/2013/01/special-education-class.jpg?w=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599" y="4530667"/>
            <a:ext cx="3073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descr="http://metronewsca.files.wordpress.com/2012/12/screen-shot-2012-12-05-at-2-53-43-pm.png?w=618&amp;h=408&amp;cro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225" y="2535238"/>
            <a:ext cx="3575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http://partnership-erie.com/ehca/files/we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8075" y="719253"/>
            <a:ext cx="361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4" descr="http://www.milwaukeerecreation.net/therapeutic/images/parachut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7575" y="731896"/>
            <a:ext cx="30353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2" descr="http://2.bp.blogspot.com/-HQsG8gHMhuU/TV6c_wZKOOI/AAAAAAAAAUY/2D9dGSImhKY/s1600/Special-Educ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5577" y="2697221"/>
            <a:ext cx="297656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2" descr="Mainstreaming can be more cost effective than segregated classrooms with individual staff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1" y="2828926"/>
            <a:ext cx="331311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38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1790"/>
            <a:ext cx="8229600" cy="583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1518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06DBA2313DC4C9759A3FD6A108B70" ma:contentTypeVersion="9" ma:contentTypeDescription="Create a new document." ma:contentTypeScope="" ma:versionID="3788615e9e666d1927bb117b85a55d91">
  <xsd:schema xmlns:xsd="http://www.w3.org/2001/XMLSchema" xmlns:xs="http://www.w3.org/2001/XMLSchema" xmlns:p="http://schemas.microsoft.com/office/2006/metadata/properties" xmlns:ns2="0e975271-debc-445c-ad4c-2f26cc4e9fd9" xmlns:ns3="42d14b2f-67e4-486e-9f07-4a55a2eb6407" targetNamespace="http://schemas.microsoft.com/office/2006/metadata/properties" ma:root="true" ma:fieldsID="69b4bf95f1b0039b8aa2078a1bc74750" ns2:_="" ns3:_="">
    <xsd:import namespace="0e975271-debc-445c-ad4c-2f26cc4e9fd9"/>
    <xsd:import namespace="42d14b2f-67e4-486e-9f07-4a55a2eb64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75271-debc-445c-ad4c-2f26cc4e9f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d14b2f-67e4-486e-9f07-4a55a2eb640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66EB01-BA4B-46F0-8EE4-49C7E174F15C}">
  <ds:schemaRefs>
    <ds:schemaRef ds:uri="0e975271-debc-445c-ad4c-2f26cc4e9fd9"/>
    <ds:schemaRef ds:uri="42d14b2f-67e4-486e-9f07-4a55a2eb6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376F33-5455-4C73-83C4-66C5D7CBE950}">
  <ds:schemaRefs>
    <ds:schemaRef ds:uri="http://schemas.microsoft.com/sharepoint/v3/contenttype/forms"/>
  </ds:schemaRefs>
</ds:datastoreItem>
</file>

<file path=customXml/itemProps3.xml><?xml version="1.0" encoding="utf-8"?>
<ds:datastoreItem xmlns:ds="http://schemas.openxmlformats.org/officeDocument/2006/customXml" ds:itemID="{07226F06-E218-4362-88DC-2425076DFC2A}">
  <ds:schemaRefs>
    <ds:schemaRef ds:uri="http://purl.org/dc/dcmitype/"/>
    <ds:schemaRef ds:uri="http://schemas.microsoft.com/office/2006/documentManagement/types"/>
    <ds:schemaRef ds:uri="http://schemas.microsoft.com/office/2006/metadata/properties"/>
    <ds:schemaRef ds:uri="42d14b2f-67e4-486e-9f07-4a55a2eb6407"/>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0e975271-debc-445c-ad4c-2f26cc4e9fd9"/>
  </ds:schemaRefs>
</ds:datastoreItem>
</file>

<file path=docProps/app.xml><?xml version="1.0" encoding="utf-8"?>
<Properties xmlns="http://schemas.openxmlformats.org/officeDocument/2006/extended-properties" xmlns:vt="http://schemas.openxmlformats.org/officeDocument/2006/docPropsVTypes">
  <Template>Office Theme</Template>
  <TotalTime>1865</TotalTime>
  <Words>1145</Words>
  <Application>Microsoft Office PowerPoint</Application>
  <PresentationFormat>Widescreen</PresentationFormat>
  <Paragraphs>143</Paragraphs>
  <Slides>43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Black</vt:lpstr>
      <vt:lpstr>Calibri</vt:lpstr>
      <vt:lpstr>Stencil</vt:lpstr>
      <vt:lpstr>Times New Roman</vt:lpstr>
      <vt:lpstr>Verdana</vt:lpstr>
      <vt:lpstr>Office Theme</vt:lpstr>
      <vt:lpstr>Person Centered Culture</vt:lpstr>
      <vt:lpstr>Organizational Culture</vt:lpstr>
      <vt:lpstr>       Willowbrook Geraldo Rivera Letchworth Village</vt:lpstr>
      <vt:lpstr>PowerPoint Presentation</vt:lpstr>
      <vt:lpstr>Deinstitutionalization</vt:lpstr>
      <vt:lpstr>Deinstitutionalization </vt:lpstr>
      <vt:lpstr>IF WE WOULDN’T TOLERATE THIS ..…. </vt:lpstr>
      <vt:lpstr>WHY THIS? </vt:lpstr>
      <vt:lpstr>PowerPoint Presentation</vt:lpstr>
      <vt:lpstr>PowerPoint Presentation</vt:lpstr>
      <vt:lpstr>The Custodial Model of Supporting People with Disabilities</vt:lpstr>
      <vt:lpstr>The Support Model</vt:lpstr>
      <vt:lpstr>Values and Person Centered Principles </vt:lpstr>
      <vt:lpstr>Choice</vt:lpstr>
      <vt:lpstr>PowerPoint Presentation</vt:lpstr>
      <vt:lpstr>PowerPoint Presentation</vt:lpstr>
      <vt:lpstr>Choice Conversation</vt:lpstr>
      <vt:lpstr>Choice</vt:lpstr>
      <vt:lpstr>Think about what is “Important for and Important to the person”</vt:lpstr>
      <vt:lpstr>Control</vt:lpstr>
      <vt:lpstr>PowerPoint Presentation</vt:lpstr>
      <vt:lpstr>Areas of Control</vt:lpstr>
      <vt:lpstr>PowerPoint Presentation</vt:lpstr>
      <vt:lpstr>PowerPoint Presentation</vt:lpstr>
      <vt:lpstr>Guardianship   vs  Supported Decision Making</vt:lpstr>
      <vt:lpstr>Capacity Thinking</vt:lpstr>
      <vt:lpstr>PowerPoint Presentation</vt:lpstr>
      <vt:lpstr>Capacity Vs Deficit Based Thinking</vt:lpstr>
      <vt:lpstr>Capacity Based Thinking</vt:lpstr>
      <vt:lpstr>Capacity Scenarios</vt:lpstr>
      <vt:lpstr>Getting Ready</vt:lpstr>
      <vt:lpstr>Person First Language</vt:lpstr>
      <vt:lpstr>Language is a Reflection of What we Believe </vt:lpstr>
      <vt:lpstr>PowerPoint Presentation</vt:lpstr>
      <vt:lpstr>PowerPoint Presentation</vt:lpstr>
      <vt:lpstr>PowerPoint Presentation</vt:lpstr>
      <vt:lpstr>PowerPoint Presentation</vt:lpstr>
      <vt:lpstr>Meaningful Routines</vt:lpstr>
      <vt:lpstr>Morning Routine Exercise</vt:lpstr>
      <vt:lpstr>Other Routines</vt:lpstr>
      <vt:lpstr>PowerPoint Presentation</vt:lpstr>
      <vt:lpstr>PowerPoint Presentation</vt:lpstr>
      <vt:lpstr>Christopher Fortune RCWT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Parsons</dc:creator>
  <cp:lastModifiedBy>Christopher Fortune</cp:lastModifiedBy>
  <cp:revision>195</cp:revision>
  <dcterms:created xsi:type="dcterms:W3CDTF">2020-05-02T19:01:52Z</dcterms:created>
  <dcterms:modified xsi:type="dcterms:W3CDTF">2022-05-09T16:17:44Z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0x010100D6B06DBA2313DC4C9759A3FD6A108B70</vt:lpwstr>
  </property>
</Properties>
</file>