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428" r:id="rId5"/>
    <p:sldId id="429" r:id="rId6"/>
    <p:sldId id="258" r:id="rId7"/>
    <p:sldId id="432" r:id="rId8"/>
    <p:sldId id="284" r:id="rId9"/>
    <p:sldId id="272" r:id="rId10"/>
    <p:sldId id="433" r:id="rId11"/>
    <p:sldId id="278" r:id="rId12"/>
    <p:sldId id="269" r:id="rId13"/>
    <p:sldId id="380" r:id="rId14"/>
    <p:sldId id="418" r:id="rId15"/>
    <p:sldId id="425" r:id="rId16"/>
    <p:sldId id="419" r:id="rId17"/>
    <p:sldId id="420" r:id="rId18"/>
    <p:sldId id="427" r:id="rId19"/>
    <p:sldId id="257" r:id="rId20"/>
    <p:sldId id="422" r:id="rId21"/>
    <p:sldId id="423" r:id="rId22"/>
    <p:sldId id="42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Parsons" initials="JP" lastIdx="2" clrIdx="0">
    <p:extLst>
      <p:ext uri="{19B8F6BF-5375-455C-9EA6-DF929625EA0E}">
        <p15:presenceInfo xmlns:p15="http://schemas.microsoft.com/office/powerpoint/2012/main" userId="S::jparsons@nyalliance.org::e90416b9-7bdb-44ec-805d-9fa68257c8e0" providerId="AD"/>
      </p:ext>
    </p:extLst>
  </p:cmAuthor>
  <p:cmAuthor id="2" name="Haggerty, Julianne C (OPWDD)" initials="HJC(" lastIdx="1" clrIdx="1">
    <p:extLst>
      <p:ext uri="{19B8F6BF-5375-455C-9EA6-DF929625EA0E}">
        <p15:presenceInfo xmlns:p15="http://schemas.microsoft.com/office/powerpoint/2012/main" userId="S::julianne.c.haggerty@opwdd.ny.gov::79a540b3-3ef6-4ab7-a955-aca3e8e875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D1E9F8"/>
    <a:srgbClr val="C9B2D6"/>
    <a:srgbClr val="5AB6E5"/>
    <a:srgbClr val="FCEDC0"/>
    <a:srgbClr val="EBC437"/>
    <a:srgbClr val="DF3D31"/>
    <a:srgbClr val="4C984B"/>
    <a:srgbClr val="63B6DD"/>
    <a:srgbClr val="E465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5" d="100"/>
          <a:sy n="85" d="100"/>
        </p:scale>
        <p:origin x="774" y="84"/>
      </p:cViewPr>
      <p:guideLst>
        <p:guide orient="horz" pos="2160"/>
        <p:guide pos="3840"/>
      </p:guideLst>
    </p:cSldViewPr>
  </p:slideViewPr>
  <p:notesTextViewPr>
    <p:cViewPr>
      <p:scale>
        <a:sx n="1" d="1"/>
        <a:sy n="1" d="1"/>
      </p:scale>
      <p:origin x="0" y="0"/>
    </p:cViewPr>
  </p:notesTextViewPr>
  <p:notesViewPr>
    <p:cSldViewPr snapToGrid="0">
      <p:cViewPr varScale="1">
        <p:scale>
          <a:sx n="60" d="100"/>
          <a:sy n="60" d="100"/>
        </p:scale>
        <p:origin x="261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4000" b="1" i="0" u="none" strike="noStrike" kern="1200" baseline="0">
                <a:solidFill>
                  <a:schemeClr val="dk1">
                    <a:lumMod val="75000"/>
                    <a:lumOff val="25000"/>
                  </a:schemeClr>
                </a:solidFill>
                <a:latin typeface="+mn-lt"/>
                <a:ea typeface="+mn-ea"/>
                <a:cs typeface="+mn-cs"/>
              </a:defRPr>
            </a:pPr>
            <a:r>
              <a:rPr lang="en-US" sz="3800" dirty="0">
                <a:latin typeface="Arial" panose="020B0604020202020204" pitchFamily="34" charset="0"/>
                <a:cs typeface="Arial" panose="020B0604020202020204" pitchFamily="34" charset="0"/>
              </a:rPr>
              <a:t>Percent of Stakeholder Groups Reached at RCWT Events in 2020</a:t>
            </a:r>
          </a:p>
        </c:rich>
      </c:tx>
      <c:layout>
        <c:manualLayout>
          <c:xMode val="edge"/>
          <c:yMode val="edge"/>
          <c:x val="0.13286706575903309"/>
          <c:y val="2.0582239720034992E-2"/>
        </c:manualLayout>
      </c:layout>
      <c:overlay val="0"/>
      <c:spPr>
        <a:noFill/>
        <a:ln>
          <a:noFill/>
        </a:ln>
        <a:effectLst/>
      </c:spPr>
      <c:txPr>
        <a:bodyPr rot="0" spcFirstLastPara="1" vertOverflow="ellipsis" vert="horz" wrap="square" anchor="ctr" anchorCtr="1"/>
        <a:lstStyle/>
        <a:p>
          <a:pPr algn="ctr">
            <a:defRPr sz="4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Percent of Stakeholder Groups Reached in 2020</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F4A-4003-8E11-ABA7F351A53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F4A-4003-8E11-ABA7F351A532}"/>
              </c:ext>
            </c:extLst>
          </c:dPt>
          <c:dPt>
            <c:idx val="2"/>
            <c:bubble3D val="0"/>
            <c:spPr>
              <a:solidFill>
                <a:srgbClr val="7030A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F4A-4003-8E11-ABA7F351A53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F4A-4003-8E11-ABA7F351A532}"/>
              </c:ext>
            </c:extLst>
          </c:dPt>
          <c:dPt>
            <c:idx val="4"/>
            <c:bubble3D val="0"/>
            <c:spPr>
              <a:solidFill>
                <a:srgbClr val="FF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CF4A-4003-8E11-ABA7F351A532}"/>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CF4A-4003-8E11-ABA7F351A53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Sheet1!$A$2:$A$7</c:f>
              <c:strCache>
                <c:ptCount val="6"/>
                <c:pt idx="0">
                  <c:v>Trainers</c:v>
                </c:pt>
                <c:pt idx="1">
                  <c:v>FLS</c:v>
                </c:pt>
                <c:pt idx="2">
                  <c:v>DSP's</c:v>
                </c:pt>
                <c:pt idx="3">
                  <c:v>Self-Advocates</c:v>
                </c:pt>
                <c:pt idx="4">
                  <c:v>Program Managers</c:v>
                </c:pt>
                <c:pt idx="5">
                  <c:v>"Other" Positions</c:v>
                </c:pt>
              </c:strCache>
            </c:strRef>
          </c:cat>
          <c:val>
            <c:numRef>
              <c:f>Sheet1!$B$2:$B$7</c:f>
              <c:numCache>
                <c:formatCode>General</c:formatCode>
                <c:ptCount val="6"/>
                <c:pt idx="0">
                  <c:v>13.6</c:v>
                </c:pt>
                <c:pt idx="1">
                  <c:v>8.1999999999999993</c:v>
                </c:pt>
                <c:pt idx="2">
                  <c:v>18.7</c:v>
                </c:pt>
                <c:pt idx="3">
                  <c:v>16.100000000000001</c:v>
                </c:pt>
                <c:pt idx="4">
                  <c:v>8.3000000000000007</c:v>
                </c:pt>
                <c:pt idx="5">
                  <c:v>35.1</c:v>
                </c:pt>
              </c:numCache>
            </c:numRef>
          </c:val>
          <c:extLst>
            <c:ext xmlns:c16="http://schemas.microsoft.com/office/drawing/2014/chart" uri="{C3380CC4-5D6E-409C-BE32-E72D297353CC}">
              <c16:uniqueId val="{0000000C-CF4A-4003-8E11-ABA7F351A53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20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20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20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20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20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6034420281236925"/>
          <c:y val="0.35759842519685037"/>
          <c:w val="0.23861413035008699"/>
          <c:h val="0.4644141149023039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2BBCE0-B1BB-48F4-8959-DA1EDBBBD6AE}" type="doc">
      <dgm:prSet loTypeId="urn:microsoft.com/office/officeart/2005/8/layout/list1" loCatId="list" qsTypeId="urn:microsoft.com/office/officeart/2005/8/quickstyle/3d4" qsCatId="3D" csTypeId="urn:microsoft.com/office/officeart/2005/8/colors/colorful4" csCatId="colorful" phldr="1"/>
      <dgm:spPr/>
      <dgm:t>
        <a:bodyPr/>
        <a:lstStyle/>
        <a:p>
          <a:endParaRPr lang="en-US"/>
        </a:p>
      </dgm:t>
    </dgm:pt>
    <dgm:pt modelId="{F3DA3A8E-17B0-4BC4-B8E6-280169F46BCB}">
      <dgm:prSet phldrT="[Text]"/>
      <dgm:spPr>
        <a:solidFill>
          <a:srgbClr val="E58275"/>
        </a:solidFill>
      </dgm:spPr>
      <dgm:t>
        <a:bodyPr/>
        <a:lstStyle/>
        <a:p>
          <a:r>
            <a:rPr lang="en-US" dirty="0"/>
            <a:t>The Mission</a:t>
          </a:r>
        </a:p>
      </dgm:t>
    </dgm:pt>
    <dgm:pt modelId="{11E306EE-A56B-421D-ABAF-7911196D74D8}" type="parTrans" cxnId="{A09EFD42-7E58-4262-B308-FF55B193E27A}">
      <dgm:prSet/>
      <dgm:spPr/>
      <dgm:t>
        <a:bodyPr/>
        <a:lstStyle/>
        <a:p>
          <a:endParaRPr lang="en-US"/>
        </a:p>
      </dgm:t>
    </dgm:pt>
    <dgm:pt modelId="{A00CF4F2-0220-48BA-8DAB-353A68954AD4}" type="sibTrans" cxnId="{A09EFD42-7E58-4262-B308-FF55B193E27A}">
      <dgm:prSet/>
      <dgm:spPr/>
      <dgm:t>
        <a:bodyPr/>
        <a:lstStyle/>
        <a:p>
          <a:endParaRPr lang="en-US"/>
        </a:p>
      </dgm:t>
    </dgm:pt>
    <dgm:pt modelId="{9B42B51B-9B77-4E05-91FC-1AFD00C88F0F}">
      <dgm:prSet/>
      <dgm:spPr/>
      <dgm:t>
        <a:bodyPr/>
        <a:lstStyle/>
        <a:p>
          <a:r>
            <a:rPr lang="en-US" dirty="0"/>
            <a:t>To build professionalism, capacity, and competency of the workforce</a:t>
          </a:r>
        </a:p>
      </dgm:t>
    </dgm:pt>
    <dgm:pt modelId="{F26F2477-B272-4576-8387-9A01F18E9B2C}" type="parTrans" cxnId="{48202590-A0AC-4496-B5C0-31F28BC694FF}">
      <dgm:prSet/>
      <dgm:spPr/>
      <dgm:t>
        <a:bodyPr/>
        <a:lstStyle/>
        <a:p>
          <a:endParaRPr lang="en-US"/>
        </a:p>
      </dgm:t>
    </dgm:pt>
    <dgm:pt modelId="{50FC03B7-9279-4787-A4C4-24B2FEC641AB}" type="sibTrans" cxnId="{48202590-A0AC-4496-B5C0-31F28BC694FF}">
      <dgm:prSet/>
      <dgm:spPr/>
      <dgm:t>
        <a:bodyPr/>
        <a:lstStyle/>
        <a:p>
          <a:endParaRPr lang="en-US"/>
        </a:p>
      </dgm:t>
    </dgm:pt>
    <dgm:pt modelId="{22BB9830-0137-43C1-938E-330D8EA61B99}">
      <dgm:prSet phldrT="[Text]"/>
      <dgm:spPr/>
      <dgm:t>
        <a:bodyPr/>
        <a:lstStyle/>
        <a:p>
          <a:r>
            <a:rPr lang="en-US" dirty="0"/>
            <a:t>The Strategy</a:t>
          </a:r>
        </a:p>
      </dgm:t>
    </dgm:pt>
    <dgm:pt modelId="{B8F5FD91-EE7F-40AF-B48A-E3D60A3378B6}" type="sibTrans" cxnId="{FA826EAC-99BA-482D-BEE2-65DE005936C3}">
      <dgm:prSet/>
      <dgm:spPr/>
      <dgm:t>
        <a:bodyPr/>
        <a:lstStyle/>
        <a:p>
          <a:endParaRPr lang="en-US"/>
        </a:p>
      </dgm:t>
    </dgm:pt>
    <dgm:pt modelId="{3C7ED641-9A64-4B6F-8A74-F9CA1085CA1C}" type="parTrans" cxnId="{FA826EAC-99BA-482D-BEE2-65DE005936C3}">
      <dgm:prSet/>
      <dgm:spPr/>
      <dgm:t>
        <a:bodyPr/>
        <a:lstStyle/>
        <a:p>
          <a:endParaRPr lang="en-US"/>
        </a:p>
      </dgm:t>
    </dgm:pt>
    <dgm:pt modelId="{78B56719-5FB9-4D45-B583-5D5B44E6D308}">
      <dgm:prSet phldrT="[Text]"/>
      <dgm:spPr/>
      <dgm:t>
        <a:bodyPr/>
        <a:lstStyle/>
        <a:p>
          <a:r>
            <a:rPr lang="en-US" dirty="0"/>
            <a:t>The Belief</a:t>
          </a:r>
        </a:p>
      </dgm:t>
    </dgm:pt>
    <dgm:pt modelId="{CF247DE0-3EC1-4B1F-8DF9-386C4BA22B34}" type="sibTrans" cxnId="{AFED364C-236B-47DB-BA47-DFF58F348686}">
      <dgm:prSet/>
      <dgm:spPr/>
      <dgm:t>
        <a:bodyPr/>
        <a:lstStyle/>
        <a:p>
          <a:endParaRPr lang="en-US"/>
        </a:p>
      </dgm:t>
    </dgm:pt>
    <dgm:pt modelId="{F1D97B71-F75B-49C6-95B2-206226FEE328}" type="parTrans" cxnId="{AFED364C-236B-47DB-BA47-DFF58F348686}">
      <dgm:prSet/>
      <dgm:spPr/>
      <dgm:t>
        <a:bodyPr/>
        <a:lstStyle/>
        <a:p>
          <a:endParaRPr lang="en-US"/>
        </a:p>
      </dgm:t>
    </dgm:pt>
    <dgm:pt modelId="{A7E9A0F5-75FD-49CB-99E9-B6C560C979E6}">
      <dgm:prSet/>
      <dgm:spPr/>
      <dgm:t>
        <a:bodyPr/>
        <a:lstStyle/>
        <a:p>
          <a:r>
            <a:rPr lang="en-US" dirty="0"/>
            <a:t>Change must come </a:t>
          </a:r>
          <a:r>
            <a:rPr lang="en-US" i="1" dirty="0">
              <a:solidFill>
                <a:srgbClr val="FF0000"/>
              </a:solidFill>
            </a:rPr>
            <a:t>from </a:t>
          </a:r>
          <a:r>
            <a:rPr lang="en-US" i="0" dirty="0">
              <a:solidFill>
                <a:schemeClr val="tx1"/>
              </a:solidFill>
            </a:rPr>
            <a:t>and </a:t>
          </a:r>
          <a:r>
            <a:rPr lang="en-US" i="1" dirty="0">
              <a:solidFill>
                <a:srgbClr val="FF0000"/>
              </a:solidFill>
            </a:rPr>
            <a:t>within </a:t>
          </a:r>
          <a:r>
            <a:rPr lang="en-US" i="0" dirty="0">
              <a:solidFill>
                <a:schemeClr val="tx1"/>
              </a:solidFill>
            </a:rPr>
            <a:t>the field</a:t>
          </a:r>
          <a:r>
            <a:rPr lang="en-US" i="1" dirty="0">
              <a:solidFill>
                <a:srgbClr val="FF0000"/>
              </a:solidFill>
            </a:rPr>
            <a:t> </a:t>
          </a:r>
        </a:p>
      </dgm:t>
    </dgm:pt>
    <dgm:pt modelId="{9740D928-1A44-4250-B125-15E31006CC11}" type="sibTrans" cxnId="{B51C14A8-B683-4976-BF24-164E139F79AB}">
      <dgm:prSet/>
      <dgm:spPr/>
      <dgm:t>
        <a:bodyPr/>
        <a:lstStyle/>
        <a:p>
          <a:endParaRPr lang="en-US"/>
        </a:p>
      </dgm:t>
    </dgm:pt>
    <dgm:pt modelId="{5115B7C0-D3E6-43A8-8CBE-E26D4283C050}" type="parTrans" cxnId="{B51C14A8-B683-4976-BF24-164E139F79AB}">
      <dgm:prSet/>
      <dgm:spPr/>
      <dgm:t>
        <a:bodyPr/>
        <a:lstStyle/>
        <a:p>
          <a:endParaRPr lang="en-US"/>
        </a:p>
      </dgm:t>
    </dgm:pt>
    <dgm:pt modelId="{D40013C1-85DE-40D1-846B-B44E07A50F75}">
      <dgm:prSet/>
      <dgm:spPr/>
      <dgm:t>
        <a:bodyPr/>
        <a:lstStyle/>
        <a:p>
          <a:r>
            <a:rPr lang="en-US" dirty="0"/>
            <a:t>Developed workforce champions in all regions</a:t>
          </a:r>
        </a:p>
      </dgm:t>
    </dgm:pt>
    <dgm:pt modelId="{85F61904-0074-4832-99B6-7AEB930E5CEE}" type="parTrans" cxnId="{29459020-1BE7-4DC7-A7ED-DB62BB168C4F}">
      <dgm:prSet/>
      <dgm:spPr/>
      <dgm:t>
        <a:bodyPr/>
        <a:lstStyle/>
        <a:p>
          <a:endParaRPr lang="en-US"/>
        </a:p>
      </dgm:t>
    </dgm:pt>
    <dgm:pt modelId="{6F78B3A1-10DD-4861-9DD2-B29A4C4EF97B}" type="sibTrans" cxnId="{29459020-1BE7-4DC7-A7ED-DB62BB168C4F}">
      <dgm:prSet/>
      <dgm:spPr/>
      <dgm:t>
        <a:bodyPr/>
        <a:lstStyle/>
        <a:p>
          <a:endParaRPr lang="en-US"/>
        </a:p>
      </dgm:t>
    </dgm:pt>
    <dgm:pt modelId="{0BFA6B74-3372-4432-AA5E-AC9AF620AB54}">
      <dgm:prSet/>
      <dgm:spPr/>
      <dgm:t>
        <a:bodyPr/>
        <a:lstStyle/>
        <a:p>
          <a:r>
            <a:rPr lang="en-US" dirty="0"/>
            <a:t>Increase provider engagement and collaboration</a:t>
          </a:r>
        </a:p>
      </dgm:t>
    </dgm:pt>
    <dgm:pt modelId="{95275621-887B-4E02-B48B-F90536867B02}" type="parTrans" cxnId="{9015AA32-AD5D-4F14-AE88-4C3A033B86F5}">
      <dgm:prSet/>
      <dgm:spPr/>
      <dgm:t>
        <a:bodyPr/>
        <a:lstStyle/>
        <a:p>
          <a:endParaRPr lang="en-US"/>
        </a:p>
      </dgm:t>
    </dgm:pt>
    <dgm:pt modelId="{3431C700-76E9-4A01-9F39-45BAC9CA4D6C}" type="sibTrans" cxnId="{9015AA32-AD5D-4F14-AE88-4C3A033B86F5}">
      <dgm:prSet/>
      <dgm:spPr/>
      <dgm:t>
        <a:bodyPr/>
        <a:lstStyle/>
        <a:p>
          <a:endParaRPr lang="en-US"/>
        </a:p>
      </dgm:t>
    </dgm:pt>
    <dgm:pt modelId="{DA11A0DC-6699-478B-A2A3-B88252D84926}">
      <dgm:prSet/>
      <dgm:spPr/>
      <dgm:t>
        <a:bodyPr/>
        <a:lstStyle/>
        <a:p>
          <a:r>
            <a:rPr lang="en-US" dirty="0"/>
            <a:t>Support organizational commitment to the DSP Core Competencies and Code of Ethics </a:t>
          </a:r>
        </a:p>
      </dgm:t>
    </dgm:pt>
    <dgm:pt modelId="{51190989-BF59-4EBF-9B68-A76DFABD57A0}" type="parTrans" cxnId="{A9FE357A-BC79-4DA4-B538-80232196E728}">
      <dgm:prSet/>
      <dgm:spPr/>
      <dgm:t>
        <a:bodyPr/>
        <a:lstStyle/>
        <a:p>
          <a:endParaRPr lang="en-US"/>
        </a:p>
      </dgm:t>
    </dgm:pt>
    <dgm:pt modelId="{8C723E21-21B6-4083-BA85-7C7E9CAD8D86}" type="sibTrans" cxnId="{A9FE357A-BC79-4DA4-B538-80232196E728}">
      <dgm:prSet/>
      <dgm:spPr/>
      <dgm:t>
        <a:bodyPr/>
        <a:lstStyle/>
        <a:p>
          <a:endParaRPr lang="en-US"/>
        </a:p>
      </dgm:t>
    </dgm:pt>
    <dgm:pt modelId="{0634F9CC-7D75-4DE5-8F50-AA9F5A55C874}" type="pres">
      <dgm:prSet presAssocID="{E32BBCE0-B1BB-48F4-8959-DA1EDBBBD6AE}" presName="linear" presStyleCnt="0">
        <dgm:presLayoutVars>
          <dgm:dir/>
          <dgm:animLvl val="lvl"/>
          <dgm:resizeHandles val="exact"/>
        </dgm:presLayoutVars>
      </dgm:prSet>
      <dgm:spPr/>
    </dgm:pt>
    <dgm:pt modelId="{5CD7363A-458F-4B3D-9957-8CB62F45ADED}" type="pres">
      <dgm:prSet presAssocID="{F3DA3A8E-17B0-4BC4-B8E6-280169F46BCB}" presName="parentLin" presStyleCnt="0"/>
      <dgm:spPr/>
    </dgm:pt>
    <dgm:pt modelId="{2F04C881-DA61-4D63-971B-C14BB507B243}" type="pres">
      <dgm:prSet presAssocID="{F3DA3A8E-17B0-4BC4-B8E6-280169F46BCB}" presName="parentLeftMargin" presStyleLbl="node1" presStyleIdx="0" presStyleCnt="3"/>
      <dgm:spPr/>
    </dgm:pt>
    <dgm:pt modelId="{38D628BF-105E-4F1E-A63E-995231984DB9}" type="pres">
      <dgm:prSet presAssocID="{F3DA3A8E-17B0-4BC4-B8E6-280169F46BCB}" presName="parentText" presStyleLbl="node1" presStyleIdx="0" presStyleCnt="3">
        <dgm:presLayoutVars>
          <dgm:chMax val="0"/>
          <dgm:bulletEnabled val="1"/>
        </dgm:presLayoutVars>
      </dgm:prSet>
      <dgm:spPr/>
    </dgm:pt>
    <dgm:pt modelId="{1CDC8798-0454-4AF4-A341-91868DCA62D4}" type="pres">
      <dgm:prSet presAssocID="{F3DA3A8E-17B0-4BC4-B8E6-280169F46BCB}" presName="negativeSpace" presStyleCnt="0"/>
      <dgm:spPr/>
    </dgm:pt>
    <dgm:pt modelId="{EBAAC723-C318-4E9F-A866-9B6672B3248D}" type="pres">
      <dgm:prSet presAssocID="{F3DA3A8E-17B0-4BC4-B8E6-280169F46BCB}" presName="childText" presStyleLbl="conFgAcc1" presStyleIdx="0" presStyleCnt="3" custLinFactNeighborX="-702" custLinFactNeighborY="73446">
        <dgm:presLayoutVars>
          <dgm:bulletEnabled val="1"/>
        </dgm:presLayoutVars>
      </dgm:prSet>
      <dgm:spPr/>
    </dgm:pt>
    <dgm:pt modelId="{F96560A4-C998-4BF8-AA07-80D93F826946}" type="pres">
      <dgm:prSet presAssocID="{A00CF4F2-0220-48BA-8DAB-353A68954AD4}" presName="spaceBetweenRectangles" presStyleCnt="0"/>
      <dgm:spPr/>
    </dgm:pt>
    <dgm:pt modelId="{243A2DCF-1542-47C0-8377-F81BEC1C2EE1}" type="pres">
      <dgm:prSet presAssocID="{78B56719-5FB9-4D45-B583-5D5B44E6D308}" presName="parentLin" presStyleCnt="0"/>
      <dgm:spPr/>
    </dgm:pt>
    <dgm:pt modelId="{111C0FDC-8003-4E52-844D-90EE44C1255B}" type="pres">
      <dgm:prSet presAssocID="{78B56719-5FB9-4D45-B583-5D5B44E6D308}" presName="parentLeftMargin" presStyleLbl="node1" presStyleIdx="0" presStyleCnt="3"/>
      <dgm:spPr/>
    </dgm:pt>
    <dgm:pt modelId="{D1710209-E8B3-48F3-8B59-62FAEC785B0B}" type="pres">
      <dgm:prSet presAssocID="{78B56719-5FB9-4D45-B583-5D5B44E6D308}" presName="parentText" presStyleLbl="node1" presStyleIdx="1" presStyleCnt="3">
        <dgm:presLayoutVars>
          <dgm:chMax val="0"/>
          <dgm:bulletEnabled val="1"/>
        </dgm:presLayoutVars>
      </dgm:prSet>
      <dgm:spPr/>
    </dgm:pt>
    <dgm:pt modelId="{9540D9E8-59F5-4F5E-9556-CC92B27090F4}" type="pres">
      <dgm:prSet presAssocID="{78B56719-5FB9-4D45-B583-5D5B44E6D308}" presName="negativeSpace" presStyleCnt="0"/>
      <dgm:spPr/>
    </dgm:pt>
    <dgm:pt modelId="{BBC977B8-BCFF-4818-8166-22AFD2BB14DC}" type="pres">
      <dgm:prSet presAssocID="{78B56719-5FB9-4D45-B583-5D5B44E6D308}" presName="childText" presStyleLbl="conFgAcc1" presStyleIdx="1" presStyleCnt="3" custLinFactNeighborX="117" custLinFactNeighborY="24460">
        <dgm:presLayoutVars>
          <dgm:bulletEnabled val="1"/>
        </dgm:presLayoutVars>
      </dgm:prSet>
      <dgm:spPr/>
    </dgm:pt>
    <dgm:pt modelId="{35014605-9A65-4B7F-BC24-D6FD3CDE9121}" type="pres">
      <dgm:prSet presAssocID="{CF247DE0-3EC1-4B1F-8DF9-386C4BA22B34}" presName="spaceBetweenRectangles" presStyleCnt="0"/>
      <dgm:spPr/>
    </dgm:pt>
    <dgm:pt modelId="{1F73F29C-B2B7-4BD4-AD99-00C94D694C17}" type="pres">
      <dgm:prSet presAssocID="{22BB9830-0137-43C1-938E-330D8EA61B99}" presName="parentLin" presStyleCnt="0"/>
      <dgm:spPr/>
    </dgm:pt>
    <dgm:pt modelId="{3B588CB7-6A99-417F-9C54-AE0DD524BE79}" type="pres">
      <dgm:prSet presAssocID="{22BB9830-0137-43C1-938E-330D8EA61B99}" presName="parentLeftMargin" presStyleLbl="node1" presStyleIdx="1" presStyleCnt="3"/>
      <dgm:spPr/>
    </dgm:pt>
    <dgm:pt modelId="{43397E5E-32C0-444A-AAA2-82EBB5958EAC}" type="pres">
      <dgm:prSet presAssocID="{22BB9830-0137-43C1-938E-330D8EA61B99}" presName="parentText" presStyleLbl="node1" presStyleIdx="2" presStyleCnt="3">
        <dgm:presLayoutVars>
          <dgm:chMax val="0"/>
          <dgm:bulletEnabled val="1"/>
        </dgm:presLayoutVars>
      </dgm:prSet>
      <dgm:spPr/>
    </dgm:pt>
    <dgm:pt modelId="{B0082054-CB1A-42E7-A3B8-489F26D0B336}" type="pres">
      <dgm:prSet presAssocID="{22BB9830-0137-43C1-938E-330D8EA61B99}" presName="negativeSpace" presStyleCnt="0"/>
      <dgm:spPr/>
    </dgm:pt>
    <dgm:pt modelId="{A973112C-4D67-4FF7-88DE-6074BA8858CD}" type="pres">
      <dgm:prSet presAssocID="{22BB9830-0137-43C1-938E-330D8EA61B99}" presName="childText" presStyleLbl="conFgAcc1" presStyleIdx="2" presStyleCnt="3">
        <dgm:presLayoutVars>
          <dgm:bulletEnabled val="1"/>
        </dgm:presLayoutVars>
      </dgm:prSet>
      <dgm:spPr/>
    </dgm:pt>
  </dgm:ptLst>
  <dgm:cxnLst>
    <dgm:cxn modelId="{BFAFE903-4381-44A7-A0A3-790DCDACAFC5}" type="presOf" srcId="{E32BBCE0-B1BB-48F4-8959-DA1EDBBBD6AE}" destId="{0634F9CC-7D75-4DE5-8F50-AA9F5A55C874}" srcOrd="0" destOrd="0" presId="urn:microsoft.com/office/officeart/2005/8/layout/list1"/>
    <dgm:cxn modelId="{29459020-1BE7-4DC7-A7ED-DB62BB168C4F}" srcId="{22BB9830-0137-43C1-938E-330D8EA61B99}" destId="{D40013C1-85DE-40D1-846B-B44E07A50F75}" srcOrd="0" destOrd="0" parTransId="{85F61904-0074-4832-99B6-7AEB930E5CEE}" sibTransId="{6F78B3A1-10DD-4861-9DD2-B29A4C4EF97B}"/>
    <dgm:cxn modelId="{DE3F4521-0CD6-424A-B9BE-6867691BBB23}" type="presOf" srcId="{9B42B51B-9B77-4E05-91FC-1AFD00C88F0F}" destId="{EBAAC723-C318-4E9F-A866-9B6672B3248D}" srcOrd="0" destOrd="0" presId="urn:microsoft.com/office/officeart/2005/8/layout/list1"/>
    <dgm:cxn modelId="{83B55C2B-BDDE-4DE0-A8D3-9523AED87C51}" type="presOf" srcId="{F3DA3A8E-17B0-4BC4-B8E6-280169F46BCB}" destId="{2F04C881-DA61-4D63-971B-C14BB507B243}" srcOrd="0" destOrd="0" presId="urn:microsoft.com/office/officeart/2005/8/layout/list1"/>
    <dgm:cxn modelId="{D14A0A30-F78A-4061-9542-B50827BF9974}" type="presOf" srcId="{A7E9A0F5-75FD-49CB-99E9-B6C560C979E6}" destId="{BBC977B8-BCFF-4818-8166-22AFD2BB14DC}" srcOrd="0" destOrd="0" presId="urn:microsoft.com/office/officeart/2005/8/layout/list1"/>
    <dgm:cxn modelId="{9015AA32-AD5D-4F14-AE88-4C3A033B86F5}" srcId="{22BB9830-0137-43C1-938E-330D8EA61B99}" destId="{0BFA6B74-3372-4432-AA5E-AC9AF620AB54}" srcOrd="1" destOrd="0" parTransId="{95275621-887B-4E02-B48B-F90536867B02}" sibTransId="{3431C700-76E9-4A01-9F39-45BAC9CA4D6C}"/>
    <dgm:cxn modelId="{9D5D803F-F61C-42BD-BAC7-56B6CA3D7E82}" type="presOf" srcId="{78B56719-5FB9-4D45-B583-5D5B44E6D308}" destId="{D1710209-E8B3-48F3-8B59-62FAEC785B0B}" srcOrd="1" destOrd="0" presId="urn:microsoft.com/office/officeart/2005/8/layout/list1"/>
    <dgm:cxn modelId="{A09EFD42-7E58-4262-B308-FF55B193E27A}" srcId="{E32BBCE0-B1BB-48F4-8959-DA1EDBBBD6AE}" destId="{F3DA3A8E-17B0-4BC4-B8E6-280169F46BCB}" srcOrd="0" destOrd="0" parTransId="{11E306EE-A56B-421D-ABAF-7911196D74D8}" sibTransId="{A00CF4F2-0220-48BA-8DAB-353A68954AD4}"/>
    <dgm:cxn modelId="{AFED364C-236B-47DB-BA47-DFF58F348686}" srcId="{E32BBCE0-B1BB-48F4-8959-DA1EDBBBD6AE}" destId="{78B56719-5FB9-4D45-B583-5D5B44E6D308}" srcOrd="1" destOrd="0" parTransId="{F1D97B71-F75B-49C6-95B2-206226FEE328}" sibTransId="{CF247DE0-3EC1-4B1F-8DF9-386C4BA22B34}"/>
    <dgm:cxn modelId="{4A38A556-C15F-4EB0-9B6A-ED91AFFFA3FC}" type="presOf" srcId="{DA11A0DC-6699-478B-A2A3-B88252D84926}" destId="{A973112C-4D67-4FF7-88DE-6074BA8858CD}" srcOrd="0" destOrd="2" presId="urn:microsoft.com/office/officeart/2005/8/layout/list1"/>
    <dgm:cxn modelId="{A9FE357A-BC79-4DA4-B538-80232196E728}" srcId="{22BB9830-0137-43C1-938E-330D8EA61B99}" destId="{DA11A0DC-6699-478B-A2A3-B88252D84926}" srcOrd="2" destOrd="0" parTransId="{51190989-BF59-4EBF-9B68-A76DFABD57A0}" sibTransId="{8C723E21-21B6-4083-BA85-7C7E9CAD8D86}"/>
    <dgm:cxn modelId="{2594078B-300E-48D5-A78C-F787044E0E91}" type="presOf" srcId="{D40013C1-85DE-40D1-846B-B44E07A50F75}" destId="{A973112C-4D67-4FF7-88DE-6074BA8858CD}" srcOrd="0" destOrd="0" presId="urn:microsoft.com/office/officeart/2005/8/layout/list1"/>
    <dgm:cxn modelId="{695BD78D-34AF-4E29-995E-5AC6996D8196}" type="presOf" srcId="{22BB9830-0137-43C1-938E-330D8EA61B99}" destId="{43397E5E-32C0-444A-AAA2-82EBB5958EAC}" srcOrd="1" destOrd="0" presId="urn:microsoft.com/office/officeart/2005/8/layout/list1"/>
    <dgm:cxn modelId="{48202590-A0AC-4496-B5C0-31F28BC694FF}" srcId="{F3DA3A8E-17B0-4BC4-B8E6-280169F46BCB}" destId="{9B42B51B-9B77-4E05-91FC-1AFD00C88F0F}" srcOrd="0" destOrd="0" parTransId="{F26F2477-B272-4576-8387-9A01F18E9B2C}" sibTransId="{50FC03B7-9279-4787-A4C4-24B2FEC641AB}"/>
    <dgm:cxn modelId="{B51C14A8-B683-4976-BF24-164E139F79AB}" srcId="{78B56719-5FB9-4D45-B583-5D5B44E6D308}" destId="{A7E9A0F5-75FD-49CB-99E9-B6C560C979E6}" srcOrd="0" destOrd="0" parTransId="{5115B7C0-D3E6-43A8-8CBE-E26D4283C050}" sibTransId="{9740D928-1A44-4250-B125-15E31006CC11}"/>
    <dgm:cxn modelId="{53E18EA9-00C7-427D-81CF-BBA82906E9DA}" type="presOf" srcId="{22BB9830-0137-43C1-938E-330D8EA61B99}" destId="{3B588CB7-6A99-417F-9C54-AE0DD524BE79}" srcOrd="0" destOrd="0" presId="urn:microsoft.com/office/officeart/2005/8/layout/list1"/>
    <dgm:cxn modelId="{FA826EAC-99BA-482D-BEE2-65DE005936C3}" srcId="{E32BBCE0-B1BB-48F4-8959-DA1EDBBBD6AE}" destId="{22BB9830-0137-43C1-938E-330D8EA61B99}" srcOrd="2" destOrd="0" parTransId="{3C7ED641-9A64-4B6F-8A74-F9CA1085CA1C}" sibTransId="{B8F5FD91-EE7F-40AF-B48A-E3D60A3378B6}"/>
    <dgm:cxn modelId="{8AD570B2-AD04-439C-B900-8FEB7C894B28}" type="presOf" srcId="{78B56719-5FB9-4D45-B583-5D5B44E6D308}" destId="{111C0FDC-8003-4E52-844D-90EE44C1255B}" srcOrd="0" destOrd="0" presId="urn:microsoft.com/office/officeart/2005/8/layout/list1"/>
    <dgm:cxn modelId="{676C96E3-E8F7-4A39-96C0-FF923DF7B4BE}" type="presOf" srcId="{0BFA6B74-3372-4432-AA5E-AC9AF620AB54}" destId="{A973112C-4D67-4FF7-88DE-6074BA8858CD}" srcOrd="0" destOrd="1" presId="urn:microsoft.com/office/officeart/2005/8/layout/list1"/>
    <dgm:cxn modelId="{C5CCDFF7-195B-4CE2-91CA-1E7992B7E2FC}" type="presOf" srcId="{F3DA3A8E-17B0-4BC4-B8E6-280169F46BCB}" destId="{38D628BF-105E-4F1E-A63E-995231984DB9}" srcOrd="1" destOrd="0" presId="urn:microsoft.com/office/officeart/2005/8/layout/list1"/>
    <dgm:cxn modelId="{B4618929-CFD3-4E30-B98E-6CF68E9E10E0}" type="presParOf" srcId="{0634F9CC-7D75-4DE5-8F50-AA9F5A55C874}" destId="{5CD7363A-458F-4B3D-9957-8CB62F45ADED}" srcOrd="0" destOrd="0" presId="urn:microsoft.com/office/officeart/2005/8/layout/list1"/>
    <dgm:cxn modelId="{1BA720B9-1CBB-4454-830C-D4F0A24C314C}" type="presParOf" srcId="{5CD7363A-458F-4B3D-9957-8CB62F45ADED}" destId="{2F04C881-DA61-4D63-971B-C14BB507B243}" srcOrd="0" destOrd="0" presId="urn:microsoft.com/office/officeart/2005/8/layout/list1"/>
    <dgm:cxn modelId="{7AF87A4D-5C0D-4931-9E33-820BE6C81B51}" type="presParOf" srcId="{5CD7363A-458F-4B3D-9957-8CB62F45ADED}" destId="{38D628BF-105E-4F1E-A63E-995231984DB9}" srcOrd="1" destOrd="0" presId="urn:microsoft.com/office/officeart/2005/8/layout/list1"/>
    <dgm:cxn modelId="{A0D41D3C-ED7F-48EC-B338-018892FE8981}" type="presParOf" srcId="{0634F9CC-7D75-4DE5-8F50-AA9F5A55C874}" destId="{1CDC8798-0454-4AF4-A341-91868DCA62D4}" srcOrd="1" destOrd="0" presId="urn:microsoft.com/office/officeart/2005/8/layout/list1"/>
    <dgm:cxn modelId="{F76A29FA-78FA-4772-B643-37B9C3BC0D53}" type="presParOf" srcId="{0634F9CC-7D75-4DE5-8F50-AA9F5A55C874}" destId="{EBAAC723-C318-4E9F-A866-9B6672B3248D}" srcOrd="2" destOrd="0" presId="urn:microsoft.com/office/officeart/2005/8/layout/list1"/>
    <dgm:cxn modelId="{36D8E677-8EDA-4528-AAB1-8CD9B5150C2C}" type="presParOf" srcId="{0634F9CC-7D75-4DE5-8F50-AA9F5A55C874}" destId="{F96560A4-C998-4BF8-AA07-80D93F826946}" srcOrd="3" destOrd="0" presId="urn:microsoft.com/office/officeart/2005/8/layout/list1"/>
    <dgm:cxn modelId="{8A7A5315-F92D-40F9-A38A-790BE74A0A8A}" type="presParOf" srcId="{0634F9CC-7D75-4DE5-8F50-AA9F5A55C874}" destId="{243A2DCF-1542-47C0-8377-F81BEC1C2EE1}" srcOrd="4" destOrd="0" presId="urn:microsoft.com/office/officeart/2005/8/layout/list1"/>
    <dgm:cxn modelId="{99E9013A-2539-434A-A0DB-69B5B1477685}" type="presParOf" srcId="{243A2DCF-1542-47C0-8377-F81BEC1C2EE1}" destId="{111C0FDC-8003-4E52-844D-90EE44C1255B}" srcOrd="0" destOrd="0" presId="urn:microsoft.com/office/officeart/2005/8/layout/list1"/>
    <dgm:cxn modelId="{4B688EE0-8541-4989-886B-85452A0717DA}" type="presParOf" srcId="{243A2DCF-1542-47C0-8377-F81BEC1C2EE1}" destId="{D1710209-E8B3-48F3-8B59-62FAEC785B0B}" srcOrd="1" destOrd="0" presId="urn:microsoft.com/office/officeart/2005/8/layout/list1"/>
    <dgm:cxn modelId="{9226D0CA-9277-499D-B591-BB2C3CE58C12}" type="presParOf" srcId="{0634F9CC-7D75-4DE5-8F50-AA9F5A55C874}" destId="{9540D9E8-59F5-4F5E-9556-CC92B27090F4}" srcOrd="5" destOrd="0" presId="urn:microsoft.com/office/officeart/2005/8/layout/list1"/>
    <dgm:cxn modelId="{3AB3F2EB-8596-4096-B267-CC626D4CE5D7}" type="presParOf" srcId="{0634F9CC-7D75-4DE5-8F50-AA9F5A55C874}" destId="{BBC977B8-BCFF-4818-8166-22AFD2BB14DC}" srcOrd="6" destOrd="0" presId="urn:microsoft.com/office/officeart/2005/8/layout/list1"/>
    <dgm:cxn modelId="{7FB224A5-690D-454C-978C-59F6C9A0E544}" type="presParOf" srcId="{0634F9CC-7D75-4DE5-8F50-AA9F5A55C874}" destId="{35014605-9A65-4B7F-BC24-D6FD3CDE9121}" srcOrd="7" destOrd="0" presId="urn:microsoft.com/office/officeart/2005/8/layout/list1"/>
    <dgm:cxn modelId="{9DEE589F-70ED-41D7-AF86-7A5F2975609C}" type="presParOf" srcId="{0634F9CC-7D75-4DE5-8F50-AA9F5A55C874}" destId="{1F73F29C-B2B7-4BD4-AD99-00C94D694C17}" srcOrd="8" destOrd="0" presId="urn:microsoft.com/office/officeart/2005/8/layout/list1"/>
    <dgm:cxn modelId="{E8AA4575-E294-456E-B4E5-483A9DE82B11}" type="presParOf" srcId="{1F73F29C-B2B7-4BD4-AD99-00C94D694C17}" destId="{3B588CB7-6A99-417F-9C54-AE0DD524BE79}" srcOrd="0" destOrd="0" presId="urn:microsoft.com/office/officeart/2005/8/layout/list1"/>
    <dgm:cxn modelId="{1A377B3F-7786-4044-B20B-C8D9DB2181D8}" type="presParOf" srcId="{1F73F29C-B2B7-4BD4-AD99-00C94D694C17}" destId="{43397E5E-32C0-444A-AAA2-82EBB5958EAC}" srcOrd="1" destOrd="0" presId="urn:microsoft.com/office/officeart/2005/8/layout/list1"/>
    <dgm:cxn modelId="{6FD0CB02-1E69-43FA-8652-C09B00440242}" type="presParOf" srcId="{0634F9CC-7D75-4DE5-8F50-AA9F5A55C874}" destId="{B0082054-CB1A-42E7-A3B8-489F26D0B336}" srcOrd="9" destOrd="0" presId="urn:microsoft.com/office/officeart/2005/8/layout/list1"/>
    <dgm:cxn modelId="{31E7E7BE-8BB1-442A-ABC8-C17D82408096}" type="presParOf" srcId="{0634F9CC-7D75-4DE5-8F50-AA9F5A55C874}" destId="{A973112C-4D67-4FF7-88DE-6074BA8858C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6BDFF4D-29A3-43D7-A592-8F9369150B09}"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C27EDE05-99E3-4634-9175-C20B0136502A}" type="pres">
      <dgm:prSet presAssocID="{26BDFF4D-29A3-43D7-A592-8F9369150B09}" presName="diagram" presStyleCnt="0">
        <dgm:presLayoutVars>
          <dgm:dir/>
          <dgm:resizeHandles val="exact"/>
        </dgm:presLayoutVars>
      </dgm:prSet>
      <dgm:spPr/>
    </dgm:pt>
  </dgm:ptLst>
  <dgm:cxnLst>
    <dgm:cxn modelId="{3AB88EFD-E5C4-4CDF-ACCB-68E3F4690C46}" type="presOf" srcId="{26BDFF4D-29A3-43D7-A592-8F9369150B09}" destId="{C27EDE05-99E3-4634-9175-C20B0136502A}"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87FB9C-7990-4B4A-AF05-E03834207507}"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42FC5F2E-4CF3-4D44-8433-DDEADFDB4879}">
      <dgm:prSet/>
      <dgm:spPr/>
      <dgm:t>
        <a:bodyPr/>
        <a:lstStyle/>
        <a:p>
          <a:r>
            <a:rPr lang="en-US" dirty="0">
              <a:latin typeface="Arial" panose="020B0604020202020204" pitchFamily="34" charset="0"/>
              <a:cs typeface="Arial" panose="020B0604020202020204" pitchFamily="34" charset="0"/>
            </a:rPr>
            <a:t>RCWT is leading a statewide effort to improve the quality of supports for people with ID/DD by transforming the DSP workforce!</a:t>
          </a:r>
        </a:p>
      </dgm:t>
    </dgm:pt>
    <dgm:pt modelId="{8884CA90-0A3A-4540-B46E-4BE4AB72BCCE}" type="parTrans" cxnId="{51DCE0ED-770B-4364-B65D-35DD68D10DE7}">
      <dgm:prSet/>
      <dgm:spPr/>
      <dgm:t>
        <a:bodyPr/>
        <a:lstStyle/>
        <a:p>
          <a:endParaRPr lang="en-US"/>
        </a:p>
      </dgm:t>
    </dgm:pt>
    <dgm:pt modelId="{95B4B7C9-C8DF-4F55-8CC7-47A59ECC75E7}" type="sibTrans" cxnId="{51DCE0ED-770B-4364-B65D-35DD68D10DE7}">
      <dgm:prSet/>
      <dgm:spPr/>
      <dgm:t>
        <a:bodyPr/>
        <a:lstStyle/>
        <a:p>
          <a:endParaRPr lang="en-US"/>
        </a:p>
      </dgm:t>
    </dgm:pt>
    <dgm:pt modelId="{38B73152-3C0E-443D-AB28-E36AC2EFF012}">
      <dgm:prSet/>
      <dgm:spPr>
        <a:solidFill>
          <a:schemeClr val="accent6">
            <a:lumMod val="40000"/>
            <a:lumOff val="60000"/>
          </a:schemeClr>
        </a:solidFill>
      </dgm:spPr>
      <dgm:t>
        <a:bodyPr/>
        <a:lstStyle/>
        <a:p>
          <a:r>
            <a:rPr lang="en-US" dirty="0">
              <a:latin typeface="Arial" panose="020B0604020202020204" pitchFamily="34" charset="0"/>
              <a:cs typeface="Arial" panose="020B0604020202020204" pitchFamily="34" charset="0"/>
            </a:rPr>
            <a:t>RCWT is using data to support DSP workforce development in NYS!</a:t>
          </a:r>
        </a:p>
      </dgm:t>
    </dgm:pt>
    <dgm:pt modelId="{E6FA4B58-A65E-427E-AB2A-691CE461BBEB}" type="parTrans" cxnId="{2A8F07D8-958E-43A6-A887-714854677984}">
      <dgm:prSet/>
      <dgm:spPr/>
      <dgm:t>
        <a:bodyPr/>
        <a:lstStyle/>
        <a:p>
          <a:endParaRPr lang="en-US"/>
        </a:p>
      </dgm:t>
    </dgm:pt>
    <dgm:pt modelId="{5C229B63-2CF2-45A8-A364-DEB9643F048E}" type="sibTrans" cxnId="{2A8F07D8-958E-43A6-A887-714854677984}">
      <dgm:prSet/>
      <dgm:spPr/>
      <dgm:t>
        <a:bodyPr/>
        <a:lstStyle/>
        <a:p>
          <a:endParaRPr lang="en-US"/>
        </a:p>
      </dgm:t>
    </dgm:pt>
    <dgm:pt modelId="{F9F52CB4-034D-4B1D-A738-1FB6665ADD2D}">
      <dgm:prSet/>
      <dgm:spPr>
        <a:solidFill>
          <a:srgbClr val="E58275"/>
        </a:solidFill>
      </dgm:spPr>
      <dgm:t>
        <a:bodyPr/>
        <a:lstStyle/>
        <a:p>
          <a:r>
            <a:rPr lang="en-US" dirty="0">
              <a:latin typeface="Arial" panose="020B0604020202020204" pitchFamily="34" charset="0"/>
              <a:cs typeface="Arial" panose="020B0604020202020204" pitchFamily="34" charset="0"/>
            </a:rPr>
            <a:t>RCWT is demonstrating a model of sustainability to other states!</a:t>
          </a:r>
        </a:p>
      </dgm:t>
    </dgm:pt>
    <dgm:pt modelId="{FE540DEE-5035-4B5C-83E0-FF036D8B622A}" type="parTrans" cxnId="{3AA57CE2-B293-4B3B-9F48-AA4C1D28F175}">
      <dgm:prSet/>
      <dgm:spPr/>
      <dgm:t>
        <a:bodyPr/>
        <a:lstStyle/>
        <a:p>
          <a:endParaRPr lang="en-US"/>
        </a:p>
      </dgm:t>
    </dgm:pt>
    <dgm:pt modelId="{BD9A1552-93F3-42F9-A485-695AA81924F4}" type="sibTrans" cxnId="{3AA57CE2-B293-4B3B-9F48-AA4C1D28F175}">
      <dgm:prSet/>
      <dgm:spPr/>
      <dgm:t>
        <a:bodyPr/>
        <a:lstStyle/>
        <a:p>
          <a:endParaRPr lang="en-US"/>
        </a:p>
      </dgm:t>
    </dgm:pt>
    <dgm:pt modelId="{F984ED43-0212-43D9-A39E-612F89605F1A}" type="pres">
      <dgm:prSet presAssocID="{A887FB9C-7990-4B4A-AF05-E03834207507}" presName="diagram" presStyleCnt="0">
        <dgm:presLayoutVars>
          <dgm:dir/>
          <dgm:resizeHandles val="exact"/>
        </dgm:presLayoutVars>
      </dgm:prSet>
      <dgm:spPr/>
    </dgm:pt>
    <dgm:pt modelId="{EC2B532F-B8C6-4F99-9ECB-CE1DFEFB007B}" type="pres">
      <dgm:prSet presAssocID="{42FC5F2E-4CF3-4D44-8433-DDEADFDB4879}" presName="node" presStyleLbl="node1" presStyleIdx="0" presStyleCnt="3" custLinFactY="16756" custLinFactNeighborX="-47469" custLinFactNeighborY="100000">
        <dgm:presLayoutVars>
          <dgm:bulletEnabled val="1"/>
        </dgm:presLayoutVars>
      </dgm:prSet>
      <dgm:spPr/>
    </dgm:pt>
    <dgm:pt modelId="{CEA0643A-2915-47CA-BEC8-9D076DAFB31B}" type="pres">
      <dgm:prSet presAssocID="{95B4B7C9-C8DF-4F55-8CC7-47A59ECC75E7}" presName="sibTrans" presStyleCnt="0"/>
      <dgm:spPr/>
    </dgm:pt>
    <dgm:pt modelId="{8DAF1B7E-7299-46A3-9344-BFC8B0310CB2}" type="pres">
      <dgm:prSet presAssocID="{F9F52CB4-034D-4B1D-A738-1FB6665ADD2D}" presName="node" presStyleLbl="node1" presStyleIdx="1" presStyleCnt="3" custLinFactY="16733" custLinFactNeighborX="45730" custLinFactNeighborY="100000">
        <dgm:presLayoutVars>
          <dgm:bulletEnabled val="1"/>
        </dgm:presLayoutVars>
      </dgm:prSet>
      <dgm:spPr/>
    </dgm:pt>
    <dgm:pt modelId="{45B037F8-2C77-44C7-9885-16BE7AFA10FD}" type="pres">
      <dgm:prSet presAssocID="{BD9A1552-93F3-42F9-A485-695AA81924F4}" presName="sibTrans" presStyleCnt="0"/>
      <dgm:spPr/>
    </dgm:pt>
    <dgm:pt modelId="{74B1E974-1C1C-4A1B-B228-455E08BB8C6B}" type="pres">
      <dgm:prSet presAssocID="{38B73152-3C0E-443D-AB28-E36AC2EFF012}" presName="node" presStyleLbl="node1" presStyleIdx="2" presStyleCnt="3">
        <dgm:presLayoutVars>
          <dgm:bulletEnabled val="1"/>
        </dgm:presLayoutVars>
      </dgm:prSet>
      <dgm:spPr/>
    </dgm:pt>
  </dgm:ptLst>
  <dgm:cxnLst>
    <dgm:cxn modelId="{EDE65361-141D-4549-9F26-E6C32FE5DA65}" type="presOf" srcId="{38B73152-3C0E-443D-AB28-E36AC2EFF012}" destId="{74B1E974-1C1C-4A1B-B228-455E08BB8C6B}" srcOrd="0" destOrd="0" presId="urn:microsoft.com/office/officeart/2005/8/layout/default"/>
    <dgm:cxn modelId="{228AB455-59E5-4E56-94D1-EC30F2C008B8}" type="presOf" srcId="{F9F52CB4-034D-4B1D-A738-1FB6665ADD2D}" destId="{8DAF1B7E-7299-46A3-9344-BFC8B0310CB2}" srcOrd="0" destOrd="0" presId="urn:microsoft.com/office/officeart/2005/8/layout/default"/>
    <dgm:cxn modelId="{2DA83E7F-9122-419C-A858-22124195888C}" type="presOf" srcId="{42FC5F2E-4CF3-4D44-8433-DDEADFDB4879}" destId="{EC2B532F-B8C6-4F99-9ECB-CE1DFEFB007B}" srcOrd="0" destOrd="0" presId="urn:microsoft.com/office/officeart/2005/8/layout/default"/>
    <dgm:cxn modelId="{BCDD719F-A893-4DF3-884C-9345754E3B2A}" type="presOf" srcId="{A887FB9C-7990-4B4A-AF05-E03834207507}" destId="{F984ED43-0212-43D9-A39E-612F89605F1A}" srcOrd="0" destOrd="0" presId="urn:microsoft.com/office/officeart/2005/8/layout/default"/>
    <dgm:cxn modelId="{2A8F07D8-958E-43A6-A887-714854677984}" srcId="{A887FB9C-7990-4B4A-AF05-E03834207507}" destId="{38B73152-3C0E-443D-AB28-E36AC2EFF012}" srcOrd="2" destOrd="0" parTransId="{E6FA4B58-A65E-427E-AB2A-691CE461BBEB}" sibTransId="{5C229B63-2CF2-45A8-A364-DEB9643F048E}"/>
    <dgm:cxn modelId="{3AA57CE2-B293-4B3B-9F48-AA4C1D28F175}" srcId="{A887FB9C-7990-4B4A-AF05-E03834207507}" destId="{F9F52CB4-034D-4B1D-A738-1FB6665ADD2D}" srcOrd="1" destOrd="0" parTransId="{FE540DEE-5035-4B5C-83E0-FF036D8B622A}" sibTransId="{BD9A1552-93F3-42F9-A485-695AA81924F4}"/>
    <dgm:cxn modelId="{51DCE0ED-770B-4364-B65D-35DD68D10DE7}" srcId="{A887FB9C-7990-4B4A-AF05-E03834207507}" destId="{42FC5F2E-4CF3-4D44-8433-DDEADFDB4879}" srcOrd="0" destOrd="0" parTransId="{8884CA90-0A3A-4540-B46E-4BE4AB72BCCE}" sibTransId="{95B4B7C9-C8DF-4F55-8CC7-47A59ECC75E7}"/>
    <dgm:cxn modelId="{86713A43-F85E-4B07-BD3F-68E8B3962A75}" type="presParOf" srcId="{F984ED43-0212-43D9-A39E-612F89605F1A}" destId="{EC2B532F-B8C6-4F99-9ECB-CE1DFEFB007B}" srcOrd="0" destOrd="0" presId="urn:microsoft.com/office/officeart/2005/8/layout/default"/>
    <dgm:cxn modelId="{6E39F8B1-690F-425E-BDD8-D41348A9BF38}" type="presParOf" srcId="{F984ED43-0212-43D9-A39E-612F89605F1A}" destId="{CEA0643A-2915-47CA-BEC8-9D076DAFB31B}" srcOrd="1" destOrd="0" presId="urn:microsoft.com/office/officeart/2005/8/layout/default"/>
    <dgm:cxn modelId="{C08B3292-329A-453C-AA60-232F4C00F22A}" type="presParOf" srcId="{F984ED43-0212-43D9-A39E-612F89605F1A}" destId="{8DAF1B7E-7299-46A3-9344-BFC8B0310CB2}" srcOrd="2" destOrd="0" presId="urn:microsoft.com/office/officeart/2005/8/layout/default"/>
    <dgm:cxn modelId="{18C63D38-A00A-47B3-811E-D934747B1B7E}" type="presParOf" srcId="{F984ED43-0212-43D9-A39E-612F89605F1A}" destId="{45B037F8-2C77-44C7-9885-16BE7AFA10FD}" srcOrd="3" destOrd="0" presId="urn:microsoft.com/office/officeart/2005/8/layout/default"/>
    <dgm:cxn modelId="{0A51BE39-9828-46A3-B8D5-91E0872A4951}" type="presParOf" srcId="{F984ED43-0212-43D9-A39E-612F89605F1A}" destId="{74B1E974-1C1C-4A1B-B228-455E08BB8C6B}" srcOrd="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AC723-C318-4E9F-A866-9B6672B3248D}">
      <dsp:nvSpPr>
        <dsp:cNvPr id="0" name=""/>
        <dsp:cNvSpPr/>
      </dsp:nvSpPr>
      <dsp:spPr>
        <a:xfrm>
          <a:off x="0" y="436427"/>
          <a:ext cx="8128000" cy="12474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30823" tIns="458216" rIns="630823"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To build professionalism, capacity, and competency of the workforce</a:t>
          </a:r>
        </a:p>
      </dsp:txBody>
      <dsp:txXfrm>
        <a:off x="0" y="436427"/>
        <a:ext cx="8128000" cy="1247400"/>
      </dsp:txXfrm>
    </dsp:sp>
    <dsp:sp modelId="{38D628BF-105E-4F1E-A63E-995231984DB9}">
      <dsp:nvSpPr>
        <dsp:cNvPr id="0" name=""/>
        <dsp:cNvSpPr/>
      </dsp:nvSpPr>
      <dsp:spPr>
        <a:xfrm>
          <a:off x="406400" y="24453"/>
          <a:ext cx="5689600" cy="649440"/>
        </a:xfrm>
        <a:prstGeom prst="roundRect">
          <a:avLst/>
        </a:prstGeom>
        <a:solidFill>
          <a:srgbClr val="E58275"/>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977900">
            <a:lnSpc>
              <a:spcPct val="90000"/>
            </a:lnSpc>
            <a:spcBef>
              <a:spcPct val="0"/>
            </a:spcBef>
            <a:spcAft>
              <a:spcPct val="35000"/>
            </a:spcAft>
            <a:buNone/>
          </a:pPr>
          <a:r>
            <a:rPr lang="en-US" sz="2200" kern="1200" dirty="0"/>
            <a:t>The Mission</a:t>
          </a:r>
        </a:p>
      </dsp:txBody>
      <dsp:txXfrm>
        <a:off x="438103" y="56156"/>
        <a:ext cx="5626194" cy="586034"/>
      </dsp:txXfrm>
    </dsp:sp>
    <dsp:sp modelId="{BBC977B8-BCFF-4818-8166-22AFD2BB14DC}">
      <dsp:nvSpPr>
        <dsp:cNvPr id="0" name=""/>
        <dsp:cNvSpPr/>
      </dsp:nvSpPr>
      <dsp:spPr>
        <a:xfrm>
          <a:off x="0" y="2069151"/>
          <a:ext cx="8128000" cy="935550"/>
        </a:xfrm>
        <a:prstGeom prst="rect">
          <a:avLst/>
        </a:prstGeom>
        <a:solidFill>
          <a:schemeClr val="lt1">
            <a:alpha val="90000"/>
            <a:hueOff val="0"/>
            <a:satOff val="0"/>
            <a:lumOff val="0"/>
            <a:alphaOff val="0"/>
          </a:schemeClr>
        </a:solidFill>
        <a:ln w="6350" cap="flat" cmpd="sng" algn="ctr">
          <a:solidFill>
            <a:schemeClr val="accent4">
              <a:hueOff val="4900445"/>
              <a:satOff val="-20388"/>
              <a:lumOff val="4804"/>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30823" tIns="458216" rIns="630823"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Change must come </a:t>
          </a:r>
          <a:r>
            <a:rPr lang="en-US" sz="2200" i="1" kern="1200" dirty="0">
              <a:solidFill>
                <a:srgbClr val="FF0000"/>
              </a:solidFill>
            </a:rPr>
            <a:t>from </a:t>
          </a:r>
          <a:r>
            <a:rPr lang="en-US" sz="2200" i="0" kern="1200" dirty="0">
              <a:solidFill>
                <a:schemeClr val="tx1"/>
              </a:solidFill>
            </a:rPr>
            <a:t>and </a:t>
          </a:r>
          <a:r>
            <a:rPr lang="en-US" sz="2200" i="1" kern="1200" dirty="0">
              <a:solidFill>
                <a:srgbClr val="FF0000"/>
              </a:solidFill>
            </a:rPr>
            <a:t>within </a:t>
          </a:r>
          <a:r>
            <a:rPr lang="en-US" sz="2200" i="0" kern="1200" dirty="0">
              <a:solidFill>
                <a:schemeClr val="tx1"/>
              </a:solidFill>
            </a:rPr>
            <a:t>the field</a:t>
          </a:r>
          <a:r>
            <a:rPr lang="en-US" sz="2200" i="1" kern="1200" dirty="0">
              <a:solidFill>
                <a:srgbClr val="FF0000"/>
              </a:solidFill>
            </a:rPr>
            <a:t> </a:t>
          </a:r>
        </a:p>
      </dsp:txBody>
      <dsp:txXfrm>
        <a:off x="0" y="2069151"/>
        <a:ext cx="8128000" cy="935550"/>
      </dsp:txXfrm>
    </dsp:sp>
    <dsp:sp modelId="{D1710209-E8B3-48F3-8B59-62FAEC785B0B}">
      <dsp:nvSpPr>
        <dsp:cNvPr id="0" name=""/>
        <dsp:cNvSpPr/>
      </dsp:nvSpPr>
      <dsp:spPr>
        <a:xfrm>
          <a:off x="406400" y="1715373"/>
          <a:ext cx="5689600" cy="649440"/>
        </a:xfrm>
        <a:prstGeom prst="roundRect">
          <a:avLst/>
        </a:prstGeom>
        <a:solidFill>
          <a:schemeClr val="accent4">
            <a:hueOff val="4900445"/>
            <a:satOff val="-20388"/>
            <a:lumOff val="480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977900">
            <a:lnSpc>
              <a:spcPct val="90000"/>
            </a:lnSpc>
            <a:spcBef>
              <a:spcPct val="0"/>
            </a:spcBef>
            <a:spcAft>
              <a:spcPct val="35000"/>
            </a:spcAft>
            <a:buNone/>
          </a:pPr>
          <a:r>
            <a:rPr lang="en-US" sz="2200" kern="1200" dirty="0"/>
            <a:t>The Belief</a:t>
          </a:r>
        </a:p>
      </dsp:txBody>
      <dsp:txXfrm>
        <a:off x="438103" y="1747076"/>
        <a:ext cx="5626194" cy="586034"/>
      </dsp:txXfrm>
    </dsp:sp>
    <dsp:sp modelId="{A973112C-4D67-4FF7-88DE-6074BA8858CD}">
      <dsp:nvSpPr>
        <dsp:cNvPr id="0" name=""/>
        <dsp:cNvSpPr/>
      </dsp:nvSpPr>
      <dsp:spPr>
        <a:xfrm>
          <a:off x="0" y="3419163"/>
          <a:ext cx="8128000" cy="1975050"/>
        </a:xfrm>
        <a:prstGeom prst="rect">
          <a:avLst/>
        </a:prstGeom>
        <a:solidFill>
          <a:schemeClr val="lt1">
            <a:alpha val="90000"/>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30823" tIns="458216" rIns="630823"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Developed workforce champions in all regions</a:t>
          </a:r>
        </a:p>
        <a:p>
          <a:pPr marL="228600" lvl="1" indent="-228600" algn="l" defTabSz="977900">
            <a:lnSpc>
              <a:spcPct val="90000"/>
            </a:lnSpc>
            <a:spcBef>
              <a:spcPct val="0"/>
            </a:spcBef>
            <a:spcAft>
              <a:spcPct val="15000"/>
            </a:spcAft>
            <a:buChar char="•"/>
          </a:pPr>
          <a:r>
            <a:rPr lang="en-US" sz="2200" kern="1200" dirty="0"/>
            <a:t>Increase provider engagement and collaboration</a:t>
          </a:r>
        </a:p>
        <a:p>
          <a:pPr marL="228600" lvl="1" indent="-228600" algn="l" defTabSz="977900">
            <a:lnSpc>
              <a:spcPct val="90000"/>
            </a:lnSpc>
            <a:spcBef>
              <a:spcPct val="0"/>
            </a:spcBef>
            <a:spcAft>
              <a:spcPct val="15000"/>
            </a:spcAft>
            <a:buChar char="•"/>
          </a:pPr>
          <a:r>
            <a:rPr lang="en-US" sz="2200" kern="1200" dirty="0"/>
            <a:t>Support organizational commitment to the DSP Core Competencies and Code of Ethics </a:t>
          </a:r>
        </a:p>
      </dsp:txBody>
      <dsp:txXfrm>
        <a:off x="0" y="3419163"/>
        <a:ext cx="8128000" cy="1975050"/>
      </dsp:txXfrm>
    </dsp:sp>
    <dsp:sp modelId="{43397E5E-32C0-444A-AAA2-82EBB5958EAC}">
      <dsp:nvSpPr>
        <dsp:cNvPr id="0" name=""/>
        <dsp:cNvSpPr/>
      </dsp:nvSpPr>
      <dsp:spPr>
        <a:xfrm>
          <a:off x="406400" y="3094443"/>
          <a:ext cx="5689600" cy="649440"/>
        </a:xfrm>
        <a:prstGeom prst="roundRect">
          <a:avLst/>
        </a:prstGeom>
        <a:solidFill>
          <a:schemeClr val="accent4">
            <a:hueOff val="9800891"/>
            <a:satOff val="-40777"/>
            <a:lumOff val="960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977900">
            <a:lnSpc>
              <a:spcPct val="90000"/>
            </a:lnSpc>
            <a:spcBef>
              <a:spcPct val="0"/>
            </a:spcBef>
            <a:spcAft>
              <a:spcPct val="35000"/>
            </a:spcAft>
            <a:buNone/>
          </a:pPr>
          <a:r>
            <a:rPr lang="en-US" sz="2200" kern="1200" dirty="0"/>
            <a:t>The Strategy</a:t>
          </a:r>
        </a:p>
      </dsp:txBody>
      <dsp:txXfrm>
        <a:off x="438103" y="3126146"/>
        <a:ext cx="5626194"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B532F-B8C6-4F99-9ECB-CE1DFEFB007B}">
      <dsp:nvSpPr>
        <dsp:cNvPr id="0" name=""/>
        <dsp:cNvSpPr/>
      </dsp:nvSpPr>
      <dsp:spPr>
        <a:xfrm>
          <a:off x="0" y="2889579"/>
          <a:ext cx="4119562" cy="247173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RCWT is leading a statewide effort to improve the quality of supports for people with ID/DD by transforming the DSP workforce!</a:t>
          </a:r>
        </a:p>
      </dsp:txBody>
      <dsp:txXfrm>
        <a:off x="0" y="2889579"/>
        <a:ext cx="4119562" cy="2471737"/>
      </dsp:txXfrm>
    </dsp:sp>
    <dsp:sp modelId="{8DAF1B7E-7299-46A3-9344-BFC8B0310CB2}">
      <dsp:nvSpPr>
        <dsp:cNvPr id="0" name=""/>
        <dsp:cNvSpPr/>
      </dsp:nvSpPr>
      <dsp:spPr>
        <a:xfrm>
          <a:off x="8072437" y="2889011"/>
          <a:ext cx="4119562" cy="2471737"/>
        </a:xfrm>
        <a:prstGeom prst="rect">
          <a:avLst/>
        </a:prstGeom>
        <a:solidFill>
          <a:srgbClr val="E5827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RCWT is demonstrating a model of sustainability to other states!</a:t>
          </a:r>
        </a:p>
      </dsp:txBody>
      <dsp:txXfrm>
        <a:off x="8072437" y="2889011"/>
        <a:ext cx="4119562" cy="2471737"/>
      </dsp:txXfrm>
    </dsp:sp>
    <dsp:sp modelId="{74B1E974-1C1C-4A1B-B228-455E08BB8C6B}">
      <dsp:nvSpPr>
        <dsp:cNvPr id="0" name=""/>
        <dsp:cNvSpPr/>
      </dsp:nvSpPr>
      <dsp:spPr>
        <a:xfrm>
          <a:off x="4036218" y="2887371"/>
          <a:ext cx="4119562" cy="2471737"/>
        </a:xfrm>
        <a:prstGeom prst="rect">
          <a:avLst/>
        </a:prstGeom>
        <a:solidFill>
          <a:schemeClr val="accent6">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RCWT is using data to support DSP workforce development in NYS!</a:t>
          </a:r>
        </a:p>
      </dsp:txBody>
      <dsp:txXfrm>
        <a:off x="4036218" y="2887371"/>
        <a:ext cx="4119562" cy="247173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24574-81F7-4C27-AC0C-B7E8D7484F33}" type="datetimeFigureOut">
              <a:rPr lang="en-US" smtClean="0"/>
              <a:pPr/>
              <a:t>5/19/2021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740688-ACCC-49F8-9403-08FCB1EBEDF4}" type="slidenum">
              <a:rPr lang="en-US" smtClean="0"/>
              <a:pPr/>
              <a:t>‹#›</a:t>
            </a:fld>
            <a:endParaRPr lang="en-US"/>
          </a:p>
        </p:txBody>
      </p:sp>
    </p:spTree>
    <p:extLst>
      <p:ext uri="{BB962C8B-B14F-4D97-AF65-F5344CB8AC3E}">
        <p14:creationId xmlns:p14="http://schemas.microsoft.com/office/powerpoint/2010/main" val="3047182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07B6E2-5CCA-44E4-A3F2-DBD333FB21AE}" type="slidenum">
              <a:rPr lang="en-US" smtClean="0"/>
              <a:t>4</a:t>
            </a:fld>
            <a:endParaRPr lang="en-US" dirty="0"/>
          </a:p>
        </p:txBody>
      </p:sp>
    </p:spTree>
    <p:extLst>
      <p:ext uri="{BB962C8B-B14F-4D97-AF65-F5344CB8AC3E}">
        <p14:creationId xmlns:p14="http://schemas.microsoft.com/office/powerpoint/2010/main" val="3106260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https://phinational.org/policy-research/workforce-data-center/#var=Employment+Projections&amp;states=36</a:t>
            </a:r>
          </a:p>
          <a:p>
            <a:endParaRPr lang="en-US" dirty="0"/>
          </a:p>
        </p:txBody>
      </p:sp>
      <p:sp>
        <p:nvSpPr>
          <p:cNvPr id="4" name="Slide Number Placeholder 3"/>
          <p:cNvSpPr>
            <a:spLocks noGrp="1"/>
          </p:cNvSpPr>
          <p:nvPr>
            <p:ph type="sldNum" sz="quarter" idx="5"/>
          </p:nvPr>
        </p:nvSpPr>
        <p:spPr/>
        <p:txBody>
          <a:bodyPr/>
          <a:lstStyle/>
          <a:p>
            <a:fld id="{7A740688-ACCC-49F8-9403-08FCB1EBEDF4}" type="slidenum">
              <a:rPr lang="en-US" smtClean="0"/>
              <a:pPr/>
              <a:t>18</a:t>
            </a:fld>
            <a:endParaRPr lang="en-US"/>
          </a:p>
        </p:txBody>
      </p:sp>
    </p:spTree>
    <p:extLst>
      <p:ext uri="{BB962C8B-B14F-4D97-AF65-F5344CB8AC3E}">
        <p14:creationId xmlns:p14="http://schemas.microsoft.com/office/powerpoint/2010/main" val="4287849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033806-38EA-4348-9519-3DB828E5A4A7}" type="slidenum">
              <a:rPr lang="en-US" smtClean="0"/>
              <a:t>19</a:t>
            </a:fld>
            <a:endParaRPr lang="en-US" dirty="0"/>
          </a:p>
        </p:txBody>
      </p:sp>
    </p:spTree>
    <p:extLst>
      <p:ext uri="{BB962C8B-B14F-4D97-AF65-F5344CB8AC3E}">
        <p14:creationId xmlns:p14="http://schemas.microsoft.com/office/powerpoint/2010/main" val="2451947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COVID-19 resulted in a shift from RCWT in-person meetings, events, etc. to a virtual statewide model. </a:t>
            </a:r>
          </a:p>
        </p:txBody>
      </p:sp>
      <p:sp>
        <p:nvSpPr>
          <p:cNvPr id="4" name="Slide Number Placeholder 3"/>
          <p:cNvSpPr>
            <a:spLocks noGrp="1"/>
          </p:cNvSpPr>
          <p:nvPr>
            <p:ph type="sldNum" sz="quarter" idx="5"/>
          </p:nvPr>
        </p:nvSpPr>
        <p:spPr/>
        <p:txBody>
          <a:bodyPr/>
          <a:lstStyle/>
          <a:p>
            <a:fld id="{CE07B6E2-5CCA-44E4-A3F2-DBD333FB21AE}" type="slidenum">
              <a:rPr lang="en-US" smtClean="0"/>
              <a:t>5</a:t>
            </a:fld>
            <a:endParaRPr lang="en-US" dirty="0"/>
          </a:p>
        </p:txBody>
      </p:sp>
    </p:spTree>
    <p:extLst>
      <p:ext uri="{BB962C8B-B14F-4D97-AF65-F5344CB8AC3E}">
        <p14:creationId xmlns:p14="http://schemas.microsoft.com/office/powerpoint/2010/main" val="2200728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RCWT had 1,893 event participants in 2020 and had 315 participants last quarter. The top five attended events from last quarter were The top five attended events from last quarter are the Self-Advocate Side by Side Meeting in October with 45 participants, the workshop with guest speaker on Staff Turnover in November (38 participants), the Joint Region 4/5 meetings in September and October and 15 in December (30 participants), DSP Evaluation Workshop in October (30 participants), and the Competency Check point in November (26 participants). </a:t>
            </a:r>
          </a:p>
          <a:p>
            <a:endParaRPr lang="en-US" dirty="0"/>
          </a:p>
        </p:txBody>
      </p:sp>
      <p:sp>
        <p:nvSpPr>
          <p:cNvPr id="4" name="Slide Number Placeholder 3"/>
          <p:cNvSpPr>
            <a:spLocks noGrp="1"/>
          </p:cNvSpPr>
          <p:nvPr>
            <p:ph type="sldNum" sz="quarter" idx="5"/>
          </p:nvPr>
        </p:nvSpPr>
        <p:spPr/>
        <p:txBody>
          <a:bodyPr/>
          <a:lstStyle/>
          <a:p>
            <a:fld id="{CE07B6E2-5CCA-44E4-A3F2-DBD333FB21AE}" type="slidenum">
              <a:rPr lang="en-US" smtClean="0"/>
              <a:t>6</a:t>
            </a:fld>
            <a:endParaRPr lang="en-US" dirty="0"/>
          </a:p>
        </p:txBody>
      </p:sp>
    </p:spTree>
    <p:extLst>
      <p:ext uri="{BB962C8B-B14F-4D97-AF65-F5344CB8AC3E}">
        <p14:creationId xmlns:p14="http://schemas.microsoft.com/office/powerpoint/2010/main" val="679653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RCWT trainings/presentations provided during COVID-19 are listed here by category. </a:t>
            </a:r>
          </a:p>
        </p:txBody>
      </p:sp>
      <p:sp>
        <p:nvSpPr>
          <p:cNvPr id="4" name="Slide Number Placeholder 3"/>
          <p:cNvSpPr>
            <a:spLocks noGrp="1"/>
          </p:cNvSpPr>
          <p:nvPr>
            <p:ph type="sldNum" sz="quarter" idx="5"/>
          </p:nvPr>
        </p:nvSpPr>
        <p:spPr/>
        <p:txBody>
          <a:bodyPr/>
          <a:lstStyle/>
          <a:p>
            <a:fld id="{CE07B6E2-5CCA-44E4-A3F2-DBD333FB21AE}" type="slidenum">
              <a:rPr lang="en-US" smtClean="0"/>
              <a:t>7</a:t>
            </a:fld>
            <a:endParaRPr lang="en-US" dirty="0"/>
          </a:p>
        </p:txBody>
      </p:sp>
    </p:spTree>
    <p:extLst>
      <p:ext uri="{BB962C8B-B14F-4D97-AF65-F5344CB8AC3E}">
        <p14:creationId xmlns:p14="http://schemas.microsoft.com/office/powerpoint/2010/main" val="2334738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OPWDD and RCWT recently collaborated to cross-walk the DQI, Medicaid and NCI Staff Stability lists to create the updated NYS provider list. The RCWT Directory team are working to maintain the provider directory list and actively engage with providers with the goal of reaching 100 percent of NYS providers. </a:t>
            </a:r>
          </a:p>
        </p:txBody>
      </p:sp>
      <p:sp>
        <p:nvSpPr>
          <p:cNvPr id="4" name="Slide Number Placeholder 3"/>
          <p:cNvSpPr>
            <a:spLocks noGrp="1"/>
          </p:cNvSpPr>
          <p:nvPr>
            <p:ph type="sldNum" sz="quarter" idx="5"/>
          </p:nvPr>
        </p:nvSpPr>
        <p:spPr/>
        <p:txBody>
          <a:bodyPr/>
          <a:lstStyle/>
          <a:p>
            <a:fld id="{CE07B6E2-5CCA-44E4-A3F2-DBD333FB21AE}" type="slidenum">
              <a:rPr lang="en-US" smtClean="0"/>
              <a:t>8</a:t>
            </a:fld>
            <a:endParaRPr lang="en-US" dirty="0"/>
          </a:p>
        </p:txBody>
      </p:sp>
    </p:spTree>
    <p:extLst>
      <p:ext uri="{BB962C8B-B14F-4D97-AF65-F5344CB8AC3E}">
        <p14:creationId xmlns:p14="http://schemas.microsoft.com/office/powerpoint/2010/main" val="2260699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TEMPLATE SLIDE </a:t>
            </a:r>
          </a:p>
          <a:p>
            <a:endParaRPr lang="en-US" dirty="0"/>
          </a:p>
        </p:txBody>
      </p:sp>
      <p:sp>
        <p:nvSpPr>
          <p:cNvPr id="4" name="Slide Number Placeholder 3"/>
          <p:cNvSpPr>
            <a:spLocks noGrp="1"/>
          </p:cNvSpPr>
          <p:nvPr>
            <p:ph type="sldNum" sz="quarter" idx="5"/>
          </p:nvPr>
        </p:nvSpPr>
        <p:spPr/>
        <p:txBody>
          <a:bodyPr/>
          <a:lstStyle/>
          <a:p>
            <a:fld id="{7A740688-ACCC-49F8-9403-08FCB1EBEDF4}" type="slidenum">
              <a:rPr lang="en-US" smtClean="0"/>
              <a:pPr/>
              <a:t>10</a:t>
            </a:fld>
            <a:endParaRPr lang="en-US"/>
          </a:p>
        </p:txBody>
      </p:sp>
    </p:spTree>
    <p:extLst>
      <p:ext uri="{BB962C8B-B14F-4D97-AF65-F5344CB8AC3E}">
        <p14:creationId xmlns:p14="http://schemas.microsoft.com/office/powerpoint/2010/main" val="2423180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course calendar is typically a blend of classroom and work-based learning throughout the year. During COVID-19, the course calendar has been front-loaded with curriculum and WBL has been a blend of virtual with some in-person mentoring. Site based work starts when everyone is vaccinated and all sites are okay to proceed. </a:t>
            </a:r>
          </a:p>
        </p:txBody>
      </p:sp>
      <p:sp>
        <p:nvSpPr>
          <p:cNvPr id="4" name="Slide Number Placeholder 3"/>
          <p:cNvSpPr>
            <a:spLocks noGrp="1"/>
          </p:cNvSpPr>
          <p:nvPr>
            <p:ph type="sldNum" sz="quarter" idx="5"/>
          </p:nvPr>
        </p:nvSpPr>
        <p:spPr/>
        <p:txBody>
          <a:bodyPr/>
          <a:lstStyle/>
          <a:p>
            <a:fld id="{7A740688-ACCC-49F8-9403-08FCB1EBEDF4}" type="slidenum">
              <a:rPr lang="en-US" smtClean="0"/>
              <a:pPr/>
              <a:t>15</a:t>
            </a:fld>
            <a:endParaRPr lang="en-US"/>
          </a:p>
        </p:txBody>
      </p:sp>
    </p:spTree>
    <p:extLst>
      <p:ext uri="{BB962C8B-B14F-4D97-AF65-F5344CB8AC3E}">
        <p14:creationId xmlns:p14="http://schemas.microsoft.com/office/powerpoint/2010/main" val="2213395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BOCES Program provides a state recognized Direct Support Professional Certificate and mentorship, which research indicates will help reduce the high turnover rates of the workforce.  </a:t>
            </a:r>
          </a:p>
          <a:p>
            <a:r>
              <a:rPr lang="en-US" dirty="0"/>
              <a:t>References:</a:t>
            </a:r>
          </a:p>
          <a:p>
            <a:r>
              <a:rPr lang="en-US" dirty="0"/>
              <a:t>National Core Indicators. (2020). National Core Indicators 2019 Staff Stability Survey Report. https://www.nationalcoreindicators.org/resources/staff-stability-survey/</a:t>
            </a:r>
          </a:p>
          <a:p>
            <a:endParaRPr lang="en-US" dirty="0"/>
          </a:p>
          <a:p>
            <a:r>
              <a:rPr lang="en-US" dirty="0"/>
              <a:t>Implementing Direct Support Professional Credentialing in New York Executive Summary; University of Minnesota, (2017).</a:t>
            </a:r>
          </a:p>
          <a:p>
            <a:endParaRPr lang="en-US" sz="400" dirty="0"/>
          </a:p>
          <a:p>
            <a:r>
              <a:rPr lang="en-US" dirty="0"/>
              <a:t>Hewitt, A., Macbeth, J., Merrill, B., &amp; Kleist, B. (2018). Impact: Winter/Spring 2018 Volume 31, Number 1. Retrieved from https://ici.umn.edu/products/impact/311/#Editors</a:t>
            </a:r>
          </a:p>
          <a:p>
            <a:endParaRPr lang="en-US" dirty="0"/>
          </a:p>
          <a:p>
            <a:r>
              <a:rPr lang="en-US" dirty="0"/>
              <a:t>Friedman, C. (2020). The impact of direct support professional turnover on the health and safety of people with intellectual and developmental disabilities. Inclusion, 9(1), 63-73. https://doi.org/10.1352/2326-6988-9.1.63</a:t>
            </a:r>
          </a:p>
          <a:p>
            <a:endParaRPr lang="en-US" dirty="0"/>
          </a:p>
          <a:p>
            <a:r>
              <a:rPr lang="en-US" dirty="0"/>
              <a:t>Larson, S &amp; Hewitt, A. (2004). Staff Recruitment, Retention, and Training Strategies for Community Human Services Organizations.</a:t>
            </a:r>
          </a:p>
          <a:p>
            <a:r>
              <a:rPr lang="en-US" dirty="0"/>
              <a:t>https://ici.umn.edu/products/docs/Staff_Recruitment_book/Staff_Recruitment_book.pdf</a:t>
            </a:r>
          </a:p>
          <a:p>
            <a:endParaRPr lang="en-US" dirty="0"/>
          </a:p>
          <a:p>
            <a:r>
              <a:rPr lang="en-US" dirty="0"/>
              <a:t>Micke, H. (2015). Causes and Solutions for High Direct Care Staff Turnover. Retrieved from Sophia,</a:t>
            </a:r>
          </a:p>
          <a:p>
            <a:r>
              <a:rPr lang="en-US" dirty="0"/>
              <a:t>the St. Catherine University repository website: https://sophia.stkate.edu/msw_papers/494 </a:t>
            </a:r>
          </a:p>
          <a:p>
            <a:endParaRPr lang="en-US" dirty="0"/>
          </a:p>
        </p:txBody>
      </p:sp>
      <p:sp>
        <p:nvSpPr>
          <p:cNvPr id="4" name="Slide Number Placeholder 3"/>
          <p:cNvSpPr>
            <a:spLocks noGrp="1"/>
          </p:cNvSpPr>
          <p:nvPr>
            <p:ph type="sldNum" sz="quarter" idx="5"/>
          </p:nvPr>
        </p:nvSpPr>
        <p:spPr/>
        <p:txBody>
          <a:bodyPr/>
          <a:lstStyle/>
          <a:p>
            <a:fld id="{E5033806-38EA-4348-9519-3DB828E5A4A7}" type="slidenum">
              <a:rPr lang="en-US" smtClean="0"/>
              <a:t>16</a:t>
            </a:fld>
            <a:endParaRPr lang="en-US" dirty="0"/>
          </a:p>
        </p:txBody>
      </p:sp>
    </p:spTree>
    <p:extLst>
      <p:ext uri="{BB962C8B-B14F-4D97-AF65-F5344CB8AC3E}">
        <p14:creationId xmlns:p14="http://schemas.microsoft.com/office/powerpoint/2010/main" val="3240381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a:t>
            </a:r>
          </a:p>
          <a:p>
            <a:r>
              <a:rPr lang="en-US" dirty="0"/>
              <a:t>Implementing Direct Support Professional Credentialing in New York Executive Summary; University of Minnesota, (2017).</a:t>
            </a:r>
          </a:p>
          <a:p>
            <a:endParaRPr lang="en-US" dirty="0"/>
          </a:p>
          <a:p>
            <a:r>
              <a:rPr lang="en-US" dirty="0"/>
              <a:t>Report to the President 2017 America’s Direct Support Workforce Crisis: Effects on People with Intellectual Disabilities, Families, Communities and the U.S. Economy. (2017). 1-61. Retrieved from https://acl.gov/sites/default/files/programs/2018-02/2017 PCPID Full Report_0.PDF</a:t>
            </a:r>
          </a:p>
        </p:txBody>
      </p:sp>
      <p:sp>
        <p:nvSpPr>
          <p:cNvPr id="4" name="Slide Number Placeholder 3"/>
          <p:cNvSpPr>
            <a:spLocks noGrp="1"/>
          </p:cNvSpPr>
          <p:nvPr>
            <p:ph type="sldNum" sz="quarter" idx="5"/>
          </p:nvPr>
        </p:nvSpPr>
        <p:spPr/>
        <p:txBody>
          <a:bodyPr/>
          <a:lstStyle/>
          <a:p>
            <a:fld id="{E5033806-38EA-4348-9519-3DB828E5A4A7}" type="slidenum">
              <a:rPr lang="en-US" smtClean="0"/>
              <a:t>17</a:t>
            </a:fld>
            <a:endParaRPr lang="en-US" dirty="0"/>
          </a:p>
        </p:txBody>
      </p:sp>
    </p:spTree>
    <p:extLst>
      <p:ext uri="{BB962C8B-B14F-4D97-AF65-F5344CB8AC3E}">
        <p14:creationId xmlns:p14="http://schemas.microsoft.com/office/powerpoint/2010/main" val="3221329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2886" y="1204687"/>
            <a:ext cx="10363200" cy="2387600"/>
          </a:xfrm>
          <a:prstGeom prst="rect">
            <a:avLst/>
          </a:prstGeom>
        </p:spPr>
        <p:txBody>
          <a:bodyPr anchor="b"/>
          <a:lstStyle>
            <a:lvl1pPr algn="ctr">
              <a:defRPr sz="6000">
                <a:solidFill>
                  <a:srgbClr val="00B050"/>
                </a:solidFill>
              </a:defRPr>
            </a:lvl1pPr>
          </a:lstStyle>
          <a:p>
            <a:r>
              <a:rPr lang="en-US" dirty="0"/>
              <a:t>Click to edit Master title style</a:t>
            </a:r>
          </a:p>
        </p:txBody>
      </p:sp>
      <p:sp>
        <p:nvSpPr>
          <p:cNvPr id="3" name="Subtitle 2"/>
          <p:cNvSpPr>
            <a:spLocks noGrp="1"/>
          </p:cNvSpPr>
          <p:nvPr>
            <p:ph type="subTitle" idx="1"/>
          </p:nvPr>
        </p:nvSpPr>
        <p:spPr>
          <a:xfrm>
            <a:off x="1719943" y="4244295"/>
            <a:ext cx="9144000" cy="1655762"/>
          </a:xfrm>
          <a:prstGeom prst="rect">
            <a:avLst/>
          </a:prstGeom>
        </p:spPr>
        <p:txBody>
          <a:bodyPr/>
          <a:lstStyle>
            <a:lvl1pPr marL="0" indent="0" algn="ctr">
              <a:buNone/>
              <a:defRPr sz="2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40697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a:solidFill>
                  <a:srgbClr val="00B050"/>
                </a:solidFill>
                <a:latin typeface="Arial Black" panose="020B0A040201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3599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lvl1pPr>
              <a:defRPr>
                <a:solidFill>
                  <a:srgbClr val="00B050"/>
                </a:solidFill>
                <a:latin typeface="Arial Black" panose="020B0A040201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6216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0115" y="169184"/>
            <a:ext cx="10515600" cy="1325563"/>
          </a:xfrm>
          <a:prstGeom prst="rect">
            <a:avLst/>
          </a:prstGeom>
        </p:spPr>
        <p:txBody>
          <a:bodyPr>
            <a:normAutofit/>
          </a:bodyPr>
          <a:lstStyle>
            <a:lvl1pPr>
              <a:defRPr sz="4000">
                <a:solidFill>
                  <a:srgbClr val="00B050"/>
                </a:solidFill>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1539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normAutofit/>
          </a:bodyPr>
          <a:lstStyle>
            <a:lvl1pPr>
              <a:defRPr sz="5400">
                <a:solidFill>
                  <a:srgbClr val="00B050"/>
                </a:solidFill>
                <a:latin typeface="Arial Black" panose="020B0A04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82854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a:solidFill>
                  <a:srgbClr val="00B050"/>
                </a:solidFill>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0654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lvl1pPr>
              <a:defRPr>
                <a:solidFill>
                  <a:srgbClr val="00B050"/>
                </a:solidFill>
                <a:latin typeface="Arial Black" panose="020B0A04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lgn="l">
              <a:buNone/>
              <a:defRPr sz="2400" b="1">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5444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a:solidFill>
                  <a:srgbClr val="00B050"/>
                </a:solidFill>
                <a:latin typeface="Arial Black" panose="020B0A04020102020204" pitchFamily="34" charset="0"/>
              </a:defRPr>
            </a:lvl1pPr>
          </a:lstStyle>
          <a:p>
            <a:r>
              <a:rPr lang="en-US" dirty="0"/>
              <a:t>Click to edit Master title style</a:t>
            </a:r>
          </a:p>
        </p:txBody>
      </p:sp>
    </p:spTree>
    <p:extLst>
      <p:ext uri="{BB962C8B-B14F-4D97-AF65-F5344CB8AC3E}">
        <p14:creationId xmlns:p14="http://schemas.microsoft.com/office/powerpoint/2010/main" val="1325343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130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solidFill>
                  <a:srgbClr val="00B050"/>
                </a:solidFill>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980802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noAutofit/>
          </a:bodyPr>
          <a:lstStyle>
            <a:lvl1pPr>
              <a:defRPr sz="4000">
                <a:solidFill>
                  <a:srgbClr val="00B050"/>
                </a:solidFill>
                <a:latin typeface="Arial Black" panose="020B0A04020102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839788" y="2057400"/>
            <a:ext cx="3932237" cy="3811588"/>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448875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4D8E7471-C8F3-4AAF-AB5B-27C324568677}"/>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85000" t="2708" r="3645" b="75995"/>
          <a:stretch/>
        </p:blipFill>
        <p:spPr>
          <a:xfrm>
            <a:off x="11039474" y="87767"/>
            <a:ext cx="1038225" cy="1460497"/>
          </a:xfrm>
          <a:prstGeom prst="rect">
            <a:avLst/>
          </a:prstGeom>
        </p:spPr>
      </p:pic>
      <p:pic>
        <p:nvPicPr>
          <p:cNvPr id="10" name="Picture 9">
            <a:extLst>
              <a:ext uri="{FF2B5EF4-FFF2-40B4-BE49-F238E27FC236}">
                <a16:creationId xmlns:a16="http://schemas.microsoft.com/office/drawing/2014/main" id="{B9F45A51-F1F6-4CF9-BB7D-DB9D2D98EF38}"/>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r="4389" b="-325"/>
          <a:stretch/>
        </p:blipFill>
        <p:spPr>
          <a:xfrm>
            <a:off x="1" y="6311898"/>
            <a:ext cx="12191999" cy="284846"/>
          </a:xfrm>
          <a:prstGeom prst="rect">
            <a:avLst/>
          </a:prstGeom>
        </p:spPr>
      </p:pic>
    </p:spTree>
    <p:extLst>
      <p:ext uri="{BB962C8B-B14F-4D97-AF65-F5344CB8AC3E}">
        <p14:creationId xmlns:p14="http://schemas.microsoft.com/office/powerpoint/2010/main" val="2946683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close up of a logo&#10;&#10;Description automatically generated">
            <a:extLst>
              <a:ext uri="{FF2B5EF4-FFF2-40B4-BE49-F238E27FC236}">
                <a16:creationId xmlns:a16="http://schemas.microsoft.com/office/drawing/2014/main" id="{48125551-E83F-4623-950D-C848F5D1C66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3467" y="2324863"/>
            <a:ext cx="10905066" cy="2208273"/>
          </a:xfrm>
          <a:prstGeom prst="rect">
            <a:avLst/>
          </a:prstGeom>
        </p:spPr>
      </p:pic>
    </p:spTree>
    <p:extLst>
      <p:ext uri="{BB962C8B-B14F-4D97-AF65-F5344CB8AC3E}">
        <p14:creationId xmlns:p14="http://schemas.microsoft.com/office/powerpoint/2010/main" val="2391739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BFB1682F-C40A-4286-A83A-7A36BDBF72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499" y="153847"/>
            <a:ext cx="5838207" cy="1187312"/>
          </a:xfrm>
          <a:prstGeom prst="rect">
            <a:avLst/>
          </a:prstGeom>
        </p:spPr>
      </p:pic>
      <p:sp>
        <p:nvSpPr>
          <p:cNvPr id="6" name="Rectangle 5">
            <a:extLst>
              <a:ext uri="{FF2B5EF4-FFF2-40B4-BE49-F238E27FC236}">
                <a16:creationId xmlns:a16="http://schemas.microsoft.com/office/drawing/2014/main" id="{9EDE85F4-8A1B-474E-9A21-FF4655311EA1}"/>
              </a:ext>
            </a:extLst>
          </p:cNvPr>
          <p:cNvSpPr/>
          <p:nvPr/>
        </p:nvSpPr>
        <p:spPr>
          <a:xfrm>
            <a:off x="10689771" y="0"/>
            <a:ext cx="1502229" cy="155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Title 1">
            <a:extLst>
              <a:ext uri="{FF2B5EF4-FFF2-40B4-BE49-F238E27FC236}">
                <a16:creationId xmlns:a16="http://schemas.microsoft.com/office/drawing/2014/main" id="{23EEDBBF-EB3F-4B8F-B689-54DA0D3F05BD}"/>
              </a:ext>
            </a:extLst>
          </p:cNvPr>
          <p:cNvSpPr>
            <a:spLocks noGrp="1"/>
          </p:cNvSpPr>
          <p:nvPr>
            <p:ph type="ctrTitle"/>
          </p:nvPr>
        </p:nvSpPr>
        <p:spPr>
          <a:xfrm>
            <a:off x="773113" y="1204913"/>
            <a:ext cx="10363200" cy="3402598"/>
          </a:xfrm>
        </p:spPr>
        <p:txBody>
          <a:bodyPr>
            <a:normAutofit/>
          </a:bodyPr>
          <a:lstStyle/>
          <a:p>
            <a:r>
              <a:rPr lang="en-US" sz="6200" b="1" dirty="0"/>
              <a:t>Direct Support Professional</a:t>
            </a:r>
            <a:br>
              <a:rPr lang="en-US" sz="6200" b="1" dirty="0"/>
            </a:br>
            <a:r>
              <a:rPr lang="en-US" sz="6200" b="1" dirty="0"/>
              <a:t>CTE Pilot – BOCES</a:t>
            </a:r>
            <a:endParaRPr lang="en-US" sz="6200" dirty="0">
              <a:cs typeface="Arial" panose="020B0604020202020204" pitchFamily="34" charset="0"/>
            </a:endParaRPr>
          </a:p>
        </p:txBody>
      </p:sp>
      <p:sp>
        <p:nvSpPr>
          <p:cNvPr id="12" name="Subtitle 3">
            <a:extLst>
              <a:ext uri="{FF2B5EF4-FFF2-40B4-BE49-F238E27FC236}">
                <a16:creationId xmlns:a16="http://schemas.microsoft.com/office/drawing/2014/main" id="{52A9B6A5-A232-42B6-AD25-D5D4E0E31DEE}"/>
              </a:ext>
            </a:extLst>
          </p:cNvPr>
          <p:cNvSpPr>
            <a:spLocks noGrp="1"/>
          </p:cNvSpPr>
          <p:nvPr>
            <p:ph type="subTitle" idx="1"/>
          </p:nvPr>
        </p:nvSpPr>
        <p:spPr>
          <a:xfrm>
            <a:off x="1708989" y="5040527"/>
            <a:ext cx="9144000" cy="1225119"/>
          </a:xfrm>
        </p:spPr>
        <p:txBody>
          <a:bodyPr>
            <a:noAutofit/>
          </a:bodyPr>
          <a:lstStyle/>
          <a:p>
            <a:r>
              <a:rPr lang="en-US" sz="2300" dirty="0">
                <a:latin typeface="+mj-lt"/>
              </a:rPr>
              <a:t>Regional Centers for Workforce Transformation, Capital Region BOCES, NYS Office for People With Developmental Disabilities, and Provider Partners</a:t>
            </a:r>
          </a:p>
        </p:txBody>
      </p:sp>
    </p:spTree>
    <p:extLst>
      <p:ext uri="{BB962C8B-B14F-4D97-AF65-F5344CB8AC3E}">
        <p14:creationId xmlns:p14="http://schemas.microsoft.com/office/powerpoint/2010/main" val="3031708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CB6B3-9969-4DD6-9586-F310B550E395}"/>
              </a:ext>
            </a:extLst>
          </p:cNvPr>
          <p:cNvSpPr>
            <a:spLocks noGrp="1"/>
          </p:cNvSpPr>
          <p:nvPr>
            <p:ph type="title"/>
          </p:nvPr>
        </p:nvSpPr>
        <p:spPr>
          <a:xfrm>
            <a:off x="704636" y="542848"/>
            <a:ext cx="10515600" cy="751603"/>
          </a:xfrm>
        </p:spPr>
        <p:txBody>
          <a:bodyPr>
            <a:normAutofit/>
          </a:bodyPr>
          <a:lstStyle/>
          <a:p>
            <a:pPr algn="ctr"/>
            <a:r>
              <a:rPr lang="en-US" sz="4400" b="1" dirty="0">
                <a:cs typeface="Arial" panose="020B0604020202020204" pitchFamily="34" charset="0"/>
              </a:rPr>
              <a:t>A Groundbreaking Program</a:t>
            </a:r>
            <a:endParaRPr lang="en-US" sz="4400" dirty="0">
              <a:cs typeface="Arial" panose="020B0604020202020204" pitchFamily="34" charset="0"/>
            </a:endParaRPr>
          </a:p>
        </p:txBody>
      </p:sp>
      <p:sp>
        <p:nvSpPr>
          <p:cNvPr id="3" name="Content Placeholder 2">
            <a:extLst>
              <a:ext uri="{FF2B5EF4-FFF2-40B4-BE49-F238E27FC236}">
                <a16:creationId xmlns:a16="http://schemas.microsoft.com/office/drawing/2014/main" id="{45EE1263-5687-4720-BE7D-C26D0C3CCB22}"/>
              </a:ext>
            </a:extLst>
          </p:cNvPr>
          <p:cNvSpPr>
            <a:spLocks noGrp="1"/>
          </p:cNvSpPr>
          <p:nvPr>
            <p:ph idx="1"/>
          </p:nvPr>
        </p:nvSpPr>
        <p:spPr>
          <a:xfrm>
            <a:off x="1297969" y="1979737"/>
            <a:ext cx="9596062" cy="5032375"/>
          </a:xfrm>
        </p:spPr>
        <p:txBody>
          <a:bodyPr>
            <a:noAutofit/>
          </a:bodyPr>
          <a:lstStyle/>
          <a:p>
            <a:pPr marL="0" indent="0">
              <a:lnSpc>
                <a:spcPct val="100000"/>
              </a:lnSpc>
              <a:spcAft>
                <a:spcPts val="1300"/>
              </a:spcAft>
              <a:buNone/>
            </a:pPr>
            <a:r>
              <a:rPr lang="en-US" sz="2300" b="1" u="sng" dirty="0">
                <a:solidFill>
                  <a:srgbClr val="000000"/>
                </a:solidFill>
              </a:rPr>
              <a:t>P</a:t>
            </a:r>
            <a:r>
              <a:rPr lang="en-US" sz="2300" b="1" u="sng" dirty="0">
                <a:solidFill>
                  <a:srgbClr val="000000"/>
                </a:solidFill>
                <a:latin typeface="Arial" panose="020B0604020202020204" pitchFamily="34" charset="0"/>
                <a:cs typeface="Arial" panose="020B0604020202020204" pitchFamily="34" charset="0"/>
              </a:rPr>
              <a:t>articipants </a:t>
            </a:r>
            <a:r>
              <a:rPr lang="en-US" sz="2300" b="1" u="sng" dirty="0">
                <a:solidFill>
                  <a:srgbClr val="000000"/>
                </a:solidFill>
              </a:rPr>
              <a:t>L</a:t>
            </a:r>
            <a:r>
              <a:rPr lang="en-US" sz="2300" b="1" u="sng" dirty="0">
                <a:solidFill>
                  <a:srgbClr val="000000"/>
                </a:solidFill>
                <a:latin typeface="Arial" panose="020B0604020202020204" pitchFamily="34" charset="0"/>
                <a:cs typeface="Arial" panose="020B0604020202020204" pitchFamily="34" charset="0"/>
              </a:rPr>
              <a:t>earn and Earn: 6 Certificates</a:t>
            </a:r>
            <a:r>
              <a:rPr lang="en-US" sz="2300" b="1" dirty="0">
                <a:solidFill>
                  <a:srgbClr val="000000"/>
                </a:solidFill>
                <a:latin typeface="Arial" panose="020B0604020202020204" pitchFamily="34" charset="0"/>
                <a:cs typeface="Arial" panose="020B0604020202020204" pitchFamily="34" charset="0"/>
              </a:rPr>
              <a:t> </a:t>
            </a:r>
            <a:r>
              <a:rPr lang="en-US" sz="2300" dirty="0">
                <a:solidFill>
                  <a:srgbClr val="000000"/>
                </a:solidFill>
                <a:latin typeface="Arial" panose="020B0604020202020204" pitchFamily="34" charset="0"/>
                <a:cs typeface="Arial" panose="020B0604020202020204" pitchFamily="34" charset="0"/>
              </a:rPr>
              <a:t>– Direct Support Professional, Nurse Assistant, Home Health Aide, Personal Care Aide, American Heart Association Basic Life Support/CPR and First Aid</a:t>
            </a:r>
            <a:endParaRPr lang="en-US" sz="2300" dirty="0">
              <a:solidFill>
                <a:srgbClr val="000000"/>
              </a:solidFill>
              <a:latin typeface="ProximaNova-Bold"/>
            </a:endParaRPr>
          </a:p>
          <a:p>
            <a:pPr lvl="1">
              <a:lnSpc>
                <a:spcPct val="100000"/>
              </a:lnSpc>
            </a:pPr>
            <a:r>
              <a:rPr lang="en-US" sz="2200" dirty="0">
                <a:solidFill>
                  <a:srgbClr val="000000"/>
                </a:solidFill>
                <a:latin typeface="Arial" panose="020B0604020202020204" pitchFamily="34" charset="0"/>
                <a:cs typeface="Arial" panose="020B0604020202020204" pitchFamily="34" charset="0"/>
              </a:rPr>
              <a:t>DSP portion of curriculum based on trainings required by state and federal guidelines for DSPs, the National Alliance for Direct Support Professionals (NADSP) Code of Ethics and the NYS DSP Core Competencies</a:t>
            </a:r>
          </a:p>
          <a:p>
            <a:pPr lvl="1">
              <a:lnSpc>
                <a:spcPct val="120000"/>
              </a:lnSpc>
              <a:buFont typeface="Courier New" panose="02070309020205020404" pitchFamily="49" charset="0"/>
              <a:buChar char="o"/>
            </a:pPr>
            <a:endParaRPr lang="en-US" sz="600" dirty="0">
              <a:solidFill>
                <a:srgbClr val="000000"/>
              </a:solidFill>
              <a:latin typeface="Arial" panose="020B0604020202020204" pitchFamily="34" charset="0"/>
              <a:cs typeface="Arial" panose="020B0604020202020204" pitchFamily="34" charset="0"/>
            </a:endParaRPr>
          </a:p>
          <a:p>
            <a:pPr lvl="1">
              <a:lnSpc>
                <a:spcPct val="100000"/>
              </a:lnSpc>
            </a:pPr>
            <a:r>
              <a:rPr lang="en-US" sz="2200" dirty="0">
                <a:solidFill>
                  <a:srgbClr val="000000"/>
                </a:solidFill>
                <a:latin typeface="Arial" panose="020B0604020202020204" pitchFamily="34" charset="0"/>
                <a:cs typeface="Arial" panose="020B0604020202020204" pitchFamily="34" charset="0"/>
              </a:rPr>
              <a:t>Pilot funding from NYS Workforce Development grant and the Regional Centers for Workforce Transformation.</a:t>
            </a:r>
            <a:endParaRPr lang="en-US" sz="22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D128EDB-DCDF-44C6-834D-E1638CAEF733}"/>
              </a:ext>
            </a:extLst>
          </p:cNvPr>
          <p:cNvSpPr/>
          <p:nvPr/>
        </p:nvSpPr>
        <p:spPr>
          <a:xfrm>
            <a:off x="1047965" y="1407560"/>
            <a:ext cx="9596062" cy="8326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9436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AF4D9-ACCC-44A2-8932-69D53F124BCA}"/>
              </a:ext>
            </a:extLst>
          </p:cNvPr>
          <p:cNvSpPr>
            <a:spLocks noGrp="1"/>
          </p:cNvSpPr>
          <p:nvPr>
            <p:ph type="title"/>
          </p:nvPr>
        </p:nvSpPr>
        <p:spPr>
          <a:xfrm>
            <a:off x="838200" y="462338"/>
            <a:ext cx="10515600" cy="1042684"/>
          </a:xfrm>
        </p:spPr>
        <p:txBody>
          <a:bodyPr>
            <a:normAutofit/>
          </a:bodyPr>
          <a:lstStyle/>
          <a:p>
            <a:pPr algn="ctr"/>
            <a:r>
              <a:rPr lang="en-US" sz="4500" dirty="0"/>
              <a:t>Program Highlights</a:t>
            </a:r>
          </a:p>
        </p:txBody>
      </p:sp>
      <p:sp>
        <p:nvSpPr>
          <p:cNvPr id="3" name="Content Placeholder 2">
            <a:extLst>
              <a:ext uri="{FF2B5EF4-FFF2-40B4-BE49-F238E27FC236}">
                <a16:creationId xmlns:a16="http://schemas.microsoft.com/office/drawing/2014/main" id="{8C17FF50-7643-4CBF-A6BE-604D234E22DB}"/>
              </a:ext>
            </a:extLst>
          </p:cNvPr>
          <p:cNvSpPr>
            <a:spLocks noGrp="1"/>
          </p:cNvSpPr>
          <p:nvPr>
            <p:ph idx="1"/>
          </p:nvPr>
        </p:nvSpPr>
        <p:spPr>
          <a:xfrm>
            <a:off x="493158" y="1693904"/>
            <a:ext cx="7191911" cy="4351338"/>
          </a:xfrm>
        </p:spPr>
        <p:txBody>
          <a:bodyPr/>
          <a:lstStyle/>
          <a:p>
            <a:pPr marL="0" indent="0" algn="ctr">
              <a:buNone/>
            </a:pPr>
            <a:r>
              <a:rPr lang="en-US" sz="2200" b="1" dirty="0"/>
              <a:t>The Direct Support Professional Program:</a:t>
            </a:r>
          </a:p>
          <a:p>
            <a:pPr marL="0" indent="0">
              <a:buNone/>
            </a:pPr>
            <a:endParaRPr lang="en-US" sz="200" dirty="0"/>
          </a:p>
          <a:p>
            <a:pPr lvl="2">
              <a:lnSpc>
                <a:spcPct val="100000"/>
              </a:lnSpc>
              <a:spcBef>
                <a:spcPts val="0"/>
              </a:spcBef>
              <a:spcAft>
                <a:spcPts val="600"/>
              </a:spcAft>
            </a:pPr>
            <a:r>
              <a:rPr lang="en-US" sz="2100" dirty="0"/>
              <a:t>Introduces the Direct Support Profession to new candidates</a:t>
            </a:r>
          </a:p>
          <a:p>
            <a:pPr marL="457200" lvl="1" indent="0">
              <a:lnSpc>
                <a:spcPct val="100000"/>
              </a:lnSpc>
              <a:spcBef>
                <a:spcPts val="0"/>
              </a:spcBef>
              <a:spcAft>
                <a:spcPts val="600"/>
              </a:spcAft>
              <a:buNone/>
            </a:pPr>
            <a:endParaRPr lang="en-US" sz="200" dirty="0"/>
          </a:p>
          <a:p>
            <a:pPr lvl="2">
              <a:lnSpc>
                <a:spcPct val="100000"/>
              </a:lnSpc>
              <a:spcBef>
                <a:spcPts val="0"/>
              </a:spcBef>
              <a:spcAft>
                <a:spcPts val="600"/>
              </a:spcAft>
            </a:pPr>
            <a:r>
              <a:rPr lang="en-US" sz="2100" dirty="0"/>
              <a:t>Provides work-based learning opportunities to strengthen students’ hands-on skills and experience </a:t>
            </a:r>
          </a:p>
          <a:p>
            <a:pPr lvl="1">
              <a:lnSpc>
                <a:spcPct val="100000"/>
              </a:lnSpc>
              <a:spcBef>
                <a:spcPts val="0"/>
              </a:spcBef>
              <a:spcAft>
                <a:spcPts val="600"/>
              </a:spcAft>
            </a:pPr>
            <a:endParaRPr lang="en-US" sz="200" dirty="0"/>
          </a:p>
          <a:p>
            <a:pPr lvl="2">
              <a:lnSpc>
                <a:spcPct val="100000"/>
              </a:lnSpc>
              <a:spcBef>
                <a:spcPts val="0"/>
              </a:spcBef>
              <a:spcAft>
                <a:spcPts val="600"/>
              </a:spcAft>
            </a:pPr>
            <a:r>
              <a:rPr lang="en-US" sz="2100" dirty="0"/>
              <a:t>Established Mentor position supports students with learning about direct support and transition into the workforce</a:t>
            </a:r>
          </a:p>
          <a:p>
            <a:pPr marL="457200" lvl="1" indent="0">
              <a:lnSpc>
                <a:spcPct val="100000"/>
              </a:lnSpc>
              <a:spcBef>
                <a:spcPts val="0"/>
              </a:spcBef>
              <a:spcAft>
                <a:spcPts val="600"/>
              </a:spcAft>
              <a:buNone/>
            </a:pPr>
            <a:endParaRPr lang="en-US" sz="200" dirty="0"/>
          </a:p>
          <a:p>
            <a:pPr lvl="2">
              <a:lnSpc>
                <a:spcPct val="100000"/>
              </a:lnSpc>
              <a:spcBef>
                <a:spcPts val="0"/>
              </a:spcBef>
              <a:spcAft>
                <a:spcPts val="600"/>
              </a:spcAft>
            </a:pPr>
            <a:r>
              <a:rPr lang="en-US" sz="2100" dirty="0"/>
              <a:t>Bolsters a career pathway – students are eligible for job placement upon graduation</a:t>
            </a:r>
          </a:p>
          <a:p>
            <a:pPr lvl="1"/>
            <a:endParaRPr lang="en-US" sz="2200" dirty="0"/>
          </a:p>
          <a:p>
            <a:endParaRPr lang="en-US" dirty="0"/>
          </a:p>
        </p:txBody>
      </p:sp>
      <p:sp>
        <p:nvSpPr>
          <p:cNvPr id="5" name="Rectangle 4">
            <a:extLst>
              <a:ext uri="{FF2B5EF4-FFF2-40B4-BE49-F238E27FC236}">
                <a16:creationId xmlns:a16="http://schemas.microsoft.com/office/drawing/2014/main" id="{67109069-459F-4B3A-BB4F-BA99FFE7107D}"/>
              </a:ext>
            </a:extLst>
          </p:cNvPr>
          <p:cNvSpPr/>
          <p:nvPr/>
        </p:nvSpPr>
        <p:spPr>
          <a:xfrm>
            <a:off x="1047965" y="1376737"/>
            <a:ext cx="9596062" cy="8326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D55F02E-4AFA-4F15-B1EF-FB1FA7B6DC4A}"/>
              </a:ext>
            </a:extLst>
          </p:cNvPr>
          <p:cNvPicPr>
            <a:picLocks noChangeAspect="1"/>
          </p:cNvPicPr>
          <p:nvPr/>
        </p:nvPicPr>
        <p:blipFill>
          <a:blip r:embed="rId2"/>
          <a:stretch>
            <a:fillRect/>
          </a:stretch>
        </p:blipFill>
        <p:spPr>
          <a:xfrm>
            <a:off x="7814352" y="2197312"/>
            <a:ext cx="3962790" cy="2816476"/>
          </a:xfrm>
          <a:prstGeom prst="rect">
            <a:avLst/>
          </a:prstGeom>
        </p:spPr>
      </p:pic>
    </p:spTree>
    <p:extLst>
      <p:ext uri="{BB962C8B-B14F-4D97-AF65-F5344CB8AC3E}">
        <p14:creationId xmlns:p14="http://schemas.microsoft.com/office/powerpoint/2010/main" val="2136127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2CF93-B8F6-4B63-8FC8-DF29BB1DD7D8}"/>
              </a:ext>
            </a:extLst>
          </p:cNvPr>
          <p:cNvSpPr>
            <a:spLocks noGrp="1"/>
          </p:cNvSpPr>
          <p:nvPr>
            <p:ph type="title"/>
          </p:nvPr>
        </p:nvSpPr>
        <p:spPr>
          <a:xfrm>
            <a:off x="694360" y="692302"/>
            <a:ext cx="7000984" cy="2228074"/>
          </a:xfrm>
        </p:spPr>
        <p:txBody>
          <a:bodyPr>
            <a:normAutofit/>
          </a:bodyPr>
          <a:lstStyle/>
          <a:p>
            <a:r>
              <a:rPr lang="en-US" sz="4600" b="1" dirty="0">
                <a:latin typeface="Arial" panose="020B0604020202020204" pitchFamily="34" charset="0"/>
                <a:cs typeface="Arial" panose="020B0604020202020204" pitchFamily="34" charset="0"/>
              </a:rPr>
              <a:t>Why Career &amp; Technical Education (CTE)?</a:t>
            </a:r>
            <a:endParaRPr lang="en-US" sz="4600" dirty="0"/>
          </a:p>
        </p:txBody>
      </p:sp>
      <p:sp>
        <p:nvSpPr>
          <p:cNvPr id="3" name="Content Placeholder 2">
            <a:extLst>
              <a:ext uri="{FF2B5EF4-FFF2-40B4-BE49-F238E27FC236}">
                <a16:creationId xmlns:a16="http://schemas.microsoft.com/office/drawing/2014/main" id="{5C3D51AD-D978-47EE-8D31-9FFE579FB640}"/>
              </a:ext>
            </a:extLst>
          </p:cNvPr>
          <p:cNvSpPr>
            <a:spLocks noGrp="1"/>
          </p:cNvSpPr>
          <p:nvPr>
            <p:ph idx="1"/>
          </p:nvPr>
        </p:nvSpPr>
        <p:spPr>
          <a:xfrm>
            <a:off x="817650" y="2648346"/>
            <a:ext cx="6024936" cy="3143241"/>
          </a:xfrm>
        </p:spPr>
        <p:txBody>
          <a:bodyPr>
            <a:noAutofit/>
          </a:bodyPr>
          <a:lstStyle/>
          <a:p>
            <a:pPr marL="0" indent="0">
              <a:buNone/>
            </a:pPr>
            <a:r>
              <a:rPr lang="en-US" sz="2300" dirty="0">
                <a:latin typeface="Arial" panose="020B0604020202020204" pitchFamily="34" charset="0"/>
                <a:cs typeface="Arial" panose="020B0604020202020204" pitchFamily="34" charset="0"/>
              </a:rPr>
              <a:t>This pilot course is a </a:t>
            </a:r>
            <a:r>
              <a:rPr lang="en-US" sz="2300" u="sng" dirty="0">
                <a:latin typeface="Arial" panose="020B0604020202020204" pitchFamily="34" charset="0"/>
                <a:cs typeface="Arial" panose="020B0604020202020204" pitchFamily="34" charset="0"/>
              </a:rPr>
              <a:t>win-win-win</a:t>
            </a:r>
            <a:r>
              <a:rPr lang="en-US" sz="2300" dirty="0">
                <a:latin typeface="Arial" panose="020B0604020202020204" pitchFamily="34" charset="0"/>
                <a:cs typeface="Arial" panose="020B0604020202020204" pitchFamily="34" charset="0"/>
              </a:rPr>
              <a:t> scenario, connecting New York's goals for Education, Advocacy and Economic Development to the core knowledge, skills and values of the profession. Coursework is aligned with both OPWDD-required training topics and industry fundamentals to ensure graduates share a commitment to best practices.</a:t>
            </a:r>
          </a:p>
        </p:txBody>
      </p:sp>
      <p:pic>
        <p:nvPicPr>
          <p:cNvPr id="4" name="Picture 3">
            <a:extLst>
              <a:ext uri="{FF2B5EF4-FFF2-40B4-BE49-F238E27FC236}">
                <a16:creationId xmlns:a16="http://schemas.microsoft.com/office/drawing/2014/main" id="{A87985DF-977F-42CB-A919-296226E07466}"/>
              </a:ext>
            </a:extLst>
          </p:cNvPr>
          <p:cNvPicPr>
            <a:picLocks noChangeAspect="1"/>
          </p:cNvPicPr>
          <p:nvPr/>
        </p:nvPicPr>
        <p:blipFill rotWithShape="1">
          <a:blip r:embed="rId2"/>
          <a:srcRect t="527"/>
          <a:stretch/>
        </p:blipFill>
        <p:spPr>
          <a:xfrm>
            <a:off x="7298957" y="1557270"/>
            <a:ext cx="4434131" cy="4234317"/>
          </a:xfrm>
          <a:prstGeom prst="rect">
            <a:avLst/>
          </a:prstGeom>
          <a:effectLst/>
        </p:spPr>
      </p:pic>
    </p:spTree>
    <p:extLst>
      <p:ext uri="{BB962C8B-B14F-4D97-AF65-F5344CB8AC3E}">
        <p14:creationId xmlns:p14="http://schemas.microsoft.com/office/powerpoint/2010/main" val="2667400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6FB40-0FC5-4A96-B822-EDA614AA7279}"/>
              </a:ext>
            </a:extLst>
          </p:cNvPr>
          <p:cNvSpPr>
            <a:spLocks noGrp="1"/>
          </p:cNvSpPr>
          <p:nvPr>
            <p:ph type="title"/>
          </p:nvPr>
        </p:nvSpPr>
        <p:spPr>
          <a:xfrm>
            <a:off x="958506" y="800392"/>
            <a:ext cx="10264697" cy="833199"/>
          </a:xfrm>
        </p:spPr>
        <p:txBody>
          <a:bodyPr>
            <a:normAutofit/>
          </a:bodyPr>
          <a:lstStyle/>
          <a:p>
            <a:pPr algn="ctr"/>
            <a:r>
              <a:rPr lang="en-US" sz="4600" b="1">
                <a:cs typeface="Arial" panose="020B0604020202020204" pitchFamily="34" charset="0"/>
              </a:rPr>
              <a:t>NOCTI Assessment</a:t>
            </a:r>
            <a:endParaRPr lang="en-US" sz="4600" b="1" dirty="0">
              <a:solidFill>
                <a:schemeClr val="tx1"/>
              </a:solidFill>
              <a:cs typeface="Arial" panose="020B0604020202020204" pitchFamily="34" charset="0"/>
            </a:endParaRPr>
          </a:p>
        </p:txBody>
      </p:sp>
      <p:sp>
        <p:nvSpPr>
          <p:cNvPr id="3" name="Content Placeholder 2">
            <a:extLst>
              <a:ext uri="{FF2B5EF4-FFF2-40B4-BE49-F238E27FC236}">
                <a16:creationId xmlns:a16="http://schemas.microsoft.com/office/drawing/2014/main" id="{532A39C1-7EDD-4C7B-B188-8ECE0EFD1008}"/>
              </a:ext>
            </a:extLst>
          </p:cNvPr>
          <p:cNvSpPr>
            <a:spLocks noGrp="1"/>
          </p:cNvSpPr>
          <p:nvPr>
            <p:ph idx="1"/>
          </p:nvPr>
        </p:nvSpPr>
        <p:spPr>
          <a:xfrm>
            <a:off x="1322247" y="2012494"/>
            <a:ext cx="9537214" cy="3567173"/>
          </a:xfrm>
        </p:spPr>
        <p:txBody>
          <a:bodyPr anchor="ctr">
            <a:normAutofit/>
          </a:bodyPr>
          <a:lstStyle/>
          <a:p>
            <a:pPr marL="0" indent="0">
              <a:buNone/>
            </a:pPr>
            <a:r>
              <a:rPr lang="en-US" sz="2400" dirty="0">
                <a:latin typeface="Arial" panose="020B0604020202020204" pitchFamily="34" charset="0"/>
                <a:cs typeface="Arial" panose="020B0604020202020204" pitchFamily="34" charset="0"/>
              </a:rPr>
              <a:t>The New York Alliance for Inclusion and Innovation and OPWDD have hired a nationally recognized entity, NOCTI, to build a standardized CTE course certificate for graduates of the program. </a:t>
            </a:r>
          </a:p>
          <a:p>
            <a:pPr marL="0" indent="0">
              <a:buNone/>
            </a:pPr>
            <a:endParaRPr lang="en-US" sz="15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Once the assessment is finalized, participants will receive the </a:t>
            </a:r>
            <a:r>
              <a:rPr lang="en-US" sz="2400" b="1" dirty="0">
                <a:latin typeface="Arial" panose="020B0604020202020204" pitchFamily="34" charset="0"/>
                <a:cs typeface="Arial" panose="020B0604020202020204" pitchFamily="34" charset="0"/>
              </a:rPr>
              <a:t>Direct Support Professional Certificate</a:t>
            </a:r>
            <a:r>
              <a:rPr lang="en-US" sz="2400" dirty="0">
                <a:latin typeface="Arial" panose="020B0604020202020204" pitchFamily="34" charset="0"/>
                <a:cs typeface="Arial" panose="020B0604020202020204" pitchFamily="34" charset="0"/>
              </a:rPr>
              <a:t> – the first DSP standardized CTE certificate in New York State which can be used by any school to assess the skills, knowledge and competency of learners. </a:t>
            </a: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415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6B220-3720-40D1-A0F7-AE4AFE291B75}"/>
              </a:ext>
            </a:extLst>
          </p:cNvPr>
          <p:cNvSpPr>
            <a:spLocks noGrp="1"/>
          </p:cNvSpPr>
          <p:nvPr>
            <p:ph type="title"/>
          </p:nvPr>
        </p:nvSpPr>
        <p:spPr>
          <a:xfrm>
            <a:off x="349567" y="384941"/>
            <a:ext cx="10515600" cy="1325563"/>
          </a:xfrm>
        </p:spPr>
        <p:txBody>
          <a:bodyPr>
            <a:normAutofit/>
          </a:bodyPr>
          <a:lstStyle/>
          <a:p>
            <a:r>
              <a:rPr lang="en-US" sz="4500" dirty="0"/>
              <a:t>Scope and Sequence</a:t>
            </a:r>
          </a:p>
        </p:txBody>
      </p:sp>
      <p:sp>
        <p:nvSpPr>
          <p:cNvPr id="4" name="Text Placeholder 6">
            <a:extLst>
              <a:ext uri="{FF2B5EF4-FFF2-40B4-BE49-F238E27FC236}">
                <a16:creationId xmlns:a16="http://schemas.microsoft.com/office/drawing/2014/main" id="{21662984-5B67-45C8-9FCD-6CB3437B6E40}"/>
              </a:ext>
            </a:extLst>
          </p:cNvPr>
          <p:cNvSpPr txBox="1">
            <a:spLocks/>
          </p:cNvSpPr>
          <p:nvPr/>
        </p:nvSpPr>
        <p:spPr>
          <a:xfrm>
            <a:off x="349567" y="1240427"/>
            <a:ext cx="11339513" cy="310044"/>
          </a:xfr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900" b="1" dirty="0">
                <a:latin typeface="Arial" panose="020B0604020202020204" pitchFamily="34" charset="0"/>
                <a:cs typeface="Arial" panose="020B0604020202020204" pitchFamily="34" charset="0"/>
              </a:rPr>
              <a:t>Health Careers Sequence: Two-Year Option for High School Students or 15-week program for Adult Learners</a:t>
            </a:r>
          </a:p>
          <a:p>
            <a:endParaRPr lang="en-US" b="1" dirty="0"/>
          </a:p>
        </p:txBody>
      </p:sp>
      <p:grpSp>
        <p:nvGrpSpPr>
          <p:cNvPr id="6" name="Group 5">
            <a:extLst>
              <a:ext uri="{FF2B5EF4-FFF2-40B4-BE49-F238E27FC236}">
                <a16:creationId xmlns:a16="http://schemas.microsoft.com/office/drawing/2014/main" id="{2C493716-27AB-4334-AA8C-F19416F296C6}"/>
              </a:ext>
            </a:extLst>
          </p:cNvPr>
          <p:cNvGrpSpPr/>
          <p:nvPr/>
        </p:nvGrpSpPr>
        <p:grpSpPr>
          <a:xfrm>
            <a:off x="4500816" y="1767880"/>
            <a:ext cx="2378927" cy="2498463"/>
            <a:chOff x="2903275" y="1301300"/>
            <a:chExt cx="2378927" cy="2498463"/>
          </a:xfrm>
        </p:grpSpPr>
        <p:sp>
          <p:nvSpPr>
            <p:cNvPr id="7" name="Rectangle: Rounded Corners 6">
              <a:extLst>
                <a:ext uri="{FF2B5EF4-FFF2-40B4-BE49-F238E27FC236}">
                  <a16:creationId xmlns:a16="http://schemas.microsoft.com/office/drawing/2014/main" id="{94B460BC-EFB3-4734-9086-387043A7B89B}"/>
                </a:ext>
              </a:extLst>
            </p:cNvPr>
            <p:cNvSpPr/>
            <p:nvPr/>
          </p:nvSpPr>
          <p:spPr>
            <a:xfrm>
              <a:off x="2903275" y="1301300"/>
              <a:ext cx="2378927" cy="249846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ACA32E10-38D3-4422-BA46-6CB0EE3827EE}"/>
                </a:ext>
              </a:extLst>
            </p:cNvPr>
            <p:cNvSpPr txBox="1"/>
            <p:nvPr/>
          </p:nvSpPr>
          <p:spPr>
            <a:xfrm>
              <a:off x="2903275" y="1455127"/>
              <a:ext cx="2378927" cy="12741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Year Two: DSP/ Home Health Aide (HHA)/ Personal Care Aide (PCA)</a:t>
              </a:r>
            </a:p>
          </p:txBody>
        </p:sp>
      </p:grpSp>
      <p:grpSp>
        <p:nvGrpSpPr>
          <p:cNvPr id="9" name="Group 8">
            <a:extLst>
              <a:ext uri="{FF2B5EF4-FFF2-40B4-BE49-F238E27FC236}">
                <a16:creationId xmlns:a16="http://schemas.microsoft.com/office/drawing/2014/main" id="{1FD5491A-251F-4FD2-859C-8E612F20DC09}"/>
              </a:ext>
            </a:extLst>
          </p:cNvPr>
          <p:cNvGrpSpPr/>
          <p:nvPr/>
        </p:nvGrpSpPr>
        <p:grpSpPr>
          <a:xfrm>
            <a:off x="1420992" y="1767878"/>
            <a:ext cx="2378927" cy="2498463"/>
            <a:chOff x="2903275" y="1301300"/>
            <a:chExt cx="2378927" cy="2498463"/>
          </a:xfrm>
        </p:grpSpPr>
        <p:sp>
          <p:nvSpPr>
            <p:cNvPr id="10" name="Rectangle: Rounded Corners 9">
              <a:extLst>
                <a:ext uri="{FF2B5EF4-FFF2-40B4-BE49-F238E27FC236}">
                  <a16:creationId xmlns:a16="http://schemas.microsoft.com/office/drawing/2014/main" id="{4825884A-C3D0-46D5-8DEA-7D9F2085A477}"/>
                </a:ext>
              </a:extLst>
            </p:cNvPr>
            <p:cNvSpPr/>
            <p:nvPr/>
          </p:nvSpPr>
          <p:spPr>
            <a:xfrm>
              <a:off x="2903275" y="1301300"/>
              <a:ext cx="2378927" cy="249846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7A492CF6-434A-4FD3-A543-0CEC39A92893}"/>
                </a:ext>
              </a:extLst>
            </p:cNvPr>
            <p:cNvSpPr txBox="1"/>
            <p:nvPr/>
          </p:nvSpPr>
          <p:spPr>
            <a:xfrm>
              <a:off x="2903275" y="1455129"/>
              <a:ext cx="2378927" cy="12741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Year </a:t>
              </a:r>
              <a:r>
                <a:rPr lang="en-US" b="1" dirty="0">
                  <a:latin typeface="Arial" panose="020B0604020202020204" pitchFamily="34" charset="0"/>
                  <a:cs typeface="Arial" panose="020B0604020202020204" pitchFamily="34" charset="0"/>
                </a:rPr>
                <a:t>One: Certified Nurse Assistant (CNA)</a:t>
              </a:r>
              <a:endParaRPr lang="en-US" sz="1800" b="1" kern="1200" dirty="0">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305BB503-DF93-43F2-A881-F20F6DA4430B}"/>
              </a:ext>
            </a:extLst>
          </p:cNvPr>
          <p:cNvGrpSpPr/>
          <p:nvPr/>
        </p:nvGrpSpPr>
        <p:grpSpPr>
          <a:xfrm>
            <a:off x="7548131" y="1767879"/>
            <a:ext cx="2394499" cy="2498463"/>
            <a:chOff x="2903275" y="1301300"/>
            <a:chExt cx="2394499" cy="2498463"/>
          </a:xfrm>
        </p:grpSpPr>
        <p:sp>
          <p:nvSpPr>
            <p:cNvPr id="14" name="Rectangle: Rounded Corners 13">
              <a:extLst>
                <a:ext uri="{FF2B5EF4-FFF2-40B4-BE49-F238E27FC236}">
                  <a16:creationId xmlns:a16="http://schemas.microsoft.com/office/drawing/2014/main" id="{978C43B7-171E-4442-9549-ED07949730E2}"/>
                </a:ext>
              </a:extLst>
            </p:cNvPr>
            <p:cNvSpPr/>
            <p:nvPr/>
          </p:nvSpPr>
          <p:spPr>
            <a:xfrm>
              <a:off x="2903275" y="1301300"/>
              <a:ext cx="2378927" cy="249846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id="{97AB51B7-816E-4D44-9CBF-2468C15A6585}"/>
                </a:ext>
              </a:extLst>
            </p:cNvPr>
            <p:cNvSpPr txBox="1"/>
            <p:nvPr/>
          </p:nvSpPr>
          <p:spPr>
            <a:xfrm>
              <a:off x="2918847" y="1462329"/>
              <a:ext cx="2378927" cy="12741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2000" b="1" dirty="0">
                  <a:latin typeface="Arial" panose="020B0604020202020204" pitchFamily="34" charset="0"/>
                  <a:cs typeface="Arial" panose="020B0604020202020204" pitchFamily="34" charset="0"/>
                </a:rPr>
                <a:t>Job Candidate</a:t>
              </a:r>
              <a:endParaRPr lang="en-US" sz="2000" b="1" kern="1200" dirty="0">
                <a:latin typeface="Arial" panose="020B0604020202020204" pitchFamily="34" charset="0"/>
                <a:cs typeface="Arial" panose="020B0604020202020204" pitchFamily="34" charset="0"/>
              </a:endParaRPr>
            </a:p>
          </p:txBody>
        </p:sp>
      </p:grpSp>
      <p:sp>
        <p:nvSpPr>
          <p:cNvPr id="16" name="Arrow: Right 15">
            <a:extLst>
              <a:ext uri="{FF2B5EF4-FFF2-40B4-BE49-F238E27FC236}">
                <a16:creationId xmlns:a16="http://schemas.microsoft.com/office/drawing/2014/main" id="{F7904A4B-0B30-47D2-B86F-F43A4A087C52}"/>
              </a:ext>
            </a:extLst>
          </p:cNvPr>
          <p:cNvSpPr/>
          <p:nvPr/>
        </p:nvSpPr>
        <p:spPr>
          <a:xfrm>
            <a:off x="3799919" y="2134643"/>
            <a:ext cx="715307" cy="612158"/>
          </a:xfrm>
          <a:prstGeom prst="right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698E3022-140A-4345-9486-3A905930471B}"/>
              </a:ext>
            </a:extLst>
          </p:cNvPr>
          <p:cNvSpPr/>
          <p:nvPr/>
        </p:nvSpPr>
        <p:spPr>
          <a:xfrm>
            <a:off x="6848396" y="2121991"/>
            <a:ext cx="715307" cy="612158"/>
          </a:xfrm>
          <a:prstGeom prst="right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68FC409C-7863-426F-84C0-F8AF47889B16}"/>
              </a:ext>
            </a:extLst>
          </p:cNvPr>
          <p:cNvSpPr/>
          <p:nvPr/>
        </p:nvSpPr>
        <p:spPr>
          <a:xfrm>
            <a:off x="2052030" y="3017110"/>
            <a:ext cx="2105542" cy="3135767"/>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cs typeface="Arial" panose="020B0604020202020204" pitchFamily="34" charset="0"/>
              </a:rPr>
              <a:t>Learn person-centered care through training in the classroom and off-campus</a:t>
            </a:r>
          </a:p>
          <a:p>
            <a:pPr algn="ctr"/>
            <a:endParaRPr lang="en-US" sz="1000" b="1" dirty="0">
              <a:solidFill>
                <a:schemeClr val="tx1"/>
              </a:solidFill>
              <a:latin typeface="Arial" panose="020B0604020202020204" pitchFamily="34" charset="0"/>
              <a:cs typeface="Arial" panose="020B0604020202020204" pitchFamily="34" charset="0"/>
            </a:endParaRPr>
          </a:p>
          <a:p>
            <a:pPr algn="ctr"/>
            <a:r>
              <a:rPr lang="en-US" sz="1400" b="1" dirty="0">
                <a:solidFill>
                  <a:schemeClr val="tx1"/>
                </a:solidFill>
                <a:latin typeface="Arial" panose="020B0604020202020204" pitchFamily="34" charset="0"/>
                <a:cs typeface="Arial" panose="020B0604020202020204" pitchFamily="34" charset="0"/>
              </a:rPr>
              <a:t>Complete 108 hours of clinical work in a nursing home</a:t>
            </a:r>
          </a:p>
          <a:p>
            <a:pPr algn="ctr"/>
            <a:endParaRPr lang="en-US" sz="1000" b="1" dirty="0">
              <a:solidFill>
                <a:schemeClr val="tx1"/>
              </a:solidFill>
              <a:latin typeface="Arial" panose="020B0604020202020204" pitchFamily="34" charset="0"/>
              <a:cs typeface="Arial" panose="020B0604020202020204" pitchFamily="34" charset="0"/>
            </a:endParaRPr>
          </a:p>
          <a:p>
            <a:pPr algn="ctr"/>
            <a:r>
              <a:rPr lang="en-US" sz="1400" b="1" dirty="0">
                <a:solidFill>
                  <a:schemeClr val="tx1"/>
                </a:solidFill>
                <a:latin typeface="Arial" panose="020B0604020202020204" pitchFamily="34" charset="0"/>
                <a:cs typeface="Arial" panose="020B0604020202020204" pitchFamily="34" charset="0"/>
              </a:rPr>
              <a:t>Prepare to take the Certified Nurse Assistant Prometric exam for NYS</a:t>
            </a:r>
          </a:p>
        </p:txBody>
      </p:sp>
      <p:sp>
        <p:nvSpPr>
          <p:cNvPr id="20" name="Rectangle: Rounded Corners 19">
            <a:extLst>
              <a:ext uri="{FF2B5EF4-FFF2-40B4-BE49-F238E27FC236}">
                <a16:creationId xmlns:a16="http://schemas.microsoft.com/office/drawing/2014/main" id="{CBB84509-3305-45CC-9E60-B8FF8B54320F}"/>
              </a:ext>
            </a:extLst>
          </p:cNvPr>
          <p:cNvSpPr/>
          <p:nvPr/>
        </p:nvSpPr>
        <p:spPr>
          <a:xfrm>
            <a:off x="5246581" y="3202782"/>
            <a:ext cx="2105542" cy="2950095"/>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cs typeface="Arial" panose="020B0604020202020204" pitchFamily="34" charset="0"/>
              </a:rPr>
              <a:t>Learn person-centered supports through training and classroom prep</a:t>
            </a:r>
          </a:p>
          <a:p>
            <a:pPr algn="ctr"/>
            <a:endParaRPr lang="en-US" sz="800" b="1" dirty="0">
              <a:solidFill>
                <a:schemeClr val="tx1"/>
              </a:solidFill>
              <a:latin typeface="Arial" panose="020B0604020202020204" pitchFamily="34" charset="0"/>
              <a:cs typeface="Arial" panose="020B0604020202020204" pitchFamily="34" charset="0"/>
            </a:endParaRPr>
          </a:p>
          <a:p>
            <a:pPr algn="ctr"/>
            <a:r>
              <a:rPr lang="en-US" sz="1400" b="1" dirty="0">
                <a:solidFill>
                  <a:schemeClr val="tx1"/>
                </a:solidFill>
                <a:latin typeface="Arial" panose="020B0604020202020204" pitchFamily="34" charset="0"/>
                <a:cs typeface="Arial" panose="020B0604020202020204" pitchFamily="34" charset="0"/>
              </a:rPr>
              <a:t>Complete 108 hours of work-based learning on site</a:t>
            </a:r>
          </a:p>
          <a:p>
            <a:pPr algn="ctr"/>
            <a:endParaRPr lang="en-US" sz="800" b="1" dirty="0">
              <a:solidFill>
                <a:schemeClr val="tx1"/>
              </a:solidFill>
              <a:latin typeface="Arial" panose="020B0604020202020204" pitchFamily="34" charset="0"/>
              <a:cs typeface="Arial" panose="020B0604020202020204" pitchFamily="34" charset="0"/>
            </a:endParaRPr>
          </a:p>
          <a:p>
            <a:pPr algn="ctr"/>
            <a:r>
              <a:rPr lang="en-US" sz="1400" b="1" dirty="0">
                <a:solidFill>
                  <a:schemeClr val="tx1"/>
                </a:solidFill>
                <a:latin typeface="Arial" panose="020B0604020202020204" pitchFamily="34" charset="0"/>
                <a:cs typeface="Arial" panose="020B0604020202020204" pitchFamily="34" charset="0"/>
              </a:rPr>
              <a:t>Learn to assist people who may need supports living within the community</a:t>
            </a:r>
            <a:endParaRPr lang="en-US" sz="1400" b="1" dirty="0">
              <a:solidFill>
                <a:schemeClr val="tx1"/>
              </a:solidFill>
              <a:highlight>
                <a:srgbClr val="FFFF00"/>
              </a:highlight>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7E74E4D4-C59A-4B68-84A1-E92CF2EAC0E7}"/>
              </a:ext>
            </a:extLst>
          </p:cNvPr>
          <p:cNvSpPr/>
          <p:nvPr/>
        </p:nvSpPr>
        <p:spPr>
          <a:xfrm>
            <a:off x="8420584" y="2756840"/>
            <a:ext cx="2207371" cy="3396037"/>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schemeClr val="tx1"/>
                </a:solidFill>
                <a:latin typeface="Arial" panose="020B0604020202020204" pitchFamily="34" charset="0"/>
                <a:cs typeface="Arial" panose="020B0604020202020204" pitchFamily="34" charset="0"/>
              </a:rPr>
              <a:t>Knows: </a:t>
            </a:r>
          </a:p>
          <a:p>
            <a:pPr marL="285750" indent="-285750">
              <a:buFont typeface="Arial" panose="020B0604020202020204" pitchFamily="34" charset="0"/>
              <a:buChar char="•"/>
            </a:pPr>
            <a:r>
              <a:rPr lang="en-US" sz="1450" b="1" dirty="0">
                <a:solidFill>
                  <a:schemeClr val="tx1"/>
                </a:solidFill>
                <a:latin typeface="Arial" panose="020B0604020202020204" pitchFamily="34" charset="0"/>
                <a:cs typeface="Arial" panose="020B0604020202020204" pitchFamily="34" charset="0"/>
              </a:rPr>
              <a:t>NYS Core Competencies</a:t>
            </a:r>
          </a:p>
          <a:p>
            <a:pPr marL="285750" indent="-285750">
              <a:buFont typeface="Arial" panose="020B0604020202020204" pitchFamily="34" charset="0"/>
              <a:buChar char="•"/>
            </a:pPr>
            <a:r>
              <a:rPr lang="en-US" sz="1450" b="1" dirty="0">
                <a:solidFill>
                  <a:schemeClr val="tx1"/>
                </a:solidFill>
                <a:latin typeface="Arial" panose="020B0604020202020204" pitchFamily="34" charset="0"/>
                <a:cs typeface="Arial" panose="020B0604020202020204" pitchFamily="34" charset="0"/>
              </a:rPr>
              <a:t>NADSP Code of Ethics</a:t>
            </a:r>
          </a:p>
          <a:p>
            <a:pPr marL="285750" indent="-285750">
              <a:buFont typeface="Arial" panose="020B0604020202020204" pitchFamily="34" charset="0"/>
              <a:buChar char="•"/>
            </a:pPr>
            <a:r>
              <a:rPr lang="en-US" sz="1450" b="1" dirty="0">
                <a:solidFill>
                  <a:schemeClr val="tx1"/>
                </a:solidFill>
                <a:latin typeface="Arial" panose="020B0604020202020204" pitchFamily="34" charset="0"/>
                <a:cs typeface="Arial" panose="020B0604020202020204" pitchFamily="34" charset="0"/>
              </a:rPr>
              <a:t>PRAISE</a:t>
            </a:r>
          </a:p>
          <a:p>
            <a:pPr marL="285750" indent="-285750">
              <a:buFont typeface="Arial" panose="020B0604020202020204" pitchFamily="34" charset="0"/>
              <a:buChar char="•"/>
            </a:pPr>
            <a:r>
              <a:rPr lang="en-US" sz="1450" b="1" dirty="0">
                <a:solidFill>
                  <a:schemeClr val="tx1"/>
                </a:solidFill>
                <a:latin typeface="Arial" panose="020B0604020202020204" pitchFamily="34" charset="0"/>
                <a:cs typeface="Arial" panose="020B0604020202020204" pitchFamily="34" charset="0"/>
              </a:rPr>
              <a:t>Overview of Services System</a:t>
            </a:r>
          </a:p>
          <a:p>
            <a:pPr marL="285750" indent="-285750">
              <a:buFont typeface="Arial" panose="020B0604020202020204" pitchFamily="34" charset="0"/>
              <a:buChar char="•"/>
            </a:pPr>
            <a:r>
              <a:rPr lang="en-US" sz="1450" b="1" dirty="0">
                <a:solidFill>
                  <a:schemeClr val="tx1"/>
                </a:solidFill>
                <a:latin typeface="Arial" panose="020B0604020202020204" pitchFamily="34" charset="0"/>
                <a:cs typeface="Arial" panose="020B0604020202020204" pitchFamily="34" charset="0"/>
              </a:rPr>
              <a:t>Community Inclusion</a:t>
            </a:r>
          </a:p>
          <a:p>
            <a:pPr marL="285750" indent="-285750">
              <a:buFont typeface="Arial" panose="020B0604020202020204" pitchFamily="34" charset="0"/>
              <a:buChar char="•"/>
            </a:pPr>
            <a:r>
              <a:rPr lang="en-US" sz="1450" b="1" dirty="0">
                <a:solidFill>
                  <a:schemeClr val="tx1"/>
                </a:solidFill>
                <a:latin typeface="Arial" panose="020B0604020202020204" pitchFamily="34" charset="0"/>
                <a:cs typeface="Arial" panose="020B0604020202020204" pitchFamily="34" charset="0"/>
              </a:rPr>
              <a:t>Human Sexuality</a:t>
            </a:r>
          </a:p>
          <a:p>
            <a:pPr marL="285750" indent="-285750">
              <a:buFont typeface="Arial" panose="020B0604020202020204" pitchFamily="34" charset="0"/>
              <a:buChar char="•"/>
            </a:pPr>
            <a:r>
              <a:rPr lang="en-US" sz="1450" b="1" dirty="0">
                <a:solidFill>
                  <a:schemeClr val="tx1"/>
                </a:solidFill>
                <a:latin typeface="Arial" panose="020B0604020202020204" pitchFamily="34" charset="0"/>
                <a:cs typeface="Arial" panose="020B0604020202020204" pitchFamily="34" charset="0"/>
              </a:rPr>
              <a:t>Communication</a:t>
            </a:r>
          </a:p>
          <a:p>
            <a:pPr marL="285750" indent="-285750">
              <a:buFont typeface="Arial" panose="020B0604020202020204" pitchFamily="34" charset="0"/>
              <a:buChar char="•"/>
            </a:pPr>
            <a:r>
              <a:rPr lang="en-US" sz="1450" b="1" dirty="0">
                <a:solidFill>
                  <a:schemeClr val="tx1"/>
                </a:solidFill>
                <a:latin typeface="Arial" panose="020B0604020202020204" pitchFamily="34" charset="0"/>
                <a:cs typeface="Arial" panose="020B0604020202020204" pitchFamily="34" charset="0"/>
              </a:rPr>
              <a:t>Positive Approaches</a:t>
            </a:r>
          </a:p>
        </p:txBody>
      </p:sp>
    </p:spTree>
    <p:extLst>
      <p:ext uri="{BB962C8B-B14F-4D97-AF65-F5344CB8AC3E}">
        <p14:creationId xmlns:p14="http://schemas.microsoft.com/office/powerpoint/2010/main" val="4056060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3DD339-75B1-4943-947D-D4163DC7E895}"/>
              </a:ext>
            </a:extLst>
          </p:cNvPr>
          <p:cNvSpPr/>
          <p:nvPr/>
        </p:nvSpPr>
        <p:spPr>
          <a:xfrm>
            <a:off x="6170489" y="1986498"/>
            <a:ext cx="5765943" cy="4171308"/>
          </a:xfrm>
          <a:prstGeom prst="rect">
            <a:avLst/>
          </a:prstGeom>
          <a:solidFill>
            <a:schemeClr val="accent4">
              <a:lumMod val="40000"/>
              <a:lumOff val="6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F3B057A-BDF2-44D9-9546-5DB9F17C218A}"/>
              </a:ext>
            </a:extLst>
          </p:cNvPr>
          <p:cNvSpPr/>
          <p:nvPr/>
        </p:nvSpPr>
        <p:spPr>
          <a:xfrm>
            <a:off x="220890" y="1986498"/>
            <a:ext cx="5765943" cy="4171308"/>
          </a:xfrm>
          <a:prstGeom prst="rect">
            <a:avLst/>
          </a:prstGeom>
          <a:solidFill>
            <a:schemeClr val="accent4">
              <a:lumMod val="40000"/>
              <a:lumOff val="6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E548F59-9FF7-4378-94FC-D224561BA853}"/>
              </a:ext>
            </a:extLst>
          </p:cNvPr>
          <p:cNvSpPr txBox="1"/>
          <p:nvPr/>
        </p:nvSpPr>
        <p:spPr>
          <a:xfrm>
            <a:off x="1719209" y="1097801"/>
            <a:ext cx="8753582" cy="1708160"/>
          </a:xfrm>
          <a:prstGeom prst="rect">
            <a:avLst/>
          </a:prstGeom>
          <a:noFill/>
        </p:spPr>
        <p:txBody>
          <a:bodyPr wrap="square" rtlCol="0">
            <a:spAutoFit/>
          </a:bodyPr>
          <a:lstStyle/>
          <a:p>
            <a:pPr algn="ctr"/>
            <a:r>
              <a:rPr lang="en-US" sz="1900" i="1" dirty="0">
                <a:latin typeface="Arial" panose="020B0604020202020204" pitchFamily="34" charset="0"/>
                <a:cs typeface="Arial" panose="020B0604020202020204" pitchFamily="34" charset="0"/>
              </a:rPr>
              <a:t>The Direct Support Professional annual turnover rate in New York State is about 36.2% (National Core Indicators, 2020). </a:t>
            </a:r>
          </a:p>
          <a:p>
            <a:pPr algn="ctr"/>
            <a:endParaRPr lang="en-US" sz="1900" i="1" dirty="0">
              <a:latin typeface="Arial" panose="020B0604020202020204" pitchFamily="34" charset="0"/>
              <a:cs typeface="Arial" panose="020B0604020202020204" pitchFamily="34" charset="0"/>
            </a:endParaRPr>
          </a:p>
          <a:p>
            <a:pPr algn="ctr"/>
            <a:endParaRPr lang="en-US" sz="1500" i="1" dirty="0">
              <a:latin typeface="Arial" panose="020B0604020202020204" pitchFamily="34" charset="0"/>
              <a:cs typeface="Arial" panose="020B0604020202020204" pitchFamily="34" charset="0"/>
            </a:endParaRPr>
          </a:p>
          <a:p>
            <a:pPr algn="ctr"/>
            <a:endParaRPr lang="en-US" sz="1500" i="1" dirty="0">
              <a:latin typeface="Arial" panose="020B0604020202020204" pitchFamily="34" charset="0"/>
              <a:cs typeface="Arial" panose="020B0604020202020204" pitchFamily="34" charset="0"/>
            </a:endParaRPr>
          </a:p>
          <a:p>
            <a:endParaRPr lang="en-US" dirty="0"/>
          </a:p>
        </p:txBody>
      </p:sp>
      <p:sp>
        <p:nvSpPr>
          <p:cNvPr id="5" name="Title 4">
            <a:extLst>
              <a:ext uri="{FF2B5EF4-FFF2-40B4-BE49-F238E27FC236}">
                <a16:creationId xmlns:a16="http://schemas.microsoft.com/office/drawing/2014/main" id="{F9CCB1B4-3579-4ABB-A00D-745C22D6DDC7}"/>
              </a:ext>
            </a:extLst>
          </p:cNvPr>
          <p:cNvSpPr>
            <a:spLocks noGrp="1"/>
          </p:cNvSpPr>
          <p:nvPr>
            <p:ph type="title"/>
          </p:nvPr>
        </p:nvSpPr>
        <p:spPr>
          <a:xfrm>
            <a:off x="838200" y="264627"/>
            <a:ext cx="10515600" cy="833174"/>
          </a:xfrm>
        </p:spPr>
        <p:txBody>
          <a:bodyPr>
            <a:normAutofit/>
          </a:bodyPr>
          <a:lstStyle/>
          <a:p>
            <a:pPr algn="ctr"/>
            <a:r>
              <a:rPr lang="en-US" sz="4200" b="1" dirty="0">
                <a:cs typeface="Arial" panose="020B0604020202020204" pitchFamily="34" charset="0"/>
              </a:rPr>
              <a:t>Direct Support Turnover</a:t>
            </a:r>
          </a:p>
        </p:txBody>
      </p:sp>
      <p:sp>
        <p:nvSpPr>
          <p:cNvPr id="6" name="Rectangle 5">
            <a:extLst>
              <a:ext uri="{FF2B5EF4-FFF2-40B4-BE49-F238E27FC236}">
                <a16:creationId xmlns:a16="http://schemas.microsoft.com/office/drawing/2014/main" id="{DA823D5B-0D4A-4921-972B-A28FF9772FB6}"/>
              </a:ext>
            </a:extLst>
          </p:cNvPr>
          <p:cNvSpPr/>
          <p:nvPr/>
        </p:nvSpPr>
        <p:spPr>
          <a:xfrm>
            <a:off x="171657" y="2726186"/>
            <a:ext cx="5864405" cy="1323439"/>
          </a:xfrm>
          <a:prstGeom prst="rect">
            <a:avLst/>
          </a:prstGeom>
        </p:spPr>
        <p:txBody>
          <a:bodyPr wrap="square">
            <a:spAutoFit/>
          </a:bodyPr>
          <a:lstStyle/>
          <a:p>
            <a:pPr algn="ctr"/>
            <a:r>
              <a:rPr lang="en-US" sz="2000" dirty="0">
                <a:latin typeface="Arial" panose="020B0604020202020204" pitchFamily="34" charset="0"/>
                <a:cs typeface="Arial" panose="020B0604020202020204" pitchFamily="34" charset="0"/>
              </a:rPr>
              <a:t>The costs and wasted resources associated with high DSP turnover have resulted in service providers not finding enough qualified individuals to fill positions (University of Minnesota, 2018). </a:t>
            </a:r>
            <a:endParaRPr lang="en-US" sz="2000" dirty="0">
              <a:highlight>
                <a:srgbClr val="FFFF00"/>
              </a:highligh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C1260A9-95DA-4147-B007-EE893E401832}"/>
              </a:ext>
            </a:extLst>
          </p:cNvPr>
          <p:cNvSpPr/>
          <p:nvPr/>
        </p:nvSpPr>
        <p:spPr>
          <a:xfrm>
            <a:off x="204761" y="4313300"/>
            <a:ext cx="5864405" cy="1631216"/>
          </a:xfrm>
          <a:prstGeom prst="rect">
            <a:avLst/>
          </a:prstGeom>
        </p:spPr>
        <p:txBody>
          <a:bodyPr wrap="square">
            <a:spAutoFit/>
          </a:bodyPr>
          <a:lstStyle/>
          <a:p>
            <a:pPr algn="ctr"/>
            <a:r>
              <a:rPr lang="en-US" sz="2000" dirty="0">
                <a:latin typeface="Arial" panose="020B0604020202020204" pitchFamily="34" charset="0"/>
                <a:cs typeface="Arial" panose="020B0604020202020204" pitchFamily="34" charset="0"/>
              </a:rPr>
              <a:t>Research indicates direct support turnover can have a tremendous financial burden on service providers; hinder the community integration of people with I/DD; and prevent people from accessing their communities (Friedman, 2020).  </a:t>
            </a:r>
          </a:p>
        </p:txBody>
      </p:sp>
      <p:sp>
        <p:nvSpPr>
          <p:cNvPr id="9" name="TextBox 8">
            <a:extLst>
              <a:ext uri="{FF2B5EF4-FFF2-40B4-BE49-F238E27FC236}">
                <a16:creationId xmlns:a16="http://schemas.microsoft.com/office/drawing/2014/main" id="{B80666D0-B922-4AD1-BF98-1FB81AE05227}"/>
              </a:ext>
            </a:extLst>
          </p:cNvPr>
          <p:cNvSpPr txBox="1"/>
          <p:nvPr/>
        </p:nvSpPr>
        <p:spPr>
          <a:xfrm>
            <a:off x="721325" y="2068322"/>
            <a:ext cx="4765071" cy="430887"/>
          </a:xfrm>
          <a:prstGeom prst="rect">
            <a:avLst/>
          </a:prstGeom>
          <a:noFill/>
        </p:spPr>
        <p:txBody>
          <a:bodyPr wrap="square" rtlCol="0">
            <a:spAutoFit/>
          </a:bodyPr>
          <a:lstStyle/>
          <a:p>
            <a:pPr algn="ctr"/>
            <a:r>
              <a:rPr lang="en-US" sz="2200" b="1" dirty="0">
                <a:latin typeface="Arial" panose="020B0604020202020204" pitchFamily="34" charset="0"/>
                <a:cs typeface="Arial" panose="020B0604020202020204" pitchFamily="34" charset="0"/>
              </a:rPr>
              <a:t>Turnover Costs</a:t>
            </a:r>
          </a:p>
        </p:txBody>
      </p:sp>
      <p:sp>
        <p:nvSpPr>
          <p:cNvPr id="11" name="TextBox 10">
            <a:extLst>
              <a:ext uri="{FF2B5EF4-FFF2-40B4-BE49-F238E27FC236}">
                <a16:creationId xmlns:a16="http://schemas.microsoft.com/office/drawing/2014/main" id="{9CDACC61-2AEE-43C3-9E94-4826B155DA64}"/>
              </a:ext>
            </a:extLst>
          </p:cNvPr>
          <p:cNvSpPr txBox="1"/>
          <p:nvPr/>
        </p:nvSpPr>
        <p:spPr>
          <a:xfrm>
            <a:off x="6714945" y="2093407"/>
            <a:ext cx="4765071" cy="430887"/>
          </a:xfrm>
          <a:prstGeom prst="rect">
            <a:avLst/>
          </a:prstGeom>
          <a:noFill/>
        </p:spPr>
        <p:txBody>
          <a:bodyPr wrap="square" rtlCol="0">
            <a:spAutoFit/>
          </a:bodyPr>
          <a:lstStyle/>
          <a:p>
            <a:pPr algn="ctr"/>
            <a:r>
              <a:rPr lang="en-US" sz="2200" b="1" dirty="0">
                <a:latin typeface="Arial" panose="020B0604020202020204" pitchFamily="34" charset="0"/>
                <a:cs typeface="Arial" panose="020B0604020202020204" pitchFamily="34" charset="0"/>
              </a:rPr>
              <a:t>Turnover Solutions</a:t>
            </a:r>
          </a:p>
        </p:txBody>
      </p:sp>
      <p:sp>
        <p:nvSpPr>
          <p:cNvPr id="12" name="Rectangle 11">
            <a:extLst>
              <a:ext uri="{FF2B5EF4-FFF2-40B4-BE49-F238E27FC236}">
                <a16:creationId xmlns:a16="http://schemas.microsoft.com/office/drawing/2014/main" id="{EE8AC39C-E6AC-43D8-BD6F-56D46F2996F0}"/>
              </a:ext>
            </a:extLst>
          </p:cNvPr>
          <p:cNvSpPr/>
          <p:nvPr/>
        </p:nvSpPr>
        <p:spPr>
          <a:xfrm>
            <a:off x="6002962" y="2767280"/>
            <a:ext cx="6096000" cy="1323439"/>
          </a:xfrm>
          <a:prstGeom prst="rect">
            <a:avLst/>
          </a:prstGeom>
        </p:spPr>
        <p:txBody>
          <a:bodyPr>
            <a:spAutoFit/>
          </a:bodyPr>
          <a:lstStyle/>
          <a:p>
            <a:pPr algn="ctr"/>
            <a:r>
              <a:rPr lang="en-US" sz="2000" dirty="0">
                <a:latin typeface="Arial" panose="020B0604020202020204" pitchFamily="34" charset="0"/>
                <a:cs typeface="Arial" panose="020B0604020202020204" pitchFamily="34" charset="0"/>
              </a:rPr>
              <a:t>A study found provider organizations that participated in a competency-based training and certification program had a 16% decrease in turnover rates (University of Minnesota, 2017). </a:t>
            </a:r>
          </a:p>
        </p:txBody>
      </p:sp>
      <p:sp>
        <p:nvSpPr>
          <p:cNvPr id="13" name="Rectangle 12">
            <a:extLst>
              <a:ext uri="{FF2B5EF4-FFF2-40B4-BE49-F238E27FC236}">
                <a16:creationId xmlns:a16="http://schemas.microsoft.com/office/drawing/2014/main" id="{D92D4FB3-700F-40AB-8879-5DA7F75D9CF3}"/>
              </a:ext>
            </a:extLst>
          </p:cNvPr>
          <p:cNvSpPr/>
          <p:nvPr/>
        </p:nvSpPr>
        <p:spPr>
          <a:xfrm>
            <a:off x="6121259" y="4649312"/>
            <a:ext cx="5864405" cy="400110"/>
          </a:xfrm>
          <a:prstGeom prst="rect">
            <a:avLst/>
          </a:prstGeom>
        </p:spPr>
        <p:txBody>
          <a:bodyPr wrap="square">
            <a:spAutoFit/>
          </a:bodyPr>
          <a:lstStyle/>
          <a:p>
            <a:pPr algn="ctr"/>
            <a:r>
              <a:rPr lang="en-US" sz="2000" dirty="0">
                <a:highlight>
                  <a:srgbClr val="FFFF00"/>
                </a:highlight>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8B7C7ADC-00B7-4DB1-9829-6DCF96ED92FB}"/>
              </a:ext>
            </a:extLst>
          </p:cNvPr>
          <p:cNvSpPr/>
          <p:nvPr/>
        </p:nvSpPr>
        <p:spPr>
          <a:xfrm>
            <a:off x="6085295" y="4552893"/>
            <a:ext cx="5864405" cy="1015663"/>
          </a:xfrm>
          <a:prstGeom prst="rect">
            <a:avLst/>
          </a:prstGeom>
        </p:spPr>
        <p:txBody>
          <a:bodyPr wrap="square">
            <a:spAutoFit/>
          </a:bodyPr>
          <a:lstStyle/>
          <a:p>
            <a:pPr algn="ctr"/>
            <a:r>
              <a:rPr lang="en-US" sz="2000" dirty="0">
                <a:latin typeface="Arial" panose="020B0604020202020204" pitchFamily="34" charset="0"/>
                <a:cs typeface="Arial" panose="020B0604020202020204" pitchFamily="34" charset="0"/>
              </a:rPr>
              <a:t>Research indicates mentorship is effective at decreasing turnover (Larson &amp; Hewitt, 2004; Micke, 2015). </a:t>
            </a:r>
          </a:p>
        </p:txBody>
      </p:sp>
    </p:spTree>
    <p:extLst>
      <p:ext uri="{BB962C8B-B14F-4D97-AF65-F5344CB8AC3E}">
        <p14:creationId xmlns:p14="http://schemas.microsoft.com/office/powerpoint/2010/main" val="665507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FFEBA4-4CFE-4010-ABB1-A696DEF0967E}"/>
              </a:ext>
            </a:extLst>
          </p:cNvPr>
          <p:cNvSpPr/>
          <p:nvPr/>
        </p:nvSpPr>
        <p:spPr>
          <a:xfrm>
            <a:off x="1294543" y="1509204"/>
            <a:ext cx="9602913" cy="4473911"/>
          </a:xfrm>
          <a:prstGeom prst="rect">
            <a:avLst/>
          </a:prstGeom>
          <a:solidFill>
            <a:schemeClr val="accent2">
              <a:lumMod val="40000"/>
              <a:lumOff val="6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00EE9E8-BD07-4F54-A263-EC52F0E508D4}"/>
              </a:ext>
            </a:extLst>
          </p:cNvPr>
          <p:cNvSpPr txBox="1"/>
          <p:nvPr/>
        </p:nvSpPr>
        <p:spPr>
          <a:xfrm>
            <a:off x="1428537" y="1761186"/>
            <a:ext cx="9719353" cy="4185761"/>
          </a:xfrm>
          <a:prstGeom prst="rect">
            <a:avLst/>
          </a:prstGeom>
          <a:noFill/>
        </p:spPr>
        <p:txBody>
          <a:bodyPr wrap="square" rtlCol="0">
            <a:spAutoFit/>
          </a:bodyPr>
          <a:lstStyle/>
          <a:p>
            <a:pPr marL="285750" indent="-285750">
              <a:buFont typeface="Wingdings" panose="05000000000000000000" pitchFamily="2" charset="2"/>
              <a:buChar char="Ø"/>
            </a:pPr>
            <a:r>
              <a:rPr lang="en-US" sz="2200" dirty="0">
                <a:latin typeface="Arial" panose="020B0604020202020204" pitchFamily="34" charset="0"/>
                <a:cs typeface="Arial" panose="020B0604020202020204" pitchFamily="34" charset="0"/>
              </a:rPr>
              <a:t>Certificate programs provide a higher and consistent standard for direct support work performance and improve the skills of DSPs (University of Minnesota, 2017). </a:t>
            </a:r>
          </a:p>
          <a:p>
            <a:endParaRPr lang="en-US" sz="1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sz="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200" dirty="0">
                <a:latin typeface="Arial" panose="020B0604020202020204" pitchFamily="34" charset="0"/>
                <a:cs typeface="Arial" panose="020B0604020202020204" pitchFamily="34" charset="0"/>
              </a:rPr>
              <a:t>Individuals who received services from certified DSPs experienced improvement in outcomes such as employment, social relationships, inclusion, and health and safety (University of Minnesota, 2017). </a:t>
            </a:r>
          </a:p>
          <a:p>
            <a:pPr marL="285750" indent="-285750">
              <a:buFont typeface="Wingdings" panose="05000000000000000000" pitchFamily="2" charset="2"/>
              <a:buChar char="Ø"/>
            </a:pPr>
            <a:endParaRPr lang="en-US" sz="1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sz="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200" dirty="0">
                <a:latin typeface="Arial" panose="020B0604020202020204" pitchFamily="34" charset="0"/>
                <a:cs typeface="Arial" panose="020B0604020202020204" pitchFamily="34" charset="0"/>
              </a:rPr>
              <a:t>Research indicates attainment of certifications improves the quality of care, contributes to higher levels of professionalism, improves job satisfaction, and reduces injuries for DSPs and the people they support (Report to the President, 2017). </a:t>
            </a:r>
            <a:endParaRPr lang="en-US" sz="2200" dirty="0"/>
          </a:p>
          <a:p>
            <a:pPr marL="285750" indent="-285750">
              <a:buFont typeface="Wingdings" panose="05000000000000000000" pitchFamily="2" charset="2"/>
              <a:buChar char="Ø"/>
            </a:pPr>
            <a:endParaRPr lang="en-US" dirty="0"/>
          </a:p>
        </p:txBody>
      </p:sp>
      <p:sp>
        <p:nvSpPr>
          <p:cNvPr id="8" name="Title 4">
            <a:extLst>
              <a:ext uri="{FF2B5EF4-FFF2-40B4-BE49-F238E27FC236}">
                <a16:creationId xmlns:a16="http://schemas.microsoft.com/office/drawing/2014/main" id="{B557786F-380E-4F81-BE95-042861B00B1E}"/>
              </a:ext>
            </a:extLst>
          </p:cNvPr>
          <p:cNvSpPr>
            <a:spLocks noGrp="1"/>
          </p:cNvSpPr>
          <p:nvPr>
            <p:ph type="title"/>
          </p:nvPr>
        </p:nvSpPr>
        <p:spPr>
          <a:xfrm>
            <a:off x="213064" y="385434"/>
            <a:ext cx="11265023" cy="833174"/>
          </a:xfrm>
        </p:spPr>
        <p:txBody>
          <a:bodyPr>
            <a:normAutofit/>
          </a:bodyPr>
          <a:lstStyle/>
          <a:p>
            <a:pPr algn="ctr"/>
            <a:r>
              <a:rPr lang="en-US" sz="4200" b="1" dirty="0">
                <a:cs typeface="Arial" panose="020B0604020202020204" pitchFamily="34" charset="0"/>
              </a:rPr>
              <a:t>Research Supports Certification</a:t>
            </a:r>
          </a:p>
        </p:txBody>
      </p:sp>
    </p:spTree>
    <p:extLst>
      <p:ext uri="{BB962C8B-B14F-4D97-AF65-F5344CB8AC3E}">
        <p14:creationId xmlns:p14="http://schemas.microsoft.com/office/powerpoint/2010/main" val="3643028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CE53B53F-F757-4FD9-8264-FF2E7C1C4C72}"/>
              </a:ext>
            </a:extLst>
          </p:cNvPr>
          <p:cNvSpPr/>
          <p:nvPr/>
        </p:nvSpPr>
        <p:spPr>
          <a:xfrm>
            <a:off x="2182647" y="4229052"/>
            <a:ext cx="8327813" cy="1748343"/>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Rounded Corners 26">
            <a:extLst>
              <a:ext uri="{FF2B5EF4-FFF2-40B4-BE49-F238E27FC236}">
                <a16:creationId xmlns:a16="http://schemas.microsoft.com/office/drawing/2014/main" id="{3C63FC3D-7F13-4901-858F-9773AB4A8D93}"/>
              </a:ext>
            </a:extLst>
          </p:cNvPr>
          <p:cNvSpPr/>
          <p:nvPr/>
        </p:nvSpPr>
        <p:spPr>
          <a:xfrm>
            <a:off x="2182645" y="2849486"/>
            <a:ext cx="8327815" cy="1187772"/>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Rounded Corners 25">
            <a:extLst>
              <a:ext uri="{FF2B5EF4-FFF2-40B4-BE49-F238E27FC236}">
                <a16:creationId xmlns:a16="http://schemas.microsoft.com/office/drawing/2014/main" id="{BBEFFBDF-AAAA-479F-B680-D239B55509A1}"/>
              </a:ext>
            </a:extLst>
          </p:cNvPr>
          <p:cNvSpPr/>
          <p:nvPr/>
        </p:nvSpPr>
        <p:spPr>
          <a:xfrm>
            <a:off x="2182645" y="1469921"/>
            <a:ext cx="8327815" cy="1187772"/>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00EA7E-FC78-4F30-8263-A5BE234FE53C}"/>
              </a:ext>
            </a:extLst>
          </p:cNvPr>
          <p:cNvSpPr>
            <a:spLocks noGrp="1"/>
          </p:cNvSpPr>
          <p:nvPr>
            <p:ph type="title"/>
          </p:nvPr>
        </p:nvSpPr>
        <p:spPr>
          <a:xfrm>
            <a:off x="419100" y="472543"/>
            <a:ext cx="11353800" cy="788970"/>
          </a:xfrm>
        </p:spPr>
        <p:txBody>
          <a:bodyPr>
            <a:normAutofit/>
          </a:bodyPr>
          <a:lstStyle/>
          <a:p>
            <a:pPr algn="ctr"/>
            <a:r>
              <a:rPr lang="en-US" sz="4300" b="1" dirty="0">
                <a:cs typeface="Arial" panose="020B0604020202020204" pitchFamily="34" charset="0"/>
              </a:rPr>
              <a:t>BOCES Pilot Project Benefits </a:t>
            </a:r>
          </a:p>
        </p:txBody>
      </p:sp>
      <p:sp>
        <p:nvSpPr>
          <p:cNvPr id="14" name="Rectangle 13">
            <a:extLst>
              <a:ext uri="{FF2B5EF4-FFF2-40B4-BE49-F238E27FC236}">
                <a16:creationId xmlns:a16="http://schemas.microsoft.com/office/drawing/2014/main" id="{D2133791-4B01-4ACD-A8FB-521B19126EC2}"/>
              </a:ext>
            </a:extLst>
          </p:cNvPr>
          <p:cNvSpPr/>
          <p:nvPr/>
        </p:nvSpPr>
        <p:spPr>
          <a:xfrm>
            <a:off x="2237445" y="3041280"/>
            <a:ext cx="8088079" cy="769441"/>
          </a:xfrm>
          <a:prstGeom prst="rect">
            <a:avLst/>
          </a:prstGeom>
        </p:spPr>
        <p:txBody>
          <a:bodyPr wrap="square">
            <a:spAutoFit/>
          </a:bodyPr>
          <a:lstStyle/>
          <a:p>
            <a:pPr marL="285750" lvl="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Strengthens the candidate pool of qualified and motivated workers</a:t>
            </a:r>
          </a:p>
          <a:p>
            <a:pPr lvl="0"/>
            <a:endParaRPr lang="en-US" sz="6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Improves recruitment and retention efforts for this workforce</a:t>
            </a:r>
          </a:p>
        </p:txBody>
      </p:sp>
      <p:sp>
        <p:nvSpPr>
          <p:cNvPr id="15" name="Rectangle 14">
            <a:extLst>
              <a:ext uri="{FF2B5EF4-FFF2-40B4-BE49-F238E27FC236}">
                <a16:creationId xmlns:a16="http://schemas.microsoft.com/office/drawing/2014/main" id="{A5EE4A29-B219-4FE8-AAD6-C48F01739E57}"/>
              </a:ext>
            </a:extLst>
          </p:cNvPr>
          <p:cNvSpPr/>
          <p:nvPr/>
        </p:nvSpPr>
        <p:spPr>
          <a:xfrm>
            <a:off x="2237446" y="1555807"/>
            <a:ext cx="8088079" cy="1061829"/>
          </a:xfrm>
          <a:prstGeom prst="rect">
            <a:avLst/>
          </a:prstGeom>
        </p:spPr>
        <p:txBody>
          <a:bodyPr wrap="square">
            <a:spAutoFit/>
          </a:bodyPr>
          <a:lstStyle/>
          <a:p>
            <a:pPr marL="285750" lvl="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Builds student pathway to the direct support workforce</a:t>
            </a:r>
          </a:p>
          <a:p>
            <a:pPr lvl="0"/>
            <a:endParaRPr lang="en-US" sz="6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Enhances the direct support occupational image and profile with a state recognized Certificate Program</a:t>
            </a:r>
          </a:p>
        </p:txBody>
      </p:sp>
      <p:sp>
        <p:nvSpPr>
          <p:cNvPr id="16" name="Rectangle 15">
            <a:extLst>
              <a:ext uri="{FF2B5EF4-FFF2-40B4-BE49-F238E27FC236}">
                <a16:creationId xmlns:a16="http://schemas.microsoft.com/office/drawing/2014/main" id="{379E4E4C-8D96-4694-9384-6C71E29F4821}"/>
              </a:ext>
            </a:extLst>
          </p:cNvPr>
          <p:cNvSpPr/>
          <p:nvPr/>
        </p:nvSpPr>
        <p:spPr>
          <a:xfrm>
            <a:off x="2237444" y="4332697"/>
            <a:ext cx="8088079" cy="1646605"/>
          </a:xfrm>
          <a:prstGeom prst="rect">
            <a:avLst/>
          </a:prstGeom>
        </p:spPr>
        <p:txBody>
          <a:bodyPr wrap="square">
            <a:spAutoFit/>
          </a:bodyPr>
          <a:lstStyle/>
          <a:p>
            <a:pPr marL="342900" lvl="0" indent="-342900">
              <a:buFont typeface="Arial" panose="020B0604020202020204" pitchFamily="34" charset="0"/>
              <a:buChar char="•"/>
            </a:pPr>
            <a:r>
              <a:rPr lang="en-US" sz="1900" dirty="0">
                <a:latin typeface="Arial" panose="020B0604020202020204" pitchFamily="34" charset="0"/>
                <a:cs typeface="Arial" panose="020B0604020202020204" pitchFamily="34" charset="0"/>
              </a:rPr>
              <a:t>Work-based learning and mentorship provides participants with hands-on knowledge and experience, preparing them to enter the workforce</a:t>
            </a:r>
          </a:p>
          <a:p>
            <a:pPr marL="342900" lvl="0" indent="-342900">
              <a:buFont typeface="Arial" panose="020B0604020202020204" pitchFamily="34" charset="0"/>
              <a:buChar char="•"/>
            </a:pPr>
            <a:endParaRPr lang="en-US" sz="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900" dirty="0">
                <a:latin typeface="Arial" panose="020B0604020202020204" pitchFamily="34" charset="0"/>
                <a:cs typeface="Arial" panose="020B0604020202020204" pitchFamily="34" charset="0"/>
              </a:rPr>
              <a:t>Participants learn the relevant skills of the direct care occupations,  expected to increase by 52% in New York State, from 2018 to 2028.</a:t>
            </a:r>
            <a:endParaRPr lang="en-US" dirty="0"/>
          </a:p>
          <a:p>
            <a:pPr marL="342900" lvl="0" indent="-342900">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816F7E46-A323-482E-8638-90991FAEDB9B}"/>
              </a:ext>
            </a:extLst>
          </p:cNvPr>
          <p:cNvGrpSpPr/>
          <p:nvPr/>
        </p:nvGrpSpPr>
        <p:grpSpPr>
          <a:xfrm>
            <a:off x="976046" y="1554499"/>
            <a:ext cx="890322" cy="1294987"/>
            <a:chOff x="51368" y="953625"/>
            <a:chExt cx="625514" cy="845530"/>
          </a:xfrm>
        </p:grpSpPr>
        <p:sp>
          <p:nvSpPr>
            <p:cNvPr id="18" name="Arrow: Chevron 17">
              <a:extLst>
                <a:ext uri="{FF2B5EF4-FFF2-40B4-BE49-F238E27FC236}">
                  <a16:creationId xmlns:a16="http://schemas.microsoft.com/office/drawing/2014/main" id="{4835A7BD-6B11-43E8-9AA7-C20858A8DD7F}"/>
                </a:ext>
              </a:extLst>
            </p:cNvPr>
            <p:cNvSpPr/>
            <p:nvPr/>
          </p:nvSpPr>
          <p:spPr>
            <a:xfrm rot="5400000">
              <a:off x="-58640" y="1063633"/>
              <a:ext cx="845530" cy="625514"/>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Arrow: Chevron 4">
              <a:extLst>
                <a:ext uri="{FF2B5EF4-FFF2-40B4-BE49-F238E27FC236}">
                  <a16:creationId xmlns:a16="http://schemas.microsoft.com/office/drawing/2014/main" id="{7381E46E-85F6-4566-A916-DB4612B6B57D}"/>
                </a:ext>
              </a:extLst>
            </p:cNvPr>
            <p:cNvSpPr txBox="1"/>
            <p:nvPr/>
          </p:nvSpPr>
          <p:spPr>
            <a:xfrm>
              <a:off x="51368" y="1266382"/>
              <a:ext cx="625514" cy="2200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sz="1400" kern="1200" dirty="0"/>
            </a:p>
          </p:txBody>
        </p:sp>
      </p:grpSp>
      <p:grpSp>
        <p:nvGrpSpPr>
          <p:cNvPr id="29" name="Group 28">
            <a:extLst>
              <a:ext uri="{FF2B5EF4-FFF2-40B4-BE49-F238E27FC236}">
                <a16:creationId xmlns:a16="http://schemas.microsoft.com/office/drawing/2014/main" id="{3A663727-B382-40DF-AF9C-8F28F97DF3FF}"/>
              </a:ext>
            </a:extLst>
          </p:cNvPr>
          <p:cNvGrpSpPr/>
          <p:nvPr/>
        </p:nvGrpSpPr>
        <p:grpSpPr>
          <a:xfrm>
            <a:off x="976046" y="2977802"/>
            <a:ext cx="890322" cy="1294987"/>
            <a:chOff x="51368" y="953625"/>
            <a:chExt cx="625514" cy="845530"/>
          </a:xfrm>
        </p:grpSpPr>
        <p:sp>
          <p:nvSpPr>
            <p:cNvPr id="30" name="Arrow: Chevron 29">
              <a:extLst>
                <a:ext uri="{FF2B5EF4-FFF2-40B4-BE49-F238E27FC236}">
                  <a16:creationId xmlns:a16="http://schemas.microsoft.com/office/drawing/2014/main" id="{FBB20312-9035-4632-A327-BD90BB032008}"/>
                </a:ext>
              </a:extLst>
            </p:cNvPr>
            <p:cNvSpPr/>
            <p:nvPr/>
          </p:nvSpPr>
          <p:spPr>
            <a:xfrm rot="5400000">
              <a:off x="-58640" y="1063633"/>
              <a:ext cx="845530" cy="625514"/>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Arrow: Chevron 4">
              <a:extLst>
                <a:ext uri="{FF2B5EF4-FFF2-40B4-BE49-F238E27FC236}">
                  <a16:creationId xmlns:a16="http://schemas.microsoft.com/office/drawing/2014/main" id="{CD4E5BD5-CB59-45AD-85E7-2E8DB6F084E1}"/>
                </a:ext>
              </a:extLst>
            </p:cNvPr>
            <p:cNvSpPr txBox="1"/>
            <p:nvPr/>
          </p:nvSpPr>
          <p:spPr>
            <a:xfrm>
              <a:off x="51368" y="1266382"/>
              <a:ext cx="625514" cy="2200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sz="1400" kern="1200" dirty="0"/>
            </a:p>
          </p:txBody>
        </p:sp>
      </p:grpSp>
      <p:grpSp>
        <p:nvGrpSpPr>
          <p:cNvPr id="32" name="Group 31">
            <a:extLst>
              <a:ext uri="{FF2B5EF4-FFF2-40B4-BE49-F238E27FC236}">
                <a16:creationId xmlns:a16="http://schemas.microsoft.com/office/drawing/2014/main" id="{8C398929-1B2B-4960-BF31-9AA18C87BB51}"/>
              </a:ext>
            </a:extLst>
          </p:cNvPr>
          <p:cNvGrpSpPr/>
          <p:nvPr/>
        </p:nvGrpSpPr>
        <p:grpSpPr>
          <a:xfrm>
            <a:off x="976046" y="4455729"/>
            <a:ext cx="890322" cy="1294987"/>
            <a:chOff x="51368" y="953625"/>
            <a:chExt cx="625514" cy="845530"/>
          </a:xfrm>
        </p:grpSpPr>
        <p:sp>
          <p:nvSpPr>
            <p:cNvPr id="33" name="Arrow: Chevron 32">
              <a:extLst>
                <a:ext uri="{FF2B5EF4-FFF2-40B4-BE49-F238E27FC236}">
                  <a16:creationId xmlns:a16="http://schemas.microsoft.com/office/drawing/2014/main" id="{0302D2C0-1106-44F9-AD86-7FCD6B1CEFB1}"/>
                </a:ext>
              </a:extLst>
            </p:cNvPr>
            <p:cNvSpPr/>
            <p:nvPr/>
          </p:nvSpPr>
          <p:spPr>
            <a:xfrm rot="5400000">
              <a:off x="-58640" y="1063633"/>
              <a:ext cx="845530" cy="625514"/>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Arrow: Chevron 4">
              <a:extLst>
                <a:ext uri="{FF2B5EF4-FFF2-40B4-BE49-F238E27FC236}">
                  <a16:creationId xmlns:a16="http://schemas.microsoft.com/office/drawing/2014/main" id="{4A07BF5C-8CC2-45F6-A8E0-F6D73A3E6D72}"/>
                </a:ext>
              </a:extLst>
            </p:cNvPr>
            <p:cNvSpPr txBox="1"/>
            <p:nvPr/>
          </p:nvSpPr>
          <p:spPr>
            <a:xfrm>
              <a:off x="51368" y="1266382"/>
              <a:ext cx="625514" cy="2200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sz="1400" kern="1200" dirty="0"/>
            </a:p>
          </p:txBody>
        </p:sp>
      </p:grpSp>
    </p:spTree>
    <p:extLst>
      <p:ext uri="{BB962C8B-B14F-4D97-AF65-F5344CB8AC3E}">
        <p14:creationId xmlns:p14="http://schemas.microsoft.com/office/powerpoint/2010/main" val="1148519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419E-9A64-4D10-AF37-2680CA9B867B}"/>
              </a:ext>
            </a:extLst>
          </p:cNvPr>
          <p:cNvSpPr>
            <a:spLocks noGrp="1"/>
          </p:cNvSpPr>
          <p:nvPr>
            <p:ph type="title"/>
          </p:nvPr>
        </p:nvSpPr>
        <p:spPr>
          <a:xfrm>
            <a:off x="836676" y="311988"/>
            <a:ext cx="10515600" cy="1325563"/>
          </a:xfrm>
        </p:spPr>
        <p:txBody>
          <a:bodyPr vert="horz" lIns="91440" tIns="45720" rIns="91440" bIns="45720" rtlCol="0" anchor="ctr">
            <a:normAutofit/>
          </a:bodyPr>
          <a:lstStyle/>
          <a:p>
            <a:pPr algn="ctr"/>
            <a:r>
              <a:rPr lang="en-US" sz="5200" b="1" dirty="0">
                <a:cs typeface="Arial" panose="020B0604020202020204" pitchFamily="34" charset="0"/>
              </a:rPr>
              <a:t>Future Goals</a:t>
            </a:r>
            <a:endParaRPr lang="en-US" sz="5200" b="1" kern="1200" dirty="0">
              <a:solidFill>
                <a:schemeClr val="tx1"/>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423829F7-D0E6-4AA6-849D-A36A3E28930E}"/>
              </a:ext>
            </a:extLst>
          </p:cNvPr>
          <p:cNvSpPr txBox="1">
            <a:spLocks/>
          </p:cNvSpPr>
          <p:nvPr/>
        </p:nvSpPr>
        <p:spPr>
          <a:xfrm>
            <a:off x="836676" y="1846555"/>
            <a:ext cx="6693733" cy="469945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R="0" lvl="0" defTabSz="914400" fontAlgn="auto">
              <a:spcBef>
                <a:spcPts val="750"/>
              </a:spcBef>
              <a:spcAft>
                <a:spcPts val="0"/>
              </a:spcAft>
              <a:buClrTx/>
              <a:buSzTx/>
              <a:buFont typeface="Wingdings" panose="05000000000000000000" pitchFamily="2" charset="2"/>
              <a:buChar char="Ø"/>
              <a:tabLst/>
              <a:defRPr/>
            </a:pPr>
            <a:r>
              <a:rPr kumimoji="0" lang="en-US" sz="2100" b="0" i="0" u="none" strike="noStrike" cap="none" spc="0" normalizeH="0" baseline="0" noProof="0" dirty="0">
                <a:ln>
                  <a:noFill/>
                </a:ln>
                <a:effectLst/>
                <a:uLnTx/>
                <a:uFillTx/>
                <a:latin typeface="Arial" panose="020B0604020202020204" pitchFamily="34" charset="0"/>
              </a:rPr>
              <a:t> </a:t>
            </a:r>
            <a:r>
              <a:rPr lang="en-US" sz="2100" dirty="0">
                <a:latin typeface="Arial" panose="020B0604020202020204" pitchFamily="34" charset="0"/>
              </a:rPr>
              <a:t>B</a:t>
            </a:r>
            <a:r>
              <a:rPr kumimoji="0" lang="en-US" sz="2100" b="0" i="0" u="none" strike="noStrike" cap="none" spc="0" normalizeH="0" baseline="0" noProof="0" dirty="0">
                <a:ln>
                  <a:noFill/>
                </a:ln>
                <a:effectLst/>
                <a:uLnTx/>
                <a:uFillTx/>
                <a:latin typeface="Arial" panose="020B0604020202020204" pitchFamily="34" charset="0"/>
              </a:rPr>
              <a:t>uild and support a sustainable Capital Region BOCES program that can be replicated in other regions of the state.</a:t>
            </a:r>
          </a:p>
          <a:p>
            <a:pPr marL="0" marR="0" lvl="0" indent="0" defTabSz="914400" fontAlgn="auto">
              <a:spcBef>
                <a:spcPts val="750"/>
              </a:spcBef>
              <a:spcAft>
                <a:spcPts val="0"/>
              </a:spcAft>
              <a:buClrTx/>
              <a:buSzTx/>
              <a:buNone/>
              <a:tabLst/>
              <a:defRPr/>
            </a:pPr>
            <a:endParaRPr lang="en-US" sz="1200" dirty="0">
              <a:latin typeface="Arial" panose="020B0604020202020204" pitchFamily="34" charset="0"/>
            </a:endParaRPr>
          </a:p>
          <a:p>
            <a:pPr lvl="0" defTabSz="914400">
              <a:buFont typeface="Wingdings" panose="05000000000000000000" pitchFamily="2" charset="2"/>
              <a:buChar char="Ø"/>
              <a:defRPr/>
            </a:pPr>
            <a:r>
              <a:rPr lang="en-US" sz="2100" dirty="0">
                <a:latin typeface="Arial" panose="020B0604020202020204" pitchFamily="34" charset="0"/>
              </a:rPr>
              <a:t> Strengthen the candidate pool and career pathway to address workforce shortages in the developmental disabilities field. </a:t>
            </a:r>
            <a:endParaRPr kumimoji="0" lang="en-US" sz="2100" b="0" i="0" u="none" strike="noStrike" cap="none" spc="0" normalizeH="0" baseline="0" noProof="0" dirty="0">
              <a:ln>
                <a:noFill/>
              </a:ln>
              <a:effectLst/>
              <a:uLnTx/>
              <a:uFillTx/>
              <a:latin typeface="Arial" panose="020B0604020202020204" pitchFamily="34" charset="0"/>
            </a:endParaRPr>
          </a:p>
          <a:p>
            <a:pPr marL="0" marR="0" lvl="0" indent="0" defTabSz="914400" fontAlgn="auto">
              <a:spcBef>
                <a:spcPts val="750"/>
              </a:spcBef>
              <a:spcAft>
                <a:spcPts val="0"/>
              </a:spcAft>
              <a:buClrTx/>
              <a:buSzTx/>
              <a:buNone/>
              <a:tabLst/>
              <a:defRPr/>
            </a:pPr>
            <a:endParaRPr lang="en-US" sz="1200" dirty="0">
              <a:latin typeface="Arial" panose="020B0604020202020204" pitchFamily="34" charset="0"/>
            </a:endParaRPr>
          </a:p>
          <a:p>
            <a:pPr marR="0" lvl="0" defTabSz="914400" fontAlgn="auto">
              <a:spcBef>
                <a:spcPts val="750"/>
              </a:spcBef>
              <a:spcAft>
                <a:spcPts val="0"/>
              </a:spcAft>
              <a:buClrTx/>
              <a:buSzTx/>
              <a:buFont typeface="Wingdings" panose="05000000000000000000" pitchFamily="2" charset="2"/>
              <a:buChar char="Ø"/>
              <a:tabLst/>
              <a:defRPr/>
            </a:pPr>
            <a:r>
              <a:rPr kumimoji="0" lang="en-US" sz="2100" b="0" i="0" u="none" strike="noStrike" cap="none" spc="0" normalizeH="0" baseline="0" noProof="0" dirty="0">
                <a:ln>
                  <a:noFill/>
                </a:ln>
                <a:effectLst/>
                <a:uLnTx/>
                <a:uFillTx/>
                <a:latin typeface="Arial" panose="020B0604020202020204" pitchFamily="34" charset="0"/>
              </a:rPr>
              <a:t> Further establish the Direct Support Professional title as distinct from health care certifications, while introducing and promoting the I/DD field for career opportunities.</a:t>
            </a:r>
          </a:p>
          <a:p>
            <a:pPr marL="171450" marR="0" lvl="0" indent="-228600" defTabSz="914400" fontAlgn="auto">
              <a:spcBef>
                <a:spcPts val="750"/>
              </a:spcBef>
              <a:spcAft>
                <a:spcPts val="0"/>
              </a:spcAft>
              <a:buClrTx/>
              <a:buSzTx/>
              <a:tabLst/>
              <a:defRPr/>
            </a:pPr>
            <a:endParaRPr kumimoji="0" lang="en-US" sz="2200" b="0" i="0" u="none" strike="noStrike" cap="none" spc="0" normalizeH="0" baseline="0" noProof="0" dirty="0">
              <a:ln>
                <a:noFill/>
              </a:ln>
              <a:effectLst/>
              <a:uLnTx/>
              <a:uFillTx/>
              <a:cs typeface="+mn-cs"/>
            </a:endParaRPr>
          </a:p>
          <a:p>
            <a:pPr marL="0" marR="0" lvl="0" indent="-228600" defTabSz="914400" fontAlgn="auto">
              <a:spcBef>
                <a:spcPts val="750"/>
              </a:spcBef>
              <a:spcAft>
                <a:spcPts val="0"/>
              </a:spcAft>
              <a:buClrTx/>
              <a:buSzTx/>
              <a:tabLst/>
              <a:defRPr/>
            </a:pPr>
            <a:endParaRPr kumimoji="0" lang="en-US" sz="2200" b="0" i="0" u="none" strike="noStrike" cap="none" spc="0" normalizeH="0" baseline="0" noProof="0" dirty="0">
              <a:ln>
                <a:noFill/>
              </a:ln>
              <a:effectLst/>
              <a:uLnTx/>
              <a:uFillTx/>
              <a:cs typeface="+mn-cs"/>
            </a:endParaRPr>
          </a:p>
        </p:txBody>
      </p:sp>
      <p:pic>
        <p:nvPicPr>
          <p:cNvPr id="3" name="Picture 2">
            <a:extLst>
              <a:ext uri="{FF2B5EF4-FFF2-40B4-BE49-F238E27FC236}">
                <a16:creationId xmlns:a16="http://schemas.microsoft.com/office/drawing/2014/main" id="{B74A29C5-98D3-4A0D-9AF9-F8F672A53582}"/>
              </a:ext>
            </a:extLst>
          </p:cNvPr>
          <p:cNvPicPr>
            <a:picLocks noChangeAspect="1"/>
          </p:cNvPicPr>
          <p:nvPr/>
        </p:nvPicPr>
        <p:blipFill>
          <a:blip r:embed="rId3"/>
          <a:stretch>
            <a:fillRect/>
          </a:stretch>
        </p:blipFill>
        <p:spPr>
          <a:xfrm>
            <a:off x="7407667" y="2043893"/>
            <a:ext cx="4573366" cy="3027884"/>
          </a:xfrm>
          <a:prstGeom prst="rect">
            <a:avLst/>
          </a:prstGeom>
        </p:spPr>
      </p:pic>
    </p:spTree>
    <p:extLst>
      <p:ext uri="{BB962C8B-B14F-4D97-AF65-F5344CB8AC3E}">
        <p14:creationId xmlns:p14="http://schemas.microsoft.com/office/powerpoint/2010/main" val="2312298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120C9-74DA-4966-8593-DD51D23D6DB5}"/>
              </a:ext>
            </a:extLst>
          </p:cNvPr>
          <p:cNvSpPr>
            <a:spLocks noGrp="1"/>
          </p:cNvSpPr>
          <p:nvPr>
            <p:ph type="title"/>
          </p:nvPr>
        </p:nvSpPr>
        <p:spPr>
          <a:xfrm>
            <a:off x="370115" y="2233914"/>
            <a:ext cx="10515600" cy="1701478"/>
          </a:xfrm>
        </p:spPr>
        <p:txBody>
          <a:bodyPr/>
          <a:lstStyle/>
          <a:p>
            <a:r>
              <a:rPr lang="en-US" dirty="0"/>
              <a:t>                    </a:t>
            </a:r>
            <a:r>
              <a:rPr lang="en-US" sz="6000" dirty="0"/>
              <a:t>Quick Poll</a:t>
            </a:r>
          </a:p>
        </p:txBody>
      </p:sp>
    </p:spTree>
    <p:extLst>
      <p:ext uri="{BB962C8B-B14F-4D97-AF65-F5344CB8AC3E}">
        <p14:creationId xmlns:p14="http://schemas.microsoft.com/office/powerpoint/2010/main" val="496967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3FA5DD0-2FA6-46A9-BDE6-763C8B4CAF93}"/>
              </a:ext>
            </a:extLst>
          </p:cNvPr>
          <p:cNvSpPr txBox="1"/>
          <p:nvPr/>
        </p:nvSpPr>
        <p:spPr>
          <a:xfrm>
            <a:off x="1504950" y="2000250"/>
            <a:ext cx="11477625" cy="1384995"/>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 </a:t>
            </a:r>
          </a:p>
          <a:p>
            <a:pPr marL="285750" indent="-285750">
              <a:spcAft>
                <a:spcPts val="600"/>
              </a:spcAft>
              <a:buFont typeface="Courier New" panose="02070309020205020404" pitchFamily="49" charset="0"/>
              <a:buChar char="o"/>
            </a:pPr>
            <a:endParaRPr lang="en-US" sz="2800" dirty="0">
              <a:latin typeface="Arial" panose="020B0604020202020204" pitchFamily="34" charset="0"/>
              <a:cs typeface="Arial" panose="020B0604020202020204" pitchFamily="34" charset="0"/>
            </a:endParaRPr>
          </a:p>
          <a:p>
            <a:pPr marL="285750" indent="-285750">
              <a:spcAft>
                <a:spcPts val="600"/>
              </a:spcAft>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p:txBody>
      </p:sp>
      <p:graphicFrame>
        <p:nvGraphicFramePr>
          <p:cNvPr id="3" name="Diagram 2">
            <a:extLst>
              <a:ext uri="{FF2B5EF4-FFF2-40B4-BE49-F238E27FC236}">
                <a16:creationId xmlns:a16="http://schemas.microsoft.com/office/drawing/2014/main" id="{838F1BA3-D0CD-42AE-B16B-B21AB30AC22E}"/>
              </a:ext>
            </a:extLst>
          </p:cNvPr>
          <p:cNvGraphicFramePr/>
          <p:nvPr/>
        </p:nvGraphicFramePr>
        <p:xfrm>
          <a:off x="2089065" y="40301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9767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Map&#10;&#10;Description automatically generated">
            <a:extLst>
              <a:ext uri="{FF2B5EF4-FFF2-40B4-BE49-F238E27FC236}">
                <a16:creationId xmlns:a16="http://schemas.microsoft.com/office/drawing/2014/main" id="{8E2EFDD4-6ADC-4C9B-8D28-CF7788D70AE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2326" y="-138272"/>
            <a:ext cx="9009735" cy="6963481"/>
          </a:xfrm>
        </p:spPr>
      </p:pic>
      <p:sp>
        <p:nvSpPr>
          <p:cNvPr id="9" name="Title 3">
            <a:extLst>
              <a:ext uri="{FF2B5EF4-FFF2-40B4-BE49-F238E27FC236}">
                <a16:creationId xmlns:a16="http://schemas.microsoft.com/office/drawing/2014/main" id="{1ED841B0-00B4-42CF-A50B-ED4B8518C54D}"/>
              </a:ext>
            </a:extLst>
          </p:cNvPr>
          <p:cNvSpPr>
            <a:spLocks noGrp="1"/>
          </p:cNvSpPr>
          <p:nvPr>
            <p:ph type="title"/>
          </p:nvPr>
        </p:nvSpPr>
        <p:spPr>
          <a:xfrm>
            <a:off x="-1742440" y="32791"/>
            <a:ext cx="10515600" cy="1325563"/>
          </a:xfrm>
        </p:spPr>
        <p:txBody>
          <a:bodyPr>
            <a:normAutofit/>
          </a:bodyPr>
          <a:lstStyle/>
          <a:p>
            <a:pPr algn="ctr">
              <a:lnSpc>
                <a:spcPct val="100000"/>
              </a:lnSpc>
            </a:pPr>
            <a:r>
              <a:rPr lang="en-US" sz="4000" dirty="0">
                <a:latin typeface="Arial" panose="020B0604020202020204" pitchFamily="34" charset="0"/>
                <a:cs typeface="Arial" panose="020B0604020202020204" pitchFamily="34" charset="0"/>
              </a:rPr>
              <a:t>Growth of the RCWT Team </a:t>
            </a:r>
          </a:p>
        </p:txBody>
      </p:sp>
      <p:sp>
        <p:nvSpPr>
          <p:cNvPr id="7" name="Rectangle 6">
            <a:extLst>
              <a:ext uri="{FF2B5EF4-FFF2-40B4-BE49-F238E27FC236}">
                <a16:creationId xmlns:a16="http://schemas.microsoft.com/office/drawing/2014/main" id="{543153B0-8F10-4E26-B7BF-CF96B45ACFDA}"/>
              </a:ext>
            </a:extLst>
          </p:cNvPr>
          <p:cNvSpPr/>
          <p:nvPr/>
        </p:nvSpPr>
        <p:spPr>
          <a:xfrm>
            <a:off x="2886075" y="3049729"/>
            <a:ext cx="3306309" cy="1292662"/>
          </a:xfrm>
          <a:prstGeom prst="rect">
            <a:avLst/>
          </a:prstGeom>
        </p:spPr>
        <p:txBody>
          <a:bodyPr wrap="square">
            <a:spAutoFit/>
          </a:bodyPr>
          <a:lstStyle/>
          <a:p>
            <a:pPr algn="ctr"/>
            <a:r>
              <a:rPr lang="en-US" sz="1600" b="1" dirty="0"/>
              <a:t>Region 1 Leads: </a:t>
            </a:r>
          </a:p>
          <a:p>
            <a:pPr algn="ctr"/>
            <a:endParaRPr lang="en-US" sz="800" b="1" dirty="0"/>
          </a:p>
          <a:p>
            <a:pPr algn="ctr"/>
            <a:r>
              <a:rPr lang="en-US" sz="1400" b="1" dirty="0"/>
              <a:t>Erica Belois-Pacer</a:t>
            </a:r>
          </a:p>
          <a:p>
            <a:pPr algn="ctr"/>
            <a:r>
              <a:rPr lang="en-US" sz="1400" b="1" dirty="0"/>
              <a:t>Theresa Buick</a:t>
            </a:r>
          </a:p>
          <a:p>
            <a:pPr algn="ctr"/>
            <a:r>
              <a:rPr lang="en-US" sz="1400" b="1" dirty="0"/>
              <a:t>Melody Johnson</a:t>
            </a:r>
          </a:p>
          <a:p>
            <a:endParaRPr lang="en-US" sz="1200" dirty="0"/>
          </a:p>
        </p:txBody>
      </p:sp>
      <p:sp>
        <p:nvSpPr>
          <p:cNvPr id="11" name="Rectangle 10">
            <a:extLst>
              <a:ext uri="{FF2B5EF4-FFF2-40B4-BE49-F238E27FC236}">
                <a16:creationId xmlns:a16="http://schemas.microsoft.com/office/drawing/2014/main" id="{1016CBB0-9C2C-4A85-A2A0-A58221A7D70B}"/>
              </a:ext>
            </a:extLst>
          </p:cNvPr>
          <p:cNvSpPr/>
          <p:nvPr/>
        </p:nvSpPr>
        <p:spPr>
          <a:xfrm>
            <a:off x="6360703" y="1274254"/>
            <a:ext cx="2378813" cy="1292662"/>
          </a:xfrm>
          <a:prstGeom prst="rect">
            <a:avLst/>
          </a:prstGeom>
        </p:spPr>
        <p:txBody>
          <a:bodyPr wrap="square">
            <a:spAutoFit/>
          </a:bodyPr>
          <a:lstStyle/>
          <a:p>
            <a:pPr algn="ctr"/>
            <a:r>
              <a:rPr lang="en-US" sz="1600" b="1" dirty="0">
                <a:solidFill>
                  <a:schemeClr val="bg1"/>
                </a:solidFill>
              </a:rPr>
              <a:t>Region 2 Leads:</a:t>
            </a:r>
          </a:p>
          <a:p>
            <a:pPr algn="ctr"/>
            <a:endParaRPr lang="en-US" sz="800" b="1" dirty="0">
              <a:solidFill>
                <a:schemeClr val="bg1"/>
              </a:solidFill>
            </a:endParaRPr>
          </a:p>
          <a:p>
            <a:pPr algn="ctr"/>
            <a:r>
              <a:rPr lang="en-US" sz="1400" b="1" dirty="0">
                <a:solidFill>
                  <a:schemeClr val="bg1"/>
                </a:solidFill>
              </a:rPr>
              <a:t>Jennifer Vogt</a:t>
            </a:r>
          </a:p>
          <a:p>
            <a:pPr algn="ctr"/>
            <a:r>
              <a:rPr lang="en-US" sz="1400" b="1" dirty="0">
                <a:solidFill>
                  <a:schemeClr val="bg1"/>
                </a:solidFill>
              </a:rPr>
              <a:t>Dylan Brown</a:t>
            </a:r>
          </a:p>
          <a:p>
            <a:pPr algn="ctr"/>
            <a:r>
              <a:rPr lang="en-US" sz="1400" b="1" dirty="0">
                <a:solidFill>
                  <a:schemeClr val="bg1"/>
                </a:solidFill>
              </a:rPr>
              <a:t>Tish Comstock-Allcorn </a:t>
            </a:r>
          </a:p>
          <a:p>
            <a:endParaRPr lang="en-US" sz="1200" dirty="0"/>
          </a:p>
        </p:txBody>
      </p:sp>
      <p:sp>
        <p:nvSpPr>
          <p:cNvPr id="14" name="Rectangle 13">
            <a:extLst>
              <a:ext uri="{FF2B5EF4-FFF2-40B4-BE49-F238E27FC236}">
                <a16:creationId xmlns:a16="http://schemas.microsoft.com/office/drawing/2014/main" id="{59FC9DDC-555D-4A04-BB50-F55AB320B7CD}"/>
              </a:ext>
            </a:extLst>
          </p:cNvPr>
          <p:cNvSpPr/>
          <p:nvPr/>
        </p:nvSpPr>
        <p:spPr>
          <a:xfrm>
            <a:off x="9887960" y="3982998"/>
            <a:ext cx="2419350" cy="1723549"/>
          </a:xfrm>
          <a:prstGeom prst="rect">
            <a:avLst/>
          </a:prstGeom>
        </p:spPr>
        <p:txBody>
          <a:bodyPr wrap="square">
            <a:spAutoFit/>
          </a:bodyPr>
          <a:lstStyle/>
          <a:p>
            <a:pPr algn="ctr"/>
            <a:r>
              <a:rPr lang="en-US" sz="1600" b="1" dirty="0"/>
              <a:t>Region 5 Leads</a:t>
            </a:r>
            <a:r>
              <a:rPr lang="en-US" sz="1400" b="1" dirty="0"/>
              <a:t>: </a:t>
            </a:r>
          </a:p>
          <a:p>
            <a:pPr algn="ctr"/>
            <a:endParaRPr lang="en-US" sz="800" b="1" dirty="0"/>
          </a:p>
          <a:p>
            <a:pPr algn="ctr"/>
            <a:r>
              <a:rPr lang="en-US" sz="1400" b="1" dirty="0"/>
              <a:t>Denise Anghel</a:t>
            </a:r>
          </a:p>
          <a:p>
            <a:pPr algn="ctr"/>
            <a:r>
              <a:rPr lang="en-US" sz="1400" b="1" dirty="0"/>
              <a:t>Pam Wolff-Stackowitz </a:t>
            </a:r>
          </a:p>
          <a:p>
            <a:pPr algn="ctr"/>
            <a:r>
              <a:rPr lang="en-US" sz="1400" b="1" dirty="0"/>
              <a:t>Heather Thorgensen</a:t>
            </a:r>
          </a:p>
          <a:p>
            <a:pPr algn="ctr"/>
            <a:r>
              <a:rPr lang="en-US" sz="1400" b="1" dirty="0"/>
              <a:t>Lori LaRocco</a:t>
            </a:r>
          </a:p>
          <a:p>
            <a:pPr algn="ctr"/>
            <a:r>
              <a:rPr lang="en-US" sz="1400" b="1" dirty="0"/>
              <a:t>Doriann Adams</a:t>
            </a:r>
          </a:p>
          <a:p>
            <a:pPr algn="ctr"/>
            <a:endParaRPr lang="en-US" sz="1200" dirty="0"/>
          </a:p>
        </p:txBody>
      </p:sp>
      <p:sp>
        <p:nvSpPr>
          <p:cNvPr id="15" name="Rectangle 14">
            <a:extLst>
              <a:ext uri="{FF2B5EF4-FFF2-40B4-BE49-F238E27FC236}">
                <a16:creationId xmlns:a16="http://schemas.microsoft.com/office/drawing/2014/main" id="{3258ABDB-569A-48F2-964F-179C16C09600}"/>
              </a:ext>
            </a:extLst>
          </p:cNvPr>
          <p:cNvSpPr/>
          <p:nvPr/>
        </p:nvSpPr>
        <p:spPr>
          <a:xfrm>
            <a:off x="7270453" y="6119285"/>
            <a:ext cx="184730" cy="276999"/>
          </a:xfrm>
          <a:prstGeom prst="rect">
            <a:avLst/>
          </a:prstGeom>
        </p:spPr>
        <p:txBody>
          <a:bodyPr wrap="none">
            <a:spAutoFit/>
          </a:bodyPr>
          <a:lstStyle/>
          <a:p>
            <a:pPr algn="ctr"/>
            <a:endParaRPr lang="en-US" sz="1200" dirty="0"/>
          </a:p>
        </p:txBody>
      </p:sp>
      <p:sp>
        <p:nvSpPr>
          <p:cNvPr id="16" name="TextBox 15">
            <a:extLst>
              <a:ext uri="{FF2B5EF4-FFF2-40B4-BE49-F238E27FC236}">
                <a16:creationId xmlns:a16="http://schemas.microsoft.com/office/drawing/2014/main" id="{0C319935-5C0E-4AA8-8298-A3CE76053B66}"/>
              </a:ext>
            </a:extLst>
          </p:cNvPr>
          <p:cNvSpPr txBox="1"/>
          <p:nvPr/>
        </p:nvSpPr>
        <p:spPr>
          <a:xfrm>
            <a:off x="1061927" y="1274254"/>
            <a:ext cx="4286250" cy="646331"/>
          </a:xfrm>
          <a:prstGeom prst="rect">
            <a:avLst/>
          </a:prstGeom>
          <a:noFill/>
        </p:spPr>
        <p:txBody>
          <a:bodyPr wrap="square" rtlCol="0">
            <a:spAutoFit/>
          </a:bodyPr>
          <a:lstStyle/>
          <a:p>
            <a:pPr algn="ctr"/>
            <a:r>
              <a:rPr lang="en-US" b="1" dirty="0"/>
              <a:t>Project Director: Kirsten Sanchirico</a:t>
            </a:r>
          </a:p>
          <a:p>
            <a:pPr algn="ctr"/>
            <a:r>
              <a:rPr lang="en-US" b="1" dirty="0"/>
              <a:t>New York Alliance</a:t>
            </a:r>
          </a:p>
        </p:txBody>
      </p:sp>
      <p:sp>
        <p:nvSpPr>
          <p:cNvPr id="2" name="TextBox 1">
            <a:extLst>
              <a:ext uri="{FF2B5EF4-FFF2-40B4-BE49-F238E27FC236}">
                <a16:creationId xmlns:a16="http://schemas.microsoft.com/office/drawing/2014/main" id="{4DB02A08-D78F-4F44-A5AF-45960FC3ECEE}"/>
              </a:ext>
            </a:extLst>
          </p:cNvPr>
          <p:cNvSpPr txBox="1"/>
          <p:nvPr/>
        </p:nvSpPr>
        <p:spPr>
          <a:xfrm>
            <a:off x="5647790" y="4844772"/>
            <a:ext cx="2033049" cy="1969770"/>
          </a:xfrm>
          <a:prstGeom prst="rect">
            <a:avLst/>
          </a:prstGeom>
          <a:noFill/>
        </p:spPr>
        <p:txBody>
          <a:bodyPr wrap="square" rtlCol="0">
            <a:spAutoFit/>
          </a:bodyPr>
          <a:lstStyle/>
          <a:p>
            <a:pPr algn="ctr"/>
            <a:r>
              <a:rPr lang="en-US" sz="1600" b="1" dirty="0"/>
              <a:t>Region 4 Leads:</a:t>
            </a:r>
          </a:p>
          <a:p>
            <a:pPr algn="ctr"/>
            <a:endParaRPr lang="en-US" sz="800" b="1" dirty="0"/>
          </a:p>
          <a:p>
            <a:pPr algn="ctr"/>
            <a:r>
              <a:rPr lang="en-US" sz="1400" b="1" dirty="0"/>
              <a:t>Sara Schacter-Erenburg</a:t>
            </a:r>
          </a:p>
          <a:p>
            <a:pPr algn="ctr"/>
            <a:r>
              <a:rPr lang="en-US" sz="1400" b="1" dirty="0"/>
              <a:t>Joanne Cropper</a:t>
            </a:r>
          </a:p>
          <a:p>
            <a:pPr algn="ctr"/>
            <a:r>
              <a:rPr lang="en-US" sz="1400" b="1" dirty="0"/>
              <a:t>Asheley Blaise</a:t>
            </a:r>
          </a:p>
          <a:p>
            <a:pPr algn="ctr"/>
            <a:r>
              <a:rPr lang="en-US" sz="1400" b="1" dirty="0"/>
              <a:t>Eliciana Caro</a:t>
            </a:r>
          </a:p>
          <a:p>
            <a:pPr algn="ctr"/>
            <a:r>
              <a:rPr lang="en-US" sz="1400" b="1" dirty="0"/>
              <a:t>Nicole Wan</a:t>
            </a:r>
          </a:p>
          <a:p>
            <a:pPr algn="ctr"/>
            <a:r>
              <a:rPr lang="en-US" sz="1400" b="1" dirty="0"/>
              <a:t>Ketrina Hazell</a:t>
            </a:r>
          </a:p>
          <a:p>
            <a:pPr algn="ctr"/>
            <a:r>
              <a:rPr lang="en-US" sz="1400" b="1" dirty="0"/>
              <a:t>Anthony Ismael</a:t>
            </a:r>
          </a:p>
        </p:txBody>
      </p:sp>
      <p:sp>
        <p:nvSpPr>
          <p:cNvPr id="18" name="TextBox 17">
            <a:extLst>
              <a:ext uri="{FF2B5EF4-FFF2-40B4-BE49-F238E27FC236}">
                <a16:creationId xmlns:a16="http://schemas.microsoft.com/office/drawing/2014/main" id="{3A6AD464-A22F-4695-A013-E0C40BBB1739}"/>
              </a:ext>
            </a:extLst>
          </p:cNvPr>
          <p:cNvSpPr txBox="1"/>
          <p:nvPr/>
        </p:nvSpPr>
        <p:spPr>
          <a:xfrm>
            <a:off x="8100960" y="2875002"/>
            <a:ext cx="1541278" cy="1107996"/>
          </a:xfrm>
          <a:prstGeom prst="rect">
            <a:avLst/>
          </a:prstGeom>
          <a:noFill/>
        </p:spPr>
        <p:txBody>
          <a:bodyPr wrap="square" rtlCol="0">
            <a:spAutoFit/>
          </a:bodyPr>
          <a:lstStyle/>
          <a:p>
            <a:pPr lvl="0" algn="ctr"/>
            <a:r>
              <a:rPr lang="en-US" sz="1600" b="1" dirty="0">
                <a:solidFill>
                  <a:prstClr val="white"/>
                </a:solidFill>
              </a:rPr>
              <a:t>Region 3 Leads:</a:t>
            </a:r>
          </a:p>
          <a:p>
            <a:pPr lvl="0" algn="ctr"/>
            <a:endParaRPr lang="en-US" sz="800" dirty="0">
              <a:solidFill>
                <a:prstClr val="white"/>
              </a:solidFill>
            </a:endParaRPr>
          </a:p>
          <a:p>
            <a:pPr lvl="0" algn="ctr"/>
            <a:r>
              <a:rPr lang="en-US" sz="1400" b="1" dirty="0">
                <a:solidFill>
                  <a:prstClr val="white"/>
                </a:solidFill>
              </a:rPr>
              <a:t>Rachel Jacob</a:t>
            </a:r>
          </a:p>
          <a:p>
            <a:pPr lvl="0" algn="ctr"/>
            <a:r>
              <a:rPr lang="en-US" sz="1400" b="1" dirty="0">
                <a:solidFill>
                  <a:prstClr val="white"/>
                </a:solidFill>
              </a:rPr>
              <a:t>Chris Fortune</a:t>
            </a:r>
          </a:p>
          <a:p>
            <a:pPr lvl="0" algn="ctr"/>
            <a:r>
              <a:rPr lang="en-US" sz="1400" b="1" dirty="0">
                <a:solidFill>
                  <a:prstClr val="white"/>
                </a:solidFill>
              </a:rPr>
              <a:t>Kenny Burr </a:t>
            </a:r>
          </a:p>
        </p:txBody>
      </p:sp>
      <p:sp>
        <p:nvSpPr>
          <p:cNvPr id="19" name="Arrow: Right 18">
            <a:extLst>
              <a:ext uri="{FF2B5EF4-FFF2-40B4-BE49-F238E27FC236}">
                <a16:creationId xmlns:a16="http://schemas.microsoft.com/office/drawing/2014/main" id="{EE33FC96-01F8-4E08-903B-C7B5F48D0EF0}"/>
              </a:ext>
            </a:extLst>
          </p:cNvPr>
          <p:cNvSpPr/>
          <p:nvPr/>
        </p:nvSpPr>
        <p:spPr>
          <a:xfrm rot="840000">
            <a:off x="7682972" y="5933594"/>
            <a:ext cx="662715" cy="371382"/>
          </a:xfrm>
          <a:prstGeom prst="rightArrow">
            <a:avLst/>
          </a:prstGeom>
          <a:solidFill>
            <a:srgbClr val="69C0F1"/>
          </a:solidFill>
          <a:ln>
            <a:solidFill>
              <a:srgbClr val="88CDF4"/>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6186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3FA5DD0-2FA6-46A9-BDE6-763C8B4CAF93}"/>
              </a:ext>
            </a:extLst>
          </p:cNvPr>
          <p:cNvSpPr txBox="1"/>
          <p:nvPr/>
        </p:nvSpPr>
        <p:spPr>
          <a:xfrm>
            <a:off x="1504950" y="2000250"/>
            <a:ext cx="11477625" cy="1384995"/>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 </a:t>
            </a:r>
          </a:p>
          <a:p>
            <a:pPr marL="285750" indent="-285750">
              <a:spcAft>
                <a:spcPts val="600"/>
              </a:spcAft>
              <a:buFont typeface="Courier New" panose="02070309020205020404" pitchFamily="49" charset="0"/>
              <a:buChar char="o"/>
            </a:pPr>
            <a:endParaRPr lang="en-US" sz="2800" dirty="0">
              <a:latin typeface="Arial" panose="020B0604020202020204" pitchFamily="34" charset="0"/>
              <a:cs typeface="Arial" panose="020B0604020202020204" pitchFamily="34" charset="0"/>
            </a:endParaRPr>
          </a:p>
          <a:p>
            <a:pPr marL="285750" indent="-285750">
              <a:spcAft>
                <a:spcPts val="600"/>
              </a:spcAft>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8311A34C-EBAF-4463-BDCA-367512729467}"/>
              </a:ext>
            </a:extLst>
          </p:cNvPr>
          <p:cNvSpPr>
            <a:spLocks noGrp="1"/>
          </p:cNvSpPr>
          <p:nvPr>
            <p:ph type="title"/>
          </p:nvPr>
        </p:nvSpPr>
        <p:spPr>
          <a:xfrm>
            <a:off x="838200" y="312578"/>
            <a:ext cx="10515600" cy="1325563"/>
          </a:xfrm>
        </p:spPr>
        <p:txBody>
          <a:bodyPr>
            <a:normAutofit/>
          </a:bodyPr>
          <a:lstStyle/>
          <a:p>
            <a:pPr algn="ctr"/>
            <a:r>
              <a:rPr lang="en-US" sz="4000" dirty="0">
                <a:latin typeface="Arial" panose="020B0604020202020204" pitchFamily="34" charset="0"/>
                <a:cs typeface="Arial" panose="020B0604020202020204" pitchFamily="34" charset="0"/>
              </a:rPr>
              <a:t>RCWT Shift to a Statewide Model </a:t>
            </a:r>
          </a:p>
        </p:txBody>
      </p:sp>
      <p:sp>
        <p:nvSpPr>
          <p:cNvPr id="13" name="Content Placeholder 2">
            <a:extLst>
              <a:ext uri="{FF2B5EF4-FFF2-40B4-BE49-F238E27FC236}">
                <a16:creationId xmlns:a16="http://schemas.microsoft.com/office/drawing/2014/main" id="{4B67D1FE-2D67-4CB8-8409-2CBC86E8F0AC}"/>
              </a:ext>
            </a:extLst>
          </p:cNvPr>
          <p:cNvSpPr>
            <a:spLocks noGrp="1"/>
          </p:cNvSpPr>
          <p:nvPr>
            <p:ph idx="1"/>
          </p:nvPr>
        </p:nvSpPr>
        <p:spPr>
          <a:xfrm>
            <a:off x="1245288" y="2738812"/>
            <a:ext cx="9875520" cy="2797175"/>
          </a:xfrm>
        </p:spPr>
        <p:txBody>
          <a:bodyPr>
            <a:normAutofit/>
          </a:bodyPr>
          <a:lstStyle/>
          <a:p>
            <a:pPr marL="0" indent="0" algn="ctr">
              <a:buNone/>
            </a:pPr>
            <a:r>
              <a:rPr lang="en-US" dirty="0">
                <a:latin typeface="Arial" panose="020B0604020202020204" pitchFamily="34" charset="0"/>
                <a:cs typeface="Arial" panose="020B0604020202020204" pitchFamily="34" charset="0"/>
              </a:rPr>
              <a:t>Starting in April 2020, RCWT changed their regional approach to a virtual statewide model. </a:t>
            </a:r>
          </a:p>
          <a:p>
            <a:pPr algn="ctr"/>
            <a:endParaRPr lang="en-US"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All meetings, events, workshops and conferences are being held virtually and are available for every region to attend. </a:t>
            </a:r>
          </a:p>
          <a:p>
            <a:endParaRPr lang="en-US"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268903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A7EF012A-73E4-4782-9140-FFB68FC350C4}"/>
              </a:ext>
            </a:extLst>
          </p:cNvPr>
          <p:cNvGraphicFramePr/>
          <p:nvPr/>
        </p:nvGraphicFramePr>
        <p:xfrm>
          <a:off x="0" y="0"/>
          <a:ext cx="12191998"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0241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4456401-249D-4ED0-AC86-A8504C94BE2B}"/>
              </a:ext>
            </a:extLst>
          </p:cNvPr>
          <p:cNvSpPr/>
          <p:nvPr/>
        </p:nvSpPr>
        <p:spPr>
          <a:xfrm>
            <a:off x="9284884" y="1492499"/>
            <a:ext cx="2650390" cy="508986"/>
          </a:xfrm>
          <a:prstGeom prst="rect">
            <a:avLst/>
          </a:prstGeom>
          <a:solidFill>
            <a:schemeClr val="accent6">
              <a:lumMod val="60000"/>
              <a:lumOff val="40000"/>
            </a:schemeClr>
          </a:solidFill>
          <a:ln>
            <a:solidFill>
              <a:srgbClr val="8CC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FFCDE89-4442-419A-876D-347F4339C1E5}"/>
              </a:ext>
            </a:extLst>
          </p:cNvPr>
          <p:cNvSpPr/>
          <p:nvPr/>
        </p:nvSpPr>
        <p:spPr>
          <a:xfrm>
            <a:off x="6268928" y="1487892"/>
            <a:ext cx="2650390" cy="508986"/>
          </a:xfrm>
          <a:prstGeom prst="rect">
            <a:avLst/>
          </a:prstGeom>
          <a:solidFill>
            <a:schemeClr val="accent4">
              <a:lumMod val="60000"/>
              <a:lumOff val="40000"/>
            </a:schemeClr>
          </a:solidFill>
          <a:ln>
            <a:solidFill>
              <a:srgbClr val="EEF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EEBDFD7-7C0A-4456-B3C6-208096AD8EEB}"/>
              </a:ext>
            </a:extLst>
          </p:cNvPr>
          <p:cNvSpPr/>
          <p:nvPr/>
        </p:nvSpPr>
        <p:spPr>
          <a:xfrm>
            <a:off x="3275160" y="1502291"/>
            <a:ext cx="2650390" cy="508986"/>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FAC5A72-ADEB-4FAE-8543-526E5D34239C}"/>
              </a:ext>
            </a:extLst>
          </p:cNvPr>
          <p:cNvSpPr/>
          <p:nvPr/>
        </p:nvSpPr>
        <p:spPr>
          <a:xfrm>
            <a:off x="285549" y="1484886"/>
            <a:ext cx="2654839" cy="508986"/>
          </a:xfrm>
          <a:prstGeom prst="rect">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F79EA43F-7242-44D3-BB1A-873C15008686}"/>
              </a:ext>
            </a:extLst>
          </p:cNvPr>
          <p:cNvSpPr/>
          <p:nvPr/>
        </p:nvSpPr>
        <p:spPr>
          <a:xfrm>
            <a:off x="288516" y="1994330"/>
            <a:ext cx="2650390" cy="3877936"/>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89F990E-B278-4ADF-9721-64438BC39478}"/>
              </a:ext>
            </a:extLst>
          </p:cNvPr>
          <p:cNvSpPr/>
          <p:nvPr/>
        </p:nvSpPr>
        <p:spPr>
          <a:xfrm>
            <a:off x="3271690" y="2003160"/>
            <a:ext cx="2650390" cy="3869106"/>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4AE29C7-F4AA-4C8F-8E05-AC4D4B5C762B}"/>
              </a:ext>
            </a:extLst>
          </p:cNvPr>
          <p:cNvSpPr/>
          <p:nvPr/>
        </p:nvSpPr>
        <p:spPr>
          <a:xfrm>
            <a:off x="6268928" y="2001485"/>
            <a:ext cx="2650390" cy="3870781"/>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0174553-6E7B-42DE-BDBD-AA6EBDF331FD}"/>
              </a:ext>
            </a:extLst>
          </p:cNvPr>
          <p:cNvSpPr/>
          <p:nvPr/>
        </p:nvSpPr>
        <p:spPr>
          <a:xfrm>
            <a:off x="9287850" y="2001485"/>
            <a:ext cx="2650390" cy="3870783"/>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20D8FA-6AF7-45C0-A839-D7D0E0BF6736}"/>
              </a:ext>
            </a:extLst>
          </p:cNvPr>
          <p:cNvSpPr>
            <a:spLocks noGrp="1"/>
          </p:cNvSpPr>
          <p:nvPr>
            <p:ph type="title"/>
          </p:nvPr>
        </p:nvSpPr>
        <p:spPr>
          <a:xfrm>
            <a:off x="1011128" y="-4612"/>
            <a:ext cx="10515600" cy="1325563"/>
          </a:xfrm>
        </p:spPr>
        <p:txBody>
          <a:bodyPr>
            <a:normAutofit/>
          </a:bodyPr>
          <a:lstStyle/>
          <a:p>
            <a:pPr algn="ctr"/>
            <a:r>
              <a:rPr lang="en-US" sz="3400" dirty="0">
                <a:latin typeface="Arial" panose="020B0604020202020204" pitchFamily="34" charset="0"/>
                <a:cs typeface="Arial" panose="020B0604020202020204" pitchFamily="34" charset="0"/>
              </a:rPr>
              <a:t>Trainings/Presentations Provided During COVID-19 </a:t>
            </a:r>
          </a:p>
        </p:txBody>
      </p:sp>
      <p:pic>
        <p:nvPicPr>
          <p:cNvPr id="4" name="Content Placeholder 7">
            <a:extLst>
              <a:ext uri="{FF2B5EF4-FFF2-40B4-BE49-F238E27FC236}">
                <a16:creationId xmlns:a16="http://schemas.microsoft.com/office/drawing/2014/main" id="{26966CEC-510B-4B65-8FB2-B711A6EC6A6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6053606"/>
            <a:ext cx="12192000" cy="804394"/>
          </a:xfrm>
        </p:spPr>
      </p:pic>
      <p:sp>
        <p:nvSpPr>
          <p:cNvPr id="8" name="TextBox 7">
            <a:extLst>
              <a:ext uri="{FF2B5EF4-FFF2-40B4-BE49-F238E27FC236}">
                <a16:creationId xmlns:a16="http://schemas.microsoft.com/office/drawing/2014/main" id="{53F6DC3F-6A99-47BD-A8C9-2B90978A75E1}"/>
              </a:ext>
            </a:extLst>
          </p:cNvPr>
          <p:cNvSpPr txBox="1"/>
          <p:nvPr/>
        </p:nvSpPr>
        <p:spPr>
          <a:xfrm>
            <a:off x="482032" y="2247719"/>
            <a:ext cx="2255520" cy="3693319"/>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Building a Resilient Trauma Informed Team</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Supporting Resiliency in Teams</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Grief Support</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Share Your Successes and Challenges</a:t>
            </a:r>
          </a:p>
          <a:p>
            <a:endParaRPr lang="en-US" dirty="0"/>
          </a:p>
        </p:txBody>
      </p:sp>
      <p:sp>
        <p:nvSpPr>
          <p:cNvPr id="9" name="TextBox 8">
            <a:extLst>
              <a:ext uri="{FF2B5EF4-FFF2-40B4-BE49-F238E27FC236}">
                <a16:creationId xmlns:a16="http://schemas.microsoft.com/office/drawing/2014/main" id="{3537264E-1CF8-4F11-954A-6D87C3418D5C}"/>
              </a:ext>
            </a:extLst>
          </p:cNvPr>
          <p:cNvSpPr txBox="1"/>
          <p:nvPr/>
        </p:nvSpPr>
        <p:spPr>
          <a:xfrm>
            <a:off x="3468063" y="2256117"/>
            <a:ext cx="2255520" cy="286232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Strategies for Employee Retention</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The Why, What, and How of Credentialing</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Talking About Turnover</a:t>
            </a:r>
          </a:p>
          <a:p>
            <a:endParaRPr lang="en-US" dirty="0"/>
          </a:p>
        </p:txBody>
      </p:sp>
      <p:sp>
        <p:nvSpPr>
          <p:cNvPr id="11" name="TextBox 10">
            <a:extLst>
              <a:ext uri="{FF2B5EF4-FFF2-40B4-BE49-F238E27FC236}">
                <a16:creationId xmlns:a16="http://schemas.microsoft.com/office/drawing/2014/main" id="{0620233C-1C78-4315-BA48-2D3FE7F7C524}"/>
              </a:ext>
            </a:extLst>
          </p:cNvPr>
          <p:cNvSpPr txBox="1"/>
          <p:nvPr/>
        </p:nvSpPr>
        <p:spPr>
          <a:xfrm>
            <a:off x="9486347" y="2192531"/>
            <a:ext cx="2329180" cy="4062651"/>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Cultural Competency: Avoiding Implicit Bias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Culture of Appreciation</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Creating Safe Spaces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Personal Stories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 Language of Our Work</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Why Employment is Important for Everyone</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Person Centered</a:t>
            </a:r>
          </a:p>
          <a:p>
            <a:endParaRPr lang="en-US" dirty="0"/>
          </a:p>
        </p:txBody>
      </p:sp>
      <p:sp>
        <p:nvSpPr>
          <p:cNvPr id="12" name="TextBox 11">
            <a:extLst>
              <a:ext uri="{FF2B5EF4-FFF2-40B4-BE49-F238E27FC236}">
                <a16:creationId xmlns:a16="http://schemas.microsoft.com/office/drawing/2014/main" id="{0A063461-B3D1-4D08-BF5B-89DE9A9DE894}"/>
              </a:ext>
            </a:extLst>
          </p:cNvPr>
          <p:cNvSpPr txBox="1"/>
          <p:nvPr/>
        </p:nvSpPr>
        <p:spPr>
          <a:xfrm>
            <a:off x="482032" y="1539324"/>
            <a:ext cx="2255520"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Staff Support</a:t>
            </a:r>
          </a:p>
        </p:txBody>
      </p:sp>
      <p:sp>
        <p:nvSpPr>
          <p:cNvPr id="13" name="TextBox 12">
            <a:extLst>
              <a:ext uri="{FF2B5EF4-FFF2-40B4-BE49-F238E27FC236}">
                <a16:creationId xmlns:a16="http://schemas.microsoft.com/office/drawing/2014/main" id="{A48CA764-93F2-4F84-9CDA-0D480DF213D0}"/>
              </a:ext>
            </a:extLst>
          </p:cNvPr>
          <p:cNvSpPr txBox="1"/>
          <p:nvPr/>
        </p:nvSpPr>
        <p:spPr>
          <a:xfrm>
            <a:off x="3485064" y="1539324"/>
            <a:ext cx="2255520"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Retention</a:t>
            </a:r>
          </a:p>
        </p:txBody>
      </p:sp>
      <p:sp>
        <p:nvSpPr>
          <p:cNvPr id="14" name="TextBox 13">
            <a:extLst>
              <a:ext uri="{FF2B5EF4-FFF2-40B4-BE49-F238E27FC236}">
                <a16:creationId xmlns:a16="http://schemas.microsoft.com/office/drawing/2014/main" id="{3585B06B-A10B-4E19-A7A9-6A3D6240876C}"/>
              </a:ext>
            </a:extLst>
          </p:cNvPr>
          <p:cNvSpPr txBox="1"/>
          <p:nvPr/>
        </p:nvSpPr>
        <p:spPr>
          <a:xfrm>
            <a:off x="6119953" y="1546937"/>
            <a:ext cx="2942590"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Leadership</a:t>
            </a:r>
          </a:p>
        </p:txBody>
      </p:sp>
      <p:sp>
        <p:nvSpPr>
          <p:cNvPr id="15" name="TextBox 14">
            <a:extLst>
              <a:ext uri="{FF2B5EF4-FFF2-40B4-BE49-F238E27FC236}">
                <a16:creationId xmlns:a16="http://schemas.microsoft.com/office/drawing/2014/main" id="{10B41454-06D2-4CE6-A87B-0EE626DCE62A}"/>
              </a:ext>
            </a:extLst>
          </p:cNvPr>
          <p:cNvSpPr txBox="1"/>
          <p:nvPr/>
        </p:nvSpPr>
        <p:spPr>
          <a:xfrm>
            <a:off x="9054017" y="1556729"/>
            <a:ext cx="3193841"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Other Trainings</a:t>
            </a:r>
          </a:p>
        </p:txBody>
      </p:sp>
      <p:sp>
        <p:nvSpPr>
          <p:cNvPr id="16" name="TextBox 15">
            <a:extLst>
              <a:ext uri="{FF2B5EF4-FFF2-40B4-BE49-F238E27FC236}">
                <a16:creationId xmlns:a16="http://schemas.microsoft.com/office/drawing/2014/main" id="{AC5030B2-D08A-4005-BB54-21B10335E855}"/>
              </a:ext>
            </a:extLst>
          </p:cNvPr>
          <p:cNvSpPr txBox="1"/>
          <p:nvPr/>
        </p:nvSpPr>
        <p:spPr>
          <a:xfrm>
            <a:off x="6477205" y="2247719"/>
            <a:ext cx="2255520" cy="4431983"/>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Leadership in Communication</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Emotional Intelligence for Emerging leaders</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All Staff are Teachers</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Core Competency Workshop for FLS</a:t>
            </a:r>
          </a:p>
          <a:p>
            <a:pPr algn="ctr"/>
            <a:endParaRPr lang="en-US" b="1"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213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835364-389A-4ECB-AB1E-B8AE16D90761}"/>
              </a:ext>
            </a:extLst>
          </p:cNvPr>
          <p:cNvSpPr>
            <a:spLocks noGrp="1"/>
          </p:cNvSpPr>
          <p:nvPr>
            <p:ph type="title"/>
          </p:nvPr>
        </p:nvSpPr>
        <p:spPr>
          <a:xfrm>
            <a:off x="917229" y="242269"/>
            <a:ext cx="10515600" cy="1325563"/>
          </a:xfrm>
        </p:spPr>
        <p:txBody>
          <a:bodyPr>
            <a:normAutofit/>
          </a:bodyPr>
          <a:lstStyle/>
          <a:p>
            <a:pPr algn="ctr">
              <a:lnSpc>
                <a:spcPct val="100000"/>
              </a:lnSpc>
            </a:pPr>
            <a:r>
              <a:rPr lang="en-US" sz="3600" dirty="0">
                <a:latin typeface="Arial" panose="020B0604020202020204" pitchFamily="34" charset="0"/>
                <a:cs typeface="Arial" panose="020B0604020202020204" pitchFamily="34" charset="0"/>
              </a:rPr>
              <a:t>RCWT</a:t>
            </a:r>
            <a:r>
              <a:rPr lang="en-US" sz="4000" dirty="0">
                <a:latin typeface="Arial" panose="020B0604020202020204" pitchFamily="34" charset="0"/>
                <a:cs typeface="Arial" panose="020B0604020202020204" pitchFamily="34" charset="0"/>
              </a:rPr>
              <a:t> Provider Engagement </a:t>
            </a:r>
          </a:p>
        </p:txBody>
      </p:sp>
      <p:sp>
        <p:nvSpPr>
          <p:cNvPr id="19" name="TextBox 18">
            <a:extLst>
              <a:ext uri="{FF2B5EF4-FFF2-40B4-BE49-F238E27FC236}">
                <a16:creationId xmlns:a16="http://schemas.microsoft.com/office/drawing/2014/main" id="{D4027359-86BF-44C9-90DF-75E3DAE1626C}"/>
              </a:ext>
            </a:extLst>
          </p:cNvPr>
          <p:cNvSpPr txBox="1"/>
          <p:nvPr/>
        </p:nvSpPr>
        <p:spPr>
          <a:xfrm>
            <a:off x="2174529" y="2777415"/>
            <a:ext cx="8001000" cy="1477328"/>
          </a:xfrm>
          <a:prstGeom prst="rect">
            <a:avLst/>
          </a:prstGeom>
          <a:noFill/>
        </p:spPr>
        <p:txBody>
          <a:bodyPr wrap="square" rtlCol="0">
            <a:spAutoFit/>
          </a:bodyPr>
          <a:lstStyle/>
          <a:p>
            <a:pPr algn="ctr"/>
            <a:r>
              <a:rPr lang="en-US" sz="3000" dirty="0">
                <a:latin typeface="Arial" panose="020B0604020202020204" pitchFamily="34" charset="0"/>
                <a:cs typeface="Arial" panose="020B0604020202020204" pitchFamily="34" charset="0"/>
              </a:rPr>
              <a:t>In New York State there are currently </a:t>
            </a:r>
            <a:r>
              <a:rPr lang="en-US" sz="3000" b="1" dirty="0">
                <a:latin typeface="Arial" panose="020B0604020202020204" pitchFamily="34" charset="0"/>
                <a:cs typeface="Arial" panose="020B0604020202020204" pitchFamily="34" charset="0"/>
              </a:rPr>
              <a:t>450 </a:t>
            </a:r>
            <a:r>
              <a:rPr lang="en-US" sz="3000" dirty="0">
                <a:latin typeface="Arial" panose="020B0604020202020204" pitchFamily="34" charset="0"/>
                <a:cs typeface="Arial" panose="020B0604020202020204" pitchFamily="34" charset="0"/>
              </a:rPr>
              <a:t>service providers. RCWT is reaching </a:t>
            </a:r>
            <a:r>
              <a:rPr lang="en-US" sz="3000" b="1" dirty="0">
                <a:latin typeface="Arial" panose="020B0604020202020204" pitchFamily="34" charset="0"/>
                <a:cs typeface="Arial" panose="020B0604020202020204" pitchFamily="34" charset="0"/>
              </a:rPr>
              <a:t>100+</a:t>
            </a:r>
            <a:r>
              <a:rPr lang="en-US" sz="3000" dirty="0">
                <a:latin typeface="Arial" panose="020B0604020202020204" pitchFamily="34" charset="0"/>
                <a:cs typeface="Arial" panose="020B0604020202020204" pitchFamily="34" charset="0"/>
              </a:rPr>
              <a:t> percent of all NYS providers.</a:t>
            </a:r>
            <a:r>
              <a:rPr lang="en-US" sz="3000" dirty="0">
                <a:solidFill>
                  <a:schemeClr val="bg1"/>
                </a:solidFill>
                <a:latin typeface="Arial" panose="020B0604020202020204" pitchFamily="34" charset="0"/>
                <a:cs typeface="Arial" panose="020B0604020202020204" pitchFamily="34" charset="0"/>
              </a:rPr>
              <a:t> </a:t>
            </a:r>
          </a:p>
        </p:txBody>
      </p:sp>
      <p:pic>
        <p:nvPicPr>
          <p:cNvPr id="13" name="Content Placeholder 7">
            <a:extLst>
              <a:ext uri="{FF2B5EF4-FFF2-40B4-BE49-F238E27FC236}">
                <a16:creationId xmlns:a16="http://schemas.microsoft.com/office/drawing/2014/main" id="{B8DB4E6F-40DB-49B2-B3D1-89EAAB15357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6053606"/>
            <a:ext cx="12192000" cy="804394"/>
          </a:xfrm>
        </p:spPr>
      </p:pic>
    </p:spTree>
    <p:extLst>
      <p:ext uri="{BB962C8B-B14F-4D97-AF65-F5344CB8AC3E}">
        <p14:creationId xmlns:p14="http://schemas.microsoft.com/office/powerpoint/2010/main" val="1297906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0D8FA-6AF7-45C0-A839-D7D0E0BF6736}"/>
              </a:ext>
            </a:extLst>
          </p:cNvPr>
          <p:cNvSpPr>
            <a:spLocks noGrp="1"/>
          </p:cNvSpPr>
          <p:nvPr>
            <p:ph type="title"/>
          </p:nvPr>
        </p:nvSpPr>
        <p:spPr/>
        <p:txBody>
          <a:bodyPr/>
          <a:lstStyle/>
          <a:p>
            <a:pPr algn="ctr"/>
            <a:r>
              <a:rPr lang="en-US" dirty="0"/>
              <a:t>A Plan for a Better Future! </a:t>
            </a:r>
          </a:p>
        </p:txBody>
      </p:sp>
      <p:pic>
        <p:nvPicPr>
          <p:cNvPr id="11" name="Picture 10" descr="A group of people posing for the camera&#10;&#10;Description automatically generated">
            <a:extLst>
              <a:ext uri="{FF2B5EF4-FFF2-40B4-BE49-F238E27FC236}">
                <a16:creationId xmlns:a16="http://schemas.microsoft.com/office/drawing/2014/main" id="{56FB764E-77CD-41A9-9353-EB98B60F79A4}"/>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graphicFrame>
        <p:nvGraphicFramePr>
          <p:cNvPr id="13" name="Diagram 12">
            <a:extLst>
              <a:ext uri="{FF2B5EF4-FFF2-40B4-BE49-F238E27FC236}">
                <a16:creationId xmlns:a16="http://schemas.microsoft.com/office/drawing/2014/main" id="{51BFCAEC-DB1E-4C17-8F8C-16879D2D85F8}"/>
              </a:ext>
            </a:extLst>
          </p:cNvPr>
          <p:cNvGraphicFramePr/>
          <p:nvPr/>
        </p:nvGraphicFramePr>
        <p:xfrm>
          <a:off x="142240" y="0"/>
          <a:ext cx="11704320" cy="674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72084CE0-C1D7-4690-9D2D-FD269C786023}"/>
              </a:ext>
            </a:extLst>
          </p:cNvPr>
          <p:cNvGraphicFramePr/>
          <p:nvPr/>
        </p:nvGraphicFramePr>
        <p:xfrm>
          <a:off x="0" y="1495213"/>
          <a:ext cx="12192000" cy="53627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0288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C2B532F-B8C6-4F99-9ECB-CE1DFEFB007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8DAF1B7E-7299-46A3-9344-BFC8B0310CB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4B1E974-1C1C-4A1B-B228-455E08BB8C6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B06DBA2313DC4C9759A3FD6A108B70" ma:contentTypeVersion="11" ma:contentTypeDescription="Create a new document." ma:contentTypeScope="" ma:versionID="ab87d9695028a5621d92d56e17f23022">
  <xsd:schema xmlns:xsd="http://www.w3.org/2001/XMLSchema" xmlns:xs="http://www.w3.org/2001/XMLSchema" xmlns:p="http://schemas.microsoft.com/office/2006/metadata/properties" xmlns:ns2="0e975271-debc-445c-ad4c-2f26cc4e9fd9" xmlns:ns3="42d14b2f-67e4-486e-9f07-4a55a2eb6407" targetNamespace="http://schemas.microsoft.com/office/2006/metadata/properties" ma:root="true" ma:fieldsID="2953945651b7aa357b025ed8b5b1a23e" ns2:_="" ns3:_="">
    <xsd:import namespace="0e975271-debc-445c-ad4c-2f26cc4e9fd9"/>
    <xsd:import namespace="42d14b2f-67e4-486e-9f07-4a55a2eb640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975271-debc-445c-ad4c-2f26cc4e9f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d14b2f-67e4-486e-9f07-4a55a2eb640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034519-C7B3-4BCC-AC0E-B6FAA24414A4}">
  <ds:schemaRefs>
    <ds:schemaRef ds:uri="http://schemas.microsoft.com/sharepoint/v3/contenttype/forms"/>
  </ds:schemaRefs>
</ds:datastoreItem>
</file>

<file path=customXml/itemProps2.xml><?xml version="1.0" encoding="utf-8"?>
<ds:datastoreItem xmlns:ds="http://schemas.openxmlformats.org/officeDocument/2006/customXml" ds:itemID="{F0AFA025-EE4F-49FC-A9D8-CF938EAB24AC}">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42d14b2f-67e4-486e-9f07-4a55a2eb6407"/>
    <ds:schemaRef ds:uri="http://purl.org/dc/terms/"/>
    <ds:schemaRef ds:uri="0e975271-debc-445c-ad4c-2f26cc4e9fd9"/>
    <ds:schemaRef ds:uri="http://www.w3.org/XML/1998/namespace"/>
    <ds:schemaRef ds:uri="http://purl.org/dc/dcmitype/"/>
  </ds:schemaRefs>
</ds:datastoreItem>
</file>

<file path=customXml/itemProps3.xml><?xml version="1.0" encoding="utf-8"?>
<ds:datastoreItem xmlns:ds="http://schemas.openxmlformats.org/officeDocument/2006/customXml" ds:itemID="{374EBCDA-9E53-40F4-B91B-BB5F5B96D9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975271-debc-445c-ad4c-2f26cc4e9fd9"/>
    <ds:schemaRef ds:uri="42d14b2f-67e4-486e-9f07-4a55a2eb64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TotalTime>
  <Words>1792</Words>
  <Application>Microsoft Office PowerPoint</Application>
  <PresentationFormat>Widescreen</PresentationFormat>
  <Paragraphs>208</Paragraphs>
  <Slides>19</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Black</vt:lpstr>
      <vt:lpstr>Calibri</vt:lpstr>
      <vt:lpstr>Calibri Light</vt:lpstr>
      <vt:lpstr>Courier New</vt:lpstr>
      <vt:lpstr>ProximaNova-Bold</vt:lpstr>
      <vt:lpstr>Wingdings</vt:lpstr>
      <vt:lpstr>Office Theme</vt:lpstr>
      <vt:lpstr>PowerPoint Presentation</vt:lpstr>
      <vt:lpstr>                    Quick Poll</vt:lpstr>
      <vt:lpstr>PowerPoint Presentation</vt:lpstr>
      <vt:lpstr>Growth of the RCWT Team </vt:lpstr>
      <vt:lpstr>RCWT Shift to a Statewide Model </vt:lpstr>
      <vt:lpstr>PowerPoint Presentation</vt:lpstr>
      <vt:lpstr>Trainings/Presentations Provided During COVID-19 </vt:lpstr>
      <vt:lpstr>RCWT Provider Engagement </vt:lpstr>
      <vt:lpstr>A Plan for a Better Future! </vt:lpstr>
      <vt:lpstr>Direct Support Professional CTE Pilot – BOCES</vt:lpstr>
      <vt:lpstr>A Groundbreaking Program</vt:lpstr>
      <vt:lpstr>Program Highlights</vt:lpstr>
      <vt:lpstr>Why Career &amp; Technical Education (CTE)?</vt:lpstr>
      <vt:lpstr>NOCTI Assessment</vt:lpstr>
      <vt:lpstr>Scope and Sequence</vt:lpstr>
      <vt:lpstr>Direct Support Turnover</vt:lpstr>
      <vt:lpstr>Research Supports Certification</vt:lpstr>
      <vt:lpstr>BOCES Pilot Project Benefits </vt:lpstr>
      <vt:lpstr>Future Goals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Kirsten Sanchirico</dc:creator>
  <cp:lastModifiedBy>Kirsten Sanchirico</cp:lastModifiedBy>
  <cp:revision>5</cp:revision>
  <dcterms:created xsi:type="dcterms:W3CDTF">2021-05-19T14:00:09Z</dcterms:created>
  <dcterms:modified xsi:type="dcterms:W3CDTF">2021-05-19T14:27:34Z</dcterms:modified>
</cp:coreProperties>
</file>