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82" r:id="rId6"/>
    <p:sldId id="327" r:id="rId7"/>
    <p:sldId id="311" r:id="rId8"/>
    <p:sldId id="312" r:id="rId9"/>
    <p:sldId id="309" r:id="rId10"/>
    <p:sldId id="324" r:id="rId11"/>
    <p:sldId id="313" r:id="rId12"/>
    <p:sldId id="325" r:id="rId13"/>
    <p:sldId id="318" r:id="rId14"/>
    <p:sldId id="306" r:id="rId15"/>
    <p:sldId id="314" r:id="rId16"/>
    <p:sldId id="315" r:id="rId17"/>
    <p:sldId id="326" r:id="rId18"/>
    <p:sldId id="307" r:id="rId19"/>
    <p:sldId id="316" r:id="rId20"/>
    <p:sldId id="319" r:id="rId21"/>
    <p:sldId id="308" r:id="rId22"/>
    <p:sldId id="323" r:id="rId23"/>
    <p:sldId id="322" r:id="rId24"/>
    <p:sldId id="321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295C6-8F1E-4428-8AD4-EDE9AFEBB444}">
          <p14:sldIdLst>
            <p14:sldId id="256"/>
            <p14:sldId id="282"/>
            <p14:sldId id="327"/>
            <p14:sldId id="311"/>
            <p14:sldId id="312"/>
            <p14:sldId id="309"/>
            <p14:sldId id="324"/>
            <p14:sldId id="313"/>
            <p14:sldId id="325"/>
            <p14:sldId id="318"/>
            <p14:sldId id="306"/>
            <p14:sldId id="314"/>
            <p14:sldId id="315"/>
            <p14:sldId id="326"/>
            <p14:sldId id="307"/>
            <p14:sldId id="316"/>
            <p14:sldId id="319"/>
            <p14:sldId id="308"/>
            <p14:sldId id="323"/>
            <p14:sldId id="322"/>
            <p14:sldId id="321"/>
            <p14:sldId id="320"/>
          </p14:sldIdLst>
        </p14:section>
        <p14:section name="Untitled Section" id="{66ADFC8E-2985-448E-B98B-9332F6E5F9E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0533" autoAdjust="0"/>
  </p:normalViewPr>
  <p:slideViewPr>
    <p:cSldViewPr snapToGrid="0">
      <p:cViewPr varScale="1">
        <p:scale>
          <a:sx n="73" d="100"/>
          <a:sy n="73" d="100"/>
        </p:scale>
        <p:origin x="1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A6468-1E64-4891-AF94-C810DDF517A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C8B1-3AAC-4D3A-9674-0EEEE832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7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3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2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1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5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makes you say/think that? Makes people examine their motives.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9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makes you say/think that? Makes people examine their motives.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makes you say/think that? Makes people examine their motives.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Master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1A7A-F8A3-44B6-A69D-C5364C791558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3C43-EC27-4D3E-B0FC-5CD7E94219A1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A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B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 i="1"/>
            </a:lvl1pPr>
          </a:lstStyle>
          <a:p>
            <a:r>
              <a:rPr lang="en-US" dirty="0"/>
              <a:t>C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64C7-86E9-4EE9-824A-37E9464024AF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7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5862-7A06-4F88-9E3F-5BB84F0E3F8B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45FF-5504-4D96-B4CC-A6049ADFBEC6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1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2CE-970B-417F-9590-820F4AE674ED}" type="datetime1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391-8D99-4AB5-BEB1-2B9ED3CFBFF2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8565"/>
            <a:ext cx="7930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1D2EE-3005-4A77-BA50-90D0F4BD53E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E9C0-F475-4637-97E2-9CD884B8139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E91AD1-500F-4A6D-8133-C455A542A494}"/>
              </a:ext>
            </a:extLst>
          </p:cNvPr>
          <p:cNvGrpSpPr/>
          <p:nvPr userDrawn="1"/>
        </p:nvGrpSpPr>
        <p:grpSpPr>
          <a:xfrm>
            <a:off x="0" y="5894762"/>
            <a:ext cx="9144000" cy="365125"/>
            <a:chOff x="0" y="-1"/>
            <a:chExt cx="12192000" cy="308922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1A7BC4AD-52FF-4AA3-93CA-C84A49019A9F}"/>
                </a:ext>
              </a:extLst>
            </p:cNvPr>
            <p:cNvSpPr/>
            <p:nvPr/>
          </p:nvSpPr>
          <p:spPr>
            <a:xfrm>
              <a:off x="0" y="-1"/>
              <a:ext cx="1625600" cy="308922"/>
            </a:xfrm>
            <a:prstGeom prst="rect">
              <a:avLst/>
            </a:prstGeom>
            <a:solidFill>
              <a:srgbClr val="F7C832">
                <a:alpha val="99000"/>
              </a:srgbClr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3007D59-20A4-4478-9354-7C96484284B9}"/>
                </a:ext>
              </a:extLst>
            </p:cNvPr>
            <p:cNvSpPr/>
            <p:nvPr/>
          </p:nvSpPr>
          <p:spPr>
            <a:xfrm>
              <a:off x="1625600" y="-1"/>
              <a:ext cx="1676400" cy="308921"/>
            </a:xfrm>
            <a:prstGeom prst="rect">
              <a:avLst/>
            </a:prstGeom>
            <a:solidFill>
              <a:srgbClr val="51A14B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9375B643-1A20-4627-BD34-5588EAD969AA}"/>
                </a:ext>
              </a:extLst>
            </p:cNvPr>
            <p:cNvSpPr/>
            <p:nvPr/>
          </p:nvSpPr>
          <p:spPr>
            <a:xfrm>
              <a:off x="3302000" y="-1"/>
              <a:ext cx="1790700" cy="308921"/>
            </a:xfrm>
            <a:prstGeom prst="rect">
              <a:avLst/>
            </a:prstGeom>
            <a:solidFill>
              <a:srgbClr val="2E479F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E2F7268D-CCFC-427C-A874-44EC326CE4C1}"/>
                </a:ext>
              </a:extLst>
            </p:cNvPr>
            <p:cNvSpPr/>
            <p:nvPr/>
          </p:nvSpPr>
          <p:spPr>
            <a:xfrm>
              <a:off x="5092700" y="-1"/>
              <a:ext cx="1752600" cy="308921"/>
            </a:xfrm>
            <a:prstGeom prst="rect">
              <a:avLst/>
            </a:prstGeom>
            <a:solidFill>
              <a:srgbClr val="EC6234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36FFD9E0-67C0-432C-9D91-06DE5450C3D1}"/>
                </a:ext>
              </a:extLst>
            </p:cNvPr>
            <p:cNvSpPr/>
            <p:nvPr/>
          </p:nvSpPr>
          <p:spPr>
            <a:xfrm>
              <a:off x="6845300" y="-1"/>
              <a:ext cx="1790700" cy="308921"/>
            </a:xfrm>
            <a:prstGeom prst="rect">
              <a:avLst/>
            </a:prstGeom>
            <a:solidFill>
              <a:srgbClr val="57B9E6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F235A981-714A-4730-9CA8-445418ADB54F}"/>
                </a:ext>
              </a:extLst>
            </p:cNvPr>
            <p:cNvSpPr/>
            <p:nvPr/>
          </p:nvSpPr>
          <p:spPr>
            <a:xfrm>
              <a:off x="8636000" y="-1"/>
              <a:ext cx="1752600" cy="308921"/>
            </a:xfrm>
            <a:prstGeom prst="rect">
              <a:avLst/>
            </a:prstGeom>
            <a:solidFill>
              <a:srgbClr val="7C3190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AE7D714-4D7C-4182-A971-58A6382CA7D4}"/>
                </a:ext>
              </a:extLst>
            </p:cNvPr>
            <p:cNvSpPr/>
            <p:nvPr/>
          </p:nvSpPr>
          <p:spPr>
            <a:xfrm>
              <a:off x="10388600" y="-1"/>
              <a:ext cx="1803400" cy="308921"/>
            </a:xfrm>
            <a:prstGeom prst="rect">
              <a:avLst/>
            </a:prstGeom>
            <a:solidFill>
              <a:srgbClr val="EA3E34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78101-BDE9-4CF5-9B8E-5294D7A25C6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7" y="203417"/>
            <a:ext cx="1113810" cy="14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Q9l7y4Uux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PqVit6TJj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4924-FAEA-4547-BB88-F5D77A2E1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Recognizing and Responding to Microaggressions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6A7C0-A202-46BA-8CA6-15413EEE9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How to Recognize and Interrupt Subtle Acts of Exclusion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4361D-3AAF-4CA5-B2C8-2E330615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2CC-1258-4BFA-BD48-35B767E1DFE4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0F730-D94E-4D29-B967-E70049FA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93D8D-BA55-4059-A1FD-20A07DA9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Pronouncing names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B57566-6CA1-4222-9E0F-14DC7835F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Mispronouncing someone’s name, carelessly and  frequently, can feel like a microaggression to some folks. </a:t>
            </a:r>
          </a:p>
          <a:p>
            <a:r>
              <a:rPr lang="en-US" dirty="0"/>
              <a:t>Have everyone introduce themselves, don’t read off names.</a:t>
            </a:r>
          </a:p>
          <a:p>
            <a:r>
              <a:rPr lang="en-US" dirty="0"/>
              <a:t>Write down phonetic spelling</a:t>
            </a:r>
          </a:p>
          <a:p>
            <a:pPr lvl="1"/>
            <a:r>
              <a:rPr lang="en-US" b="1" dirty="0"/>
              <a:t>Ask someone how to say their name, be intentional and clear that you are working on learning it.</a:t>
            </a:r>
            <a:endParaRPr lang="en-US" dirty="0"/>
          </a:p>
          <a:p>
            <a:pPr lvl="1"/>
            <a:r>
              <a:rPr lang="en-US" b="1" dirty="0"/>
              <a:t>Keep using that person’s name as  much as possible, giving yourself every opportunity to learn it and get it right.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EB6B0F-1E0A-4427-8713-3FE73348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witnessing </a:t>
            </a:r>
            <a:r>
              <a:rPr lang="en-US" dirty="0" err="1"/>
              <a:t>microaggressions</a:t>
            </a:r>
            <a:r>
              <a:rPr lang="en-US" dirty="0"/>
              <a:t>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ED58ED-4E45-42B1-AC19-0453C94FD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“What makes you say/think that?”</a:t>
            </a:r>
          </a:p>
          <a:p>
            <a:r>
              <a:rPr lang="en-US" dirty="0"/>
              <a:t>“I’d like to hear the rest of what ______ was saying.”</a:t>
            </a:r>
          </a:p>
          <a:p>
            <a:r>
              <a:rPr lang="en-US" dirty="0"/>
              <a:t>“That made me feel uncomfortable.”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D163E-0378-48C7-B915-32350A11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3138-C5B8-495D-BC03-91FD1217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23C6E-B85E-4266-BB1F-A40C3E3B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EB6B0F-1E0A-4427-8713-3FE73348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offensive jokes: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ED58ED-4E45-42B1-AC19-0453C94FD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don’t get it. Can you explain the joke to me?”</a:t>
            </a:r>
          </a:p>
          <a:p>
            <a:r>
              <a:rPr lang="en-US" dirty="0"/>
              <a:t>“That wasn’t funny.” </a:t>
            </a:r>
          </a:p>
          <a:p>
            <a:r>
              <a:rPr lang="en-US" dirty="0"/>
              <a:t>“That’s against our code of conduct.”</a:t>
            </a:r>
          </a:p>
          <a:p>
            <a:r>
              <a:rPr lang="en-US" dirty="0"/>
              <a:t>“Wow, that was awkward.”</a:t>
            </a:r>
          </a:p>
          <a:p>
            <a:r>
              <a:rPr lang="en-US" dirty="0"/>
              <a:t>“Did you really just say that?”</a:t>
            </a:r>
          </a:p>
          <a:p>
            <a:r>
              <a:rPr lang="en-US" dirty="0"/>
              <a:t>“Actually, that’s a really bad stereotype.”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D163E-0378-48C7-B915-32350A11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3138-C5B8-495D-BC03-91FD1217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23C6E-B85E-4266-BB1F-A40C3E3B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EB6B0F-1E0A-4427-8713-3FE73348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social or physical harassment: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ED58ED-4E45-42B1-AC19-0453C94FD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“Everything ok here?”</a:t>
            </a:r>
          </a:p>
          <a:p>
            <a:r>
              <a:rPr lang="en-US" dirty="0"/>
              <a:t>“Not cool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Tell someone: case manager, HR,</a:t>
            </a:r>
            <a:endParaRPr lang="en-US" dirty="0"/>
          </a:p>
          <a:p>
            <a:r>
              <a:rPr lang="en-US" dirty="0"/>
              <a:t>“We don’t do </a:t>
            </a:r>
            <a:r>
              <a:rPr lang="en-US" dirty="0" smtClean="0"/>
              <a:t>that.”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D163E-0378-48C7-B915-32350A11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3138-C5B8-495D-BC03-91FD1217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23C6E-B85E-4266-BB1F-A40C3E3B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57D5-8518-4C85-A404-F53CBA62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16C25-5418-47A3-AD60-29901E48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D409-F316-486D-85E8-41F7DC30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999" y="483326"/>
            <a:ext cx="6529818" cy="498824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D07A61-8BB7-4E6E-B2A8-E72FDFD3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it out, or be complicit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93E03D-EC80-49EE-9127-CAB5D0F2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are committed to a safe and inclusive workplace for everyone, it is important to correct and educate.</a:t>
            </a:r>
          </a:p>
          <a:p>
            <a:r>
              <a:rPr lang="en-US" dirty="0"/>
              <a:t>Behavior that isn’t called out may be considered acceptable by those who are doing it. </a:t>
            </a:r>
          </a:p>
          <a:p>
            <a:r>
              <a:rPr lang="en-US" dirty="0"/>
              <a:t>It may be appropriate to extend grace and compassion when a person doesn’t intend harm.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57D5-8518-4C85-A404-F53CBA62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16C25-5418-47A3-AD60-29901E48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D409-F316-486D-85E8-41F7DC30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D07A61-8BB7-4E6E-B2A8-E72FDFD3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it out, or be complicit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93E03D-EC80-49EE-9127-CAB5D0F2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Racism </a:t>
            </a:r>
          </a:p>
          <a:p>
            <a:r>
              <a:rPr lang="en-US" dirty="0"/>
              <a:t>Sexism</a:t>
            </a:r>
          </a:p>
          <a:p>
            <a:r>
              <a:rPr lang="en-US" dirty="0"/>
              <a:t>Homophobia</a:t>
            </a:r>
          </a:p>
          <a:p>
            <a:r>
              <a:rPr lang="en-US" dirty="0"/>
              <a:t>Transphobia</a:t>
            </a:r>
          </a:p>
          <a:p>
            <a:r>
              <a:rPr lang="en-US" dirty="0"/>
              <a:t>Xenophobia </a:t>
            </a:r>
          </a:p>
          <a:p>
            <a:r>
              <a:rPr lang="en-US" dirty="0"/>
              <a:t>Antisemitism</a:t>
            </a:r>
          </a:p>
          <a:p>
            <a:r>
              <a:rPr lang="en-US" dirty="0"/>
              <a:t>Ableism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57D5-8518-4C85-A404-F53CBA62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16C25-5418-47A3-AD60-29901E48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D409-F316-486D-85E8-41F7DC30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2F9C-BD39-795E-7EE0-A7DFA009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EE7E-45A8-1D71-4D1B-087AF9A59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1579"/>
            <a:ext cx="7886700" cy="4475384"/>
          </a:xfrm>
        </p:spPr>
        <p:txBody>
          <a:bodyPr/>
          <a:lstStyle/>
          <a:p>
            <a:r>
              <a:rPr lang="en-US" dirty="0"/>
              <a:t>Microaggressions can also be called </a:t>
            </a:r>
            <a:r>
              <a:rPr lang="en-US" b="1" dirty="0"/>
              <a:t>Subtle Acts of Exclusion. </a:t>
            </a:r>
          </a:p>
          <a:p>
            <a:r>
              <a:rPr lang="en-US" dirty="0"/>
              <a:t>The term </a:t>
            </a:r>
            <a:r>
              <a:rPr lang="en-US" dirty="0" err="1"/>
              <a:t>microaggressions</a:t>
            </a:r>
            <a:r>
              <a:rPr lang="en-US" dirty="0"/>
              <a:t> was created by Harvard psychiatrist Chester M. Pierce in the 1970’s.</a:t>
            </a:r>
          </a:p>
          <a:p>
            <a:r>
              <a:rPr lang="en-US" dirty="0"/>
              <a:t>Today the word “</a:t>
            </a:r>
            <a:r>
              <a:rPr lang="en-US" dirty="0" err="1"/>
              <a:t>microaggressions</a:t>
            </a:r>
            <a:r>
              <a:rPr lang="en-US" dirty="0"/>
              <a:t>” has caused strong negative reactions in some people.</a:t>
            </a:r>
          </a:p>
          <a:p>
            <a:r>
              <a:rPr lang="en-US" dirty="0"/>
              <a:t>The term can provoke others to become defensive because they may feel accused of being aggressive.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0C85-283E-24EC-6F38-9AAB145D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9E4A4-21E3-3DC4-DB45-630A5318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03BBC-ADCF-C743-1DCE-199213D4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4AEDD0-0C88-4609-8BAD-A173C9CC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Acts of Exclusion Hurt </a:t>
            </a:r>
            <a:br>
              <a:rPr lang="en-US" dirty="0"/>
            </a:br>
            <a:r>
              <a:rPr lang="en-US" dirty="0"/>
              <a:t>and can makes others feel like: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1A9D9A-66A0-4C63-8324-6022551B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4128"/>
            <a:ext cx="7886700" cy="4287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They are invisible.</a:t>
            </a:r>
          </a:p>
          <a:p>
            <a:pPr marL="0" indent="0">
              <a:buNone/>
            </a:pPr>
            <a:r>
              <a:rPr lang="en-US" sz="3000" dirty="0"/>
              <a:t>They are inadequate.</a:t>
            </a:r>
          </a:p>
          <a:p>
            <a:pPr marL="0" indent="0">
              <a:buNone/>
            </a:pPr>
            <a:r>
              <a:rPr lang="en-US" sz="3000" dirty="0"/>
              <a:t>They are not an individual.   </a:t>
            </a:r>
          </a:p>
          <a:p>
            <a:pPr marL="0" indent="0">
              <a:buNone/>
            </a:pPr>
            <a:r>
              <a:rPr lang="en-US" sz="3000" dirty="0"/>
              <a:t>They don’t belong.</a:t>
            </a:r>
          </a:p>
          <a:p>
            <a:pPr marL="0" indent="0">
              <a:buNone/>
            </a:pPr>
            <a:r>
              <a:rPr lang="en-US" sz="3000" dirty="0"/>
              <a:t>They are not normal. </a:t>
            </a:r>
          </a:p>
          <a:p>
            <a:pPr marL="0" indent="0">
              <a:buNone/>
            </a:pPr>
            <a:r>
              <a:rPr lang="en-US" sz="3000" dirty="0"/>
              <a:t>They are a curiosity.</a:t>
            </a:r>
          </a:p>
          <a:p>
            <a:pPr marL="0" indent="0">
              <a:buNone/>
            </a:pPr>
            <a:r>
              <a:rPr lang="en-US" sz="3000" dirty="0"/>
              <a:t>They are a threat.</a:t>
            </a:r>
          </a:p>
          <a:p>
            <a:pPr marL="0" indent="0">
              <a:buNone/>
            </a:pPr>
            <a:r>
              <a:rPr lang="en-US" sz="3000" dirty="0"/>
              <a:t>They are a burden.</a:t>
            </a:r>
          </a:p>
          <a:p>
            <a:pPr marL="0" indent="0">
              <a:buNone/>
            </a:pPr>
            <a:r>
              <a:rPr lang="en-US" sz="1500" dirty="0"/>
              <a:t>(Jana &amp; Baran 2020)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3DF3-AA9B-40D6-86C3-3B15D9AE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0B678-78B9-410C-8704-CA5B7ACD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53E48-ACE0-4F9A-9723-175473D0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A1BAA-8613-09F2-6CAD-33AA9EEB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86" y="3719004"/>
            <a:ext cx="2571750" cy="178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451CAE-98AF-0D4C-38CA-1CCC54AC1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175264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2F9C-BD39-795E-7EE0-A7DFA009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nothing MICRO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EE7E-45A8-1D71-4D1B-087AF9A59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</a:t>
            </a:r>
            <a:r>
              <a:rPr lang="en-US" dirty="0" err="1"/>
              <a:t>microggressions</a:t>
            </a:r>
            <a:r>
              <a:rPr lang="en-US" dirty="0"/>
              <a:t> may suggest to some that there is minimal harm or damage for those who have to endure this type of behavior. </a:t>
            </a:r>
          </a:p>
          <a:p>
            <a:r>
              <a:rPr lang="en-US" dirty="0"/>
              <a:t>The word micro may suggest that it is no big deal.</a:t>
            </a:r>
          </a:p>
          <a:p>
            <a:r>
              <a:rPr lang="en-US" dirty="0"/>
              <a:t>“There is empirical evidence that experiencing </a:t>
            </a:r>
            <a:r>
              <a:rPr lang="en-US" dirty="0" err="1"/>
              <a:t>microaggressions</a:t>
            </a:r>
            <a:r>
              <a:rPr lang="en-US" dirty="0"/>
              <a:t> takes a toll on people’s well being and physical health.” (Jana &amp; Baran 2020)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0C85-283E-24EC-6F38-9AAB145D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9E4A4-21E3-3DC4-DB45-630A5318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03BBC-ADCF-C743-1DCE-199213D4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6558-B405-4250-9B0C-2EAC713D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DEI Team at RCWT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F215-54AD-4F61-94C1-DE6DF6D5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Brian Potvin</a:t>
            </a:r>
          </a:p>
          <a:p>
            <a:r>
              <a:rPr lang="en-US" dirty="0" smtClean="0"/>
              <a:t>Nicole Wan</a:t>
            </a:r>
          </a:p>
          <a:p>
            <a:r>
              <a:rPr lang="en-US" dirty="0" smtClean="0"/>
              <a:t>Asheley Blaise</a:t>
            </a:r>
          </a:p>
          <a:p>
            <a:r>
              <a:rPr lang="en-US" dirty="0" smtClean="0"/>
              <a:t>Theresa Buick</a:t>
            </a:r>
          </a:p>
          <a:p>
            <a:r>
              <a:rPr lang="en-US" dirty="0" smtClean="0"/>
              <a:t>Eliciana Caro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FB418-0EE9-46D8-A706-ADA01657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9985-26C0-418E-A121-1372DF53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995C-CF33-4A32-B0DF-34D0F2E2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2F9C-BD39-795E-7EE0-A7DFA009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nothing MICRO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EE7E-45A8-1D71-4D1B-087AF9A59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4128"/>
            <a:ext cx="7886700" cy="4542835"/>
          </a:xfrm>
        </p:spPr>
        <p:txBody>
          <a:bodyPr/>
          <a:lstStyle/>
          <a:p>
            <a:r>
              <a:rPr lang="en-US" dirty="0"/>
              <a:t>Can have a HUGE impact in work morale and performance. </a:t>
            </a:r>
          </a:p>
          <a:p>
            <a:r>
              <a:rPr lang="en-US" dirty="0"/>
              <a:t>Create TRAUMA</a:t>
            </a:r>
          </a:p>
          <a:p>
            <a:r>
              <a:rPr lang="en-US" dirty="0"/>
              <a:t>Can lower self esteem and productivity.</a:t>
            </a:r>
          </a:p>
          <a:p>
            <a:r>
              <a:rPr lang="en-US" dirty="0"/>
              <a:t>Can prolong the undue oppression of marginalized people. </a:t>
            </a:r>
          </a:p>
          <a:p>
            <a:r>
              <a:rPr lang="en-US" dirty="0"/>
              <a:t>Can cause resentment, anger and fear in others.</a:t>
            </a:r>
          </a:p>
          <a:p>
            <a:r>
              <a:rPr lang="en-US" dirty="0"/>
              <a:t>When they happen often go unnoticed.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0C85-283E-24EC-6F38-9AAB145D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9E4A4-21E3-3DC4-DB45-630A5318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03BBC-ADCF-C743-1DCE-199213D4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6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FDEB-A934-C9C5-170F-D7A16336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6793"/>
            <a:ext cx="7930888" cy="457336"/>
          </a:xfrm>
        </p:spPr>
        <p:txBody>
          <a:bodyPr>
            <a:normAutofit fontScale="90000"/>
          </a:bodyPr>
          <a:lstStyle/>
          <a:p>
            <a:r>
              <a:rPr lang="en-US" dirty="0"/>
              <a:t>Replacing Microaggressions with Intentional Acts of Inclusion.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9025B-046C-9839-A7CF-517D69EBB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all have the power to uplift others and make them feel like: </a:t>
            </a:r>
          </a:p>
          <a:p>
            <a:pPr algn="ctr"/>
            <a:r>
              <a:rPr lang="en-US" dirty="0"/>
              <a:t>They are enough.</a:t>
            </a:r>
          </a:p>
          <a:p>
            <a:pPr algn="ctr"/>
            <a:r>
              <a:rPr lang="en-US" dirty="0"/>
              <a:t>They are unique.</a:t>
            </a:r>
          </a:p>
          <a:p>
            <a:pPr algn="ctr"/>
            <a:r>
              <a:rPr lang="en-US" dirty="0"/>
              <a:t>They belong.</a:t>
            </a:r>
          </a:p>
          <a:p>
            <a:pPr algn="ctr"/>
            <a:r>
              <a:rPr lang="en-US" dirty="0"/>
              <a:t>They are normal.</a:t>
            </a:r>
          </a:p>
          <a:p>
            <a:pPr algn="ctr"/>
            <a:r>
              <a:rPr lang="en-US" dirty="0"/>
              <a:t>They are safe.</a:t>
            </a:r>
          </a:p>
          <a:p>
            <a:pPr algn="ctr"/>
            <a:r>
              <a:rPr lang="en-US" dirty="0"/>
              <a:t>They are seen.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47B68-4D45-D9A5-0B33-BBB54809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B26F7-7134-F4D4-D416-8C636C17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3EF8A-A5A9-9E51-4BEF-38107985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59250-A661-453C-6450-2788050D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readings to start </a:t>
            </a:r>
            <a:br>
              <a:rPr lang="en-US" dirty="0"/>
            </a:br>
            <a:r>
              <a:rPr lang="en-US" dirty="0"/>
              <a:t>the discussion with your team: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D258-6363-DE9D-A101-98E61E59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83554-51F2-D2F7-82EB-42E08881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480C-2B12-8021-EABD-3D6E2883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4E063C-4268-A9A9-E713-890C08411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5402" y="1773141"/>
            <a:ext cx="2815098" cy="3419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6E783A-1E06-3585-75D9-856BBBAE3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00" y="2153933"/>
            <a:ext cx="1724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9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6558-B405-4250-9B0C-2EAC713D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F215-54AD-4F61-94C1-DE6DF6D5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Recognize the impact that our language and actions have</a:t>
            </a:r>
          </a:p>
          <a:p>
            <a:r>
              <a:rPr lang="en-US" dirty="0"/>
              <a:t>Understand the importance of speaking out</a:t>
            </a:r>
          </a:p>
          <a:p>
            <a:r>
              <a:rPr lang="en-US" dirty="0"/>
              <a:t>Learn ways to avoid and stand up to </a:t>
            </a:r>
            <a:r>
              <a:rPr lang="en-US" dirty="0" err="1"/>
              <a:t>microaggressions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FB418-0EE9-46D8-A706-ADA01657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9985-26C0-418E-A121-1372DF53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995C-CF33-4A32-B0DF-34D0F2E2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6558-B405-4250-9B0C-2EAC713D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 Core Competencies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F215-54AD-4F61-94C1-DE6DF6D5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Putting People First</a:t>
            </a:r>
          </a:p>
          <a:p>
            <a:pPr marL="0" indent="0">
              <a:buNone/>
            </a:pPr>
            <a:r>
              <a:rPr lang="en-US" dirty="0"/>
              <a:t>J. Respecting Diversity and Inclusion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FB418-0EE9-46D8-A706-ADA01657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9985-26C0-418E-A121-1372DF53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995C-CF33-4A32-B0DF-34D0F2E2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57" y="2520252"/>
            <a:ext cx="2731843" cy="29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9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6558-B405-4250-9B0C-2EAC713D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NADSP Code of Ethics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F215-54AD-4F61-94C1-DE6DF6D5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Justice, Fairness and Equity: As a DSP, I will affirm the human rights as well as the civil rights and responsibilities of the people I support. I will promote and practice justice, fairness, and equity for the people I support and the community as a whole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FB418-0EE9-46D8-A706-ADA01657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9985-26C0-418E-A121-1372DF53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995C-CF33-4A32-B0DF-34D0F2E2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5144D6-2215-40D6-B0AD-D9320174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Microaggressions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0BDBC6-A5B0-48E5-A07A-486429036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Alvin </a:t>
            </a:r>
            <a:r>
              <a:rPr lang="en-US" sz="2400" dirty="0" err="1"/>
              <a:t>Poussaint</a:t>
            </a:r>
            <a:r>
              <a:rPr lang="en-US" sz="2400" dirty="0"/>
              <a:t> refers to the cumulative impact of experiencing </a:t>
            </a:r>
            <a:r>
              <a:rPr lang="en-US" sz="2400" dirty="0" err="1"/>
              <a:t>microaggressions</a:t>
            </a:r>
            <a:r>
              <a:rPr lang="en-US" sz="2400" dirty="0"/>
              <a:t> as </a:t>
            </a:r>
            <a:r>
              <a:rPr lang="en-US" sz="2400" i="1" dirty="0"/>
              <a:t>“death by a thousand nicks.”</a:t>
            </a:r>
          </a:p>
          <a:p>
            <a:r>
              <a:rPr lang="en-US" sz="2400" i="1" dirty="0"/>
              <a:t>“Brief and commonplace daily verbal, behavioral, or environmental indignities, whether intentional or unintentional, that communicate hostile, derogatory, or negative…slights towards [a marginalized group].” (Sue, 2007)</a:t>
            </a:r>
          </a:p>
          <a:p>
            <a:r>
              <a:rPr lang="en-US" sz="2400" i="1" dirty="0"/>
              <a:t>“Behaviors or statements that do not necessarily reflect malicious intent but which nevertheless can inflict insult or injury.”-(</a:t>
            </a:r>
            <a:r>
              <a:rPr lang="en-US" sz="2400" i="1" dirty="0" err="1"/>
              <a:t>Runyowa</a:t>
            </a:r>
            <a:r>
              <a:rPr lang="en-US" sz="2400" i="1" dirty="0"/>
              <a:t>, 2015)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D743-4F62-41E0-88A5-569853BF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4AB50-8566-4682-A2E5-975FAB93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6894-0183-44B0-A15C-EB648614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Q9l7y4Uux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693" y="1071958"/>
            <a:ext cx="7307943" cy="41107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D743-4F62-41E0-88A5-569853BF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4AB50-8566-4682-A2E5-975FAB93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6894-0183-44B0-A15C-EB648614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6" y="1742738"/>
            <a:ext cx="7434354" cy="31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PqVit6TJj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75657"/>
            <a:ext cx="7748640" cy="46445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CW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5A287CFBBF540BC3353A9A87F5093" ma:contentTypeVersion="12" ma:contentTypeDescription="Create a new document." ma:contentTypeScope="" ma:versionID="232d566df5cf8b33a862b00a93d79097">
  <xsd:schema xmlns:xsd="http://www.w3.org/2001/XMLSchema" xmlns:xs="http://www.w3.org/2001/XMLSchema" xmlns:p="http://schemas.microsoft.com/office/2006/metadata/properties" xmlns:ns3="8ca39d5f-c7ee-41ee-9ee4-a4df08423508" xmlns:ns4="7d82b994-7242-415b-9aac-737f17f93e37" targetNamespace="http://schemas.microsoft.com/office/2006/metadata/properties" ma:root="true" ma:fieldsID="1e0eafb8b998f397dcd7403204ad06b3" ns3:_="" ns4:_="">
    <xsd:import namespace="8ca39d5f-c7ee-41ee-9ee4-a4df08423508"/>
    <xsd:import namespace="7d82b994-7242-415b-9aac-737f17f93e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39d5f-c7ee-41ee-9ee4-a4df08423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2b994-7242-415b-9aac-737f17f93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C6AAE7-1A12-4390-82E4-B07495C8639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d82b994-7242-415b-9aac-737f17f93e37"/>
    <ds:schemaRef ds:uri="http://purl.org/dc/dcmitype/"/>
    <ds:schemaRef ds:uri="http://schemas.microsoft.com/office/infopath/2007/PartnerControls"/>
    <ds:schemaRef ds:uri="http://schemas.microsoft.com/office/2006/documentManagement/types"/>
    <ds:schemaRef ds:uri="8ca39d5f-c7ee-41ee-9ee4-a4df0842350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7D845D-8987-4C83-9CB7-54EC7A3DEF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79768-AD68-47AC-BBC8-0BC32510C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39d5f-c7ee-41ee-9ee4-a4df08423508"/>
    <ds:schemaRef ds:uri="7d82b994-7242-415b-9aac-737f17f93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5119</TotalTime>
  <Words>878</Words>
  <Application>Microsoft Office PowerPoint</Application>
  <PresentationFormat>On-screen Show (4:3)</PresentationFormat>
  <Paragraphs>168</Paragraphs>
  <Slides>22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RCWT</vt:lpstr>
      <vt:lpstr>Recognizing and Responding to Microaggressions </vt:lpstr>
      <vt:lpstr>The DEI Team at RCWT</vt:lpstr>
      <vt:lpstr>Objectives</vt:lpstr>
      <vt:lpstr>NYS Core Competencies</vt:lpstr>
      <vt:lpstr>NADSP Code of Ethics</vt:lpstr>
      <vt:lpstr>Microaggressions</vt:lpstr>
      <vt:lpstr>PowerPoint Presentation</vt:lpstr>
      <vt:lpstr>PowerPoint Presentation</vt:lpstr>
      <vt:lpstr>PowerPoint Presentation</vt:lpstr>
      <vt:lpstr>Pronouncing names</vt:lpstr>
      <vt:lpstr>Responses to witnessing microaggressions:</vt:lpstr>
      <vt:lpstr>Responses to offensive jokes:</vt:lpstr>
      <vt:lpstr>Responses to social or physical harassment:</vt:lpstr>
      <vt:lpstr>PowerPoint Presentation</vt:lpstr>
      <vt:lpstr>Call it out, or be complicit</vt:lpstr>
      <vt:lpstr>Call it out, or be complicit</vt:lpstr>
      <vt:lpstr>A different perspective:</vt:lpstr>
      <vt:lpstr>Subtle Acts of Exclusion Hurt  and can makes others feel like:</vt:lpstr>
      <vt:lpstr>There is nothing MICRO about it</vt:lpstr>
      <vt:lpstr>There is nothing MICRO about it</vt:lpstr>
      <vt:lpstr>Replacing Microaggressions with Intentional Acts of Inclusion.  </vt:lpstr>
      <vt:lpstr>Recommended readings to start  the discussion with your team: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Shea</dc:creator>
  <cp:lastModifiedBy>Potvin, Brian</cp:lastModifiedBy>
  <cp:revision>40</cp:revision>
  <dcterms:created xsi:type="dcterms:W3CDTF">2018-01-15T14:13:30Z</dcterms:created>
  <dcterms:modified xsi:type="dcterms:W3CDTF">2022-09-15T15:55:52Z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0x01010047D5A287CFBBF540BC3353A9A87F5093</vt:lpwstr>
  </property>
</Properties>
</file>